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0.webp"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21" r:id="rId2"/>
    <p:sldId id="258" r:id="rId3"/>
    <p:sldId id="322" r:id="rId4"/>
    <p:sldId id="259" r:id="rId5"/>
    <p:sldId id="261" r:id="rId6"/>
    <p:sldId id="262" r:id="rId7"/>
    <p:sldId id="263" r:id="rId8"/>
    <p:sldId id="264" r:id="rId9"/>
    <p:sldId id="323" r:id="rId10"/>
    <p:sldId id="265" r:id="rId11"/>
    <p:sldId id="266" r:id="rId12"/>
    <p:sldId id="260" r:id="rId13"/>
    <p:sldId id="267" r:id="rId14"/>
    <p:sldId id="268" r:id="rId15"/>
    <p:sldId id="269" r:id="rId16"/>
    <p:sldId id="324" r:id="rId17"/>
    <p:sldId id="325" r:id="rId18"/>
    <p:sldId id="271" r:id="rId19"/>
    <p:sldId id="272" r:id="rId20"/>
    <p:sldId id="274" r:id="rId21"/>
    <p:sldId id="275" r:id="rId22"/>
    <p:sldId id="276" r:id="rId23"/>
    <p:sldId id="273" r:id="rId24"/>
    <p:sldId id="277" r:id="rId25"/>
    <p:sldId id="278" r:id="rId26"/>
    <p:sldId id="279" r:id="rId27"/>
    <p:sldId id="280" r:id="rId28"/>
    <p:sldId id="282" r:id="rId29"/>
    <p:sldId id="281" r:id="rId30"/>
    <p:sldId id="287" r:id="rId31"/>
    <p:sldId id="286" r:id="rId32"/>
    <p:sldId id="283" r:id="rId33"/>
    <p:sldId id="284" r:id="rId34"/>
    <p:sldId id="285" r:id="rId35"/>
    <p:sldId id="289" r:id="rId36"/>
    <p:sldId id="288" r:id="rId37"/>
    <p:sldId id="290" r:id="rId38"/>
    <p:sldId id="291" r:id="rId39"/>
    <p:sldId id="292" r:id="rId40"/>
    <p:sldId id="293" r:id="rId41"/>
    <p:sldId id="294" r:id="rId42"/>
    <p:sldId id="296" r:id="rId43"/>
    <p:sldId id="295" r:id="rId44"/>
    <p:sldId id="297" r:id="rId45"/>
    <p:sldId id="298" r:id="rId46"/>
    <p:sldId id="299" r:id="rId47"/>
    <p:sldId id="300" r:id="rId48"/>
    <p:sldId id="301" r:id="rId49"/>
    <p:sldId id="302" r:id="rId50"/>
    <p:sldId id="303" r:id="rId51"/>
    <p:sldId id="305" r:id="rId52"/>
    <p:sldId id="306" r:id="rId53"/>
    <p:sldId id="304" r:id="rId54"/>
    <p:sldId id="307" r:id="rId55"/>
    <p:sldId id="309" r:id="rId56"/>
    <p:sldId id="308" r:id="rId57"/>
    <p:sldId id="310" r:id="rId58"/>
    <p:sldId id="311" r:id="rId59"/>
    <p:sldId id="312" r:id="rId60"/>
    <p:sldId id="313" r:id="rId61"/>
    <p:sldId id="315" r:id="rId62"/>
    <p:sldId id="316" r:id="rId63"/>
    <p:sldId id="314" r:id="rId64"/>
    <p:sldId id="317" r:id="rId65"/>
    <p:sldId id="318" r:id="rId66"/>
    <p:sldId id="319" r:id="rId67"/>
    <p:sldId id="32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33D31-2891-4A46-BA71-83B2C7F1D630}"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IN"/>
        </a:p>
      </dgm:t>
    </dgm:pt>
    <dgm:pt modelId="{5AF50055-8682-429B-AA43-16FCC1A6C6C0}">
      <dgm:prSet phldrT="[Text]" custT="1"/>
      <dgm:spPr>
        <a:xfrm>
          <a:off x="2164701" y="999112"/>
          <a:ext cx="2299996" cy="969080"/>
        </a:xfrm>
        <a:prstGeom prst="rect">
          <a:avLst/>
        </a:prstGeom>
        <a:solidFill>
          <a:sysClr val="window" lastClr="FFFFFF">
            <a:hueOff val="0"/>
            <a:satOff val="0"/>
            <a:lumOff val="0"/>
            <a:alphaOff val="0"/>
          </a:sysClr>
        </a:solidFill>
        <a:ln w="25400" cap="flat" cmpd="sng" algn="ctr">
          <a:solidFill>
            <a:srgbClr val="FE8637">
              <a:shade val="80000"/>
              <a:hueOff val="0"/>
              <a:satOff val="0"/>
              <a:lumOff val="0"/>
              <a:alphaOff val="0"/>
            </a:srgbClr>
          </a:solidFill>
          <a:prstDash val="solid"/>
        </a:ln>
        <a:effectLst/>
      </dgm:spPr>
      <dgm:t>
        <a:bodyPr/>
        <a:lstStyle/>
        <a:p>
          <a:r>
            <a:rPr lang="en-IN" sz="2800" b="1" dirty="0">
              <a:solidFill>
                <a:sysClr val="windowText" lastClr="000000">
                  <a:hueOff val="0"/>
                  <a:satOff val="0"/>
                  <a:lumOff val="0"/>
                  <a:alphaOff val="0"/>
                </a:sysClr>
              </a:solidFill>
              <a:latin typeface="Times New Roman" pitchFamily="18" charset="0"/>
              <a:ea typeface="+mn-ea"/>
              <a:cs typeface="Times New Roman" pitchFamily="18" charset="0"/>
            </a:rPr>
            <a:t>Types of Impurities</a:t>
          </a:r>
        </a:p>
      </dgm:t>
    </dgm:pt>
    <dgm:pt modelId="{FA215A51-C774-4E6A-BA48-FB000EDB8E4E}" type="parTrans" cxnId="{61DA8A97-D344-4D87-9905-0E52D4480F96}">
      <dgm:prSet/>
      <dgm:spPr/>
      <dgm:t>
        <a:bodyPr/>
        <a:lstStyle/>
        <a:p>
          <a:endParaRPr lang="en-IN"/>
        </a:p>
      </dgm:t>
    </dgm:pt>
    <dgm:pt modelId="{1FCC91AC-E30F-4381-8CEC-8FA3C8FC0D91}" type="sibTrans" cxnId="{61DA8A97-D344-4D87-9905-0E52D4480F96}">
      <dgm:prSet/>
      <dgm:spPr/>
      <dgm:t>
        <a:bodyPr/>
        <a:lstStyle/>
        <a:p>
          <a:endParaRPr lang="en-IN"/>
        </a:p>
      </dgm:t>
    </dgm:pt>
    <dgm:pt modelId="{6B7354E6-0DEC-43FB-8585-C5AD3554E082}">
      <dgm:prSet phldrT="[Text]"/>
      <dgm:spPr>
        <a:xfrm>
          <a:off x="445" y="2375206"/>
          <a:ext cx="1938160" cy="969080"/>
        </a:xfrm>
        <a:prstGeom prst="rect">
          <a:avLst/>
        </a:prstGeom>
        <a:solidFill>
          <a:sysClr val="window" lastClr="FFFFFF">
            <a:hueOff val="0"/>
            <a:satOff val="0"/>
            <a:lumOff val="0"/>
            <a:alphaOff val="0"/>
          </a:sysClr>
        </a:solidFill>
        <a:ln w="25400" cap="flat" cmpd="sng" algn="ctr">
          <a:solidFill>
            <a:srgbClr val="FE8637">
              <a:shade val="80000"/>
              <a:hueOff val="0"/>
              <a:satOff val="0"/>
              <a:lumOff val="0"/>
              <a:alphaOff val="0"/>
            </a:srgbClr>
          </a:solidFill>
          <a:prstDash val="solid"/>
        </a:ln>
        <a:effectLst/>
      </dgm:spPr>
      <dgm:t>
        <a:bodyPr/>
        <a:lstStyle/>
        <a:p>
          <a:r>
            <a:rPr lang="en-IN" dirty="0">
              <a:solidFill>
                <a:sysClr val="windowText" lastClr="000000">
                  <a:hueOff val="0"/>
                  <a:satOff val="0"/>
                  <a:lumOff val="0"/>
                  <a:alphaOff val="0"/>
                </a:sysClr>
              </a:solidFill>
              <a:latin typeface="Century Schoolbook"/>
              <a:ea typeface="+mn-ea"/>
              <a:cs typeface="+mn-cs"/>
            </a:rPr>
            <a:t>Organic Impurities</a:t>
          </a:r>
        </a:p>
      </dgm:t>
    </dgm:pt>
    <dgm:pt modelId="{D0C4D265-1324-476F-A70B-E6521F7301F7}" type="parTrans" cxnId="{3FEE1C65-7CA4-43A1-BA5F-08F1B7C788D5}">
      <dgm:prSet/>
      <dgm:spPr>
        <a:xfrm>
          <a:off x="969525" y="1968193"/>
          <a:ext cx="2345174" cy="407013"/>
        </a:xfrm>
        <a:custGeom>
          <a:avLst/>
          <a:gdLst/>
          <a:ahLst/>
          <a:cxnLst/>
          <a:rect l="0" t="0" r="0" b="0"/>
          <a:pathLst>
            <a:path>
              <a:moveTo>
                <a:pt x="2345174" y="0"/>
              </a:moveTo>
              <a:lnTo>
                <a:pt x="2345174" y="203506"/>
              </a:lnTo>
              <a:lnTo>
                <a:pt x="0" y="203506"/>
              </a:lnTo>
              <a:lnTo>
                <a:pt x="0" y="407013"/>
              </a:lnTo>
            </a:path>
          </a:pathLst>
        </a:custGeom>
        <a:noFill/>
        <a:ln w="25400" cap="flat" cmpd="sng" algn="ctr">
          <a:solidFill>
            <a:srgbClr val="FE8637">
              <a:shade val="60000"/>
              <a:hueOff val="0"/>
              <a:satOff val="0"/>
              <a:lumOff val="0"/>
              <a:alphaOff val="0"/>
            </a:srgbClr>
          </a:solidFill>
          <a:prstDash val="solid"/>
        </a:ln>
        <a:effectLst/>
      </dgm:spPr>
      <dgm:t>
        <a:bodyPr/>
        <a:lstStyle/>
        <a:p>
          <a:endParaRPr lang="en-IN"/>
        </a:p>
      </dgm:t>
    </dgm:pt>
    <dgm:pt modelId="{7F337F09-108A-4476-BDDA-5E8000ACEF85}" type="sibTrans" cxnId="{3FEE1C65-7CA4-43A1-BA5F-08F1B7C788D5}">
      <dgm:prSet/>
      <dgm:spPr/>
      <dgm:t>
        <a:bodyPr/>
        <a:lstStyle/>
        <a:p>
          <a:endParaRPr lang="en-IN"/>
        </a:p>
      </dgm:t>
    </dgm:pt>
    <dgm:pt modelId="{BA19217A-7154-44F7-8CAA-92572A12076C}">
      <dgm:prSet phldrT="[Text]"/>
      <dgm:spPr>
        <a:xfrm>
          <a:off x="2345619" y="2375206"/>
          <a:ext cx="1938160" cy="969080"/>
        </a:xfrm>
        <a:prstGeom prst="rect">
          <a:avLst/>
        </a:prstGeom>
        <a:solidFill>
          <a:sysClr val="window" lastClr="FFFFFF">
            <a:hueOff val="0"/>
            <a:satOff val="0"/>
            <a:lumOff val="0"/>
            <a:alphaOff val="0"/>
          </a:sysClr>
        </a:solidFill>
        <a:ln w="25400" cap="flat" cmpd="sng" algn="ctr">
          <a:solidFill>
            <a:srgbClr val="FE8637">
              <a:shade val="80000"/>
              <a:hueOff val="0"/>
              <a:satOff val="0"/>
              <a:lumOff val="0"/>
              <a:alphaOff val="0"/>
            </a:srgbClr>
          </a:solidFill>
          <a:prstDash val="solid"/>
        </a:ln>
        <a:effectLst/>
      </dgm:spPr>
      <dgm:t>
        <a:bodyPr/>
        <a:lstStyle/>
        <a:p>
          <a:r>
            <a:rPr lang="en-IN" dirty="0">
              <a:solidFill>
                <a:sysClr val="windowText" lastClr="000000">
                  <a:hueOff val="0"/>
                  <a:satOff val="0"/>
                  <a:lumOff val="0"/>
                  <a:alphaOff val="0"/>
                </a:sysClr>
              </a:solidFill>
              <a:latin typeface="Century Schoolbook"/>
              <a:ea typeface="+mn-ea"/>
              <a:cs typeface="+mn-cs"/>
            </a:rPr>
            <a:t>Inorganic Impurities</a:t>
          </a:r>
        </a:p>
      </dgm:t>
    </dgm:pt>
    <dgm:pt modelId="{E76C0038-08FF-4E5F-BE66-CCF073FE8450}" type="parTrans" cxnId="{B75365F0-EF52-4808-A198-6B3F4FA9497A}">
      <dgm:prSet/>
      <dgm:spPr>
        <a:xfrm>
          <a:off x="3268980" y="1968193"/>
          <a:ext cx="91440" cy="407013"/>
        </a:xfrm>
        <a:custGeom>
          <a:avLst/>
          <a:gdLst/>
          <a:ahLst/>
          <a:cxnLst/>
          <a:rect l="0" t="0" r="0" b="0"/>
          <a:pathLst>
            <a:path>
              <a:moveTo>
                <a:pt x="45720" y="0"/>
              </a:moveTo>
              <a:lnTo>
                <a:pt x="45720" y="407013"/>
              </a:lnTo>
            </a:path>
          </a:pathLst>
        </a:custGeom>
        <a:noFill/>
        <a:ln w="25400" cap="flat" cmpd="sng" algn="ctr">
          <a:solidFill>
            <a:srgbClr val="FE8637">
              <a:shade val="60000"/>
              <a:hueOff val="0"/>
              <a:satOff val="0"/>
              <a:lumOff val="0"/>
              <a:alphaOff val="0"/>
            </a:srgbClr>
          </a:solidFill>
          <a:prstDash val="solid"/>
        </a:ln>
        <a:effectLst/>
      </dgm:spPr>
      <dgm:t>
        <a:bodyPr/>
        <a:lstStyle/>
        <a:p>
          <a:endParaRPr lang="en-IN"/>
        </a:p>
      </dgm:t>
    </dgm:pt>
    <dgm:pt modelId="{674A6B43-3206-42BE-8269-054E4732721F}" type="sibTrans" cxnId="{B75365F0-EF52-4808-A198-6B3F4FA9497A}">
      <dgm:prSet/>
      <dgm:spPr/>
      <dgm:t>
        <a:bodyPr/>
        <a:lstStyle/>
        <a:p>
          <a:endParaRPr lang="en-IN"/>
        </a:p>
      </dgm:t>
    </dgm:pt>
    <dgm:pt modelId="{815C3EEC-93A9-480C-A126-33EF8467DC83}">
      <dgm:prSet phldrT="[Text]"/>
      <dgm:spPr>
        <a:xfrm>
          <a:off x="4690794" y="2375206"/>
          <a:ext cx="1938160" cy="969080"/>
        </a:xfrm>
        <a:prstGeom prst="rect">
          <a:avLst/>
        </a:prstGeom>
        <a:solidFill>
          <a:sysClr val="window" lastClr="FFFFFF">
            <a:hueOff val="0"/>
            <a:satOff val="0"/>
            <a:lumOff val="0"/>
            <a:alphaOff val="0"/>
          </a:sysClr>
        </a:solidFill>
        <a:ln w="25400" cap="flat" cmpd="sng" algn="ctr">
          <a:solidFill>
            <a:srgbClr val="FE8637">
              <a:shade val="80000"/>
              <a:hueOff val="0"/>
              <a:satOff val="0"/>
              <a:lumOff val="0"/>
              <a:alphaOff val="0"/>
            </a:srgbClr>
          </a:solidFill>
          <a:prstDash val="solid"/>
        </a:ln>
        <a:effectLst/>
      </dgm:spPr>
      <dgm:t>
        <a:bodyPr/>
        <a:lstStyle/>
        <a:p>
          <a:r>
            <a:rPr lang="en-IN" dirty="0">
              <a:solidFill>
                <a:sysClr val="windowText" lastClr="000000">
                  <a:hueOff val="0"/>
                  <a:satOff val="0"/>
                  <a:lumOff val="0"/>
                  <a:alphaOff val="0"/>
                </a:sysClr>
              </a:solidFill>
              <a:latin typeface="Century Schoolbook"/>
              <a:ea typeface="+mn-ea"/>
              <a:cs typeface="+mn-cs"/>
            </a:rPr>
            <a:t>Residual Solvents</a:t>
          </a:r>
        </a:p>
      </dgm:t>
    </dgm:pt>
    <dgm:pt modelId="{2BCF9427-395B-41EC-8EFF-10E248F3A8F5}" type="parTrans" cxnId="{AF3A2136-ACF8-45A8-ABE1-8EA0C25CDD78}">
      <dgm:prSet/>
      <dgm:spPr>
        <a:xfrm>
          <a:off x="3314700" y="1968193"/>
          <a:ext cx="2345174" cy="407013"/>
        </a:xfrm>
        <a:custGeom>
          <a:avLst/>
          <a:gdLst/>
          <a:ahLst/>
          <a:cxnLst/>
          <a:rect l="0" t="0" r="0" b="0"/>
          <a:pathLst>
            <a:path>
              <a:moveTo>
                <a:pt x="0" y="0"/>
              </a:moveTo>
              <a:lnTo>
                <a:pt x="0" y="203506"/>
              </a:lnTo>
              <a:lnTo>
                <a:pt x="2345174" y="203506"/>
              </a:lnTo>
              <a:lnTo>
                <a:pt x="2345174" y="407013"/>
              </a:lnTo>
            </a:path>
          </a:pathLst>
        </a:custGeom>
        <a:noFill/>
        <a:ln w="25400" cap="flat" cmpd="sng" algn="ctr">
          <a:solidFill>
            <a:srgbClr val="FE8637">
              <a:shade val="60000"/>
              <a:hueOff val="0"/>
              <a:satOff val="0"/>
              <a:lumOff val="0"/>
              <a:alphaOff val="0"/>
            </a:srgbClr>
          </a:solidFill>
          <a:prstDash val="solid"/>
        </a:ln>
        <a:effectLst/>
      </dgm:spPr>
      <dgm:t>
        <a:bodyPr/>
        <a:lstStyle/>
        <a:p>
          <a:endParaRPr lang="en-IN"/>
        </a:p>
      </dgm:t>
    </dgm:pt>
    <dgm:pt modelId="{1F964E49-EB48-4675-B1F5-B05503D7DA79}" type="sibTrans" cxnId="{AF3A2136-ACF8-45A8-ABE1-8EA0C25CDD78}">
      <dgm:prSet/>
      <dgm:spPr/>
      <dgm:t>
        <a:bodyPr/>
        <a:lstStyle/>
        <a:p>
          <a:endParaRPr lang="en-IN"/>
        </a:p>
      </dgm:t>
    </dgm:pt>
    <dgm:pt modelId="{7FC481C7-9190-4EC7-8063-D76D772FCB79}" type="pres">
      <dgm:prSet presAssocID="{A9033D31-2891-4A46-BA71-83B2C7F1D630}" presName="hierChild1" presStyleCnt="0">
        <dgm:presLayoutVars>
          <dgm:orgChart val="1"/>
          <dgm:chPref val="1"/>
          <dgm:dir/>
          <dgm:animOne val="branch"/>
          <dgm:animLvl val="lvl"/>
          <dgm:resizeHandles/>
        </dgm:presLayoutVars>
      </dgm:prSet>
      <dgm:spPr/>
    </dgm:pt>
    <dgm:pt modelId="{04DD0275-A06C-467F-8DFC-3C2989035D48}" type="pres">
      <dgm:prSet presAssocID="{5AF50055-8682-429B-AA43-16FCC1A6C6C0}" presName="hierRoot1" presStyleCnt="0">
        <dgm:presLayoutVars>
          <dgm:hierBranch val="init"/>
        </dgm:presLayoutVars>
      </dgm:prSet>
      <dgm:spPr/>
    </dgm:pt>
    <dgm:pt modelId="{2DD84F1A-E9D5-4139-9D95-248E4761F54A}" type="pres">
      <dgm:prSet presAssocID="{5AF50055-8682-429B-AA43-16FCC1A6C6C0}" presName="rootComposite1" presStyleCnt="0"/>
      <dgm:spPr/>
    </dgm:pt>
    <dgm:pt modelId="{1E13CFA1-0A3A-44D1-9533-275372C20EDC}" type="pres">
      <dgm:prSet presAssocID="{5AF50055-8682-429B-AA43-16FCC1A6C6C0}" presName="rootText1" presStyleLbl="node0" presStyleIdx="0" presStyleCnt="1" custScaleX="118669">
        <dgm:presLayoutVars>
          <dgm:chPref val="3"/>
        </dgm:presLayoutVars>
      </dgm:prSet>
      <dgm:spPr/>
    </dgm:pt>
    <dgm:pt modelId="{3BB84CD7-52D2-4569-AC9A-DF3AA522BB44}" type="pres">
      <dgm:prSet presAssocID="{5AF50055-8682-429B-AA43-16FCC1A6C6C0}" presName="rootConnector1" presStyleLbl="node1" presStyleIdx="0" presStyleCnt="0"/>
      <dgm:spPr/>
    </dgm:pt>
    <dgm:pt modelId="{9E7DE955-A7EE-4AF8-96FB-4CAE93019DEF}" type="pres">
      <dgm:prSet presAssocID="{5AF50055-8682-429B-AA43-16FCC1A6C6C0}" presName="hierChild2" presStyleCnt="0"/>
      <dgm:spPr/>
    </dgm:pt>
    <dgm:pt modelId="{9F057F0F-947E-41D5-A8D1-C5A3BDF04336}" type="pres">
      <dgm:prSet presAssocID="{D0C4D265-1324-476F-A70B-E6521F7301F7}" presName="Name37" presStyleLbl="parChTrans1D2" presStyleIdx="0" presStyleCnt="3"/>
      <dgm:spPr/>
    </dgm:pt>
    <dgm:pt modelId="{57EF9404-ACC1-402D-90DF-040102DAF67C}" type="pres">
      <dgm:prSet presAssocID="{6B7354E6-0DEC-43FB-8585-C5AD3554E082}" presName="hierRoot2" presStyleCnt="0">
        <dgm:presLayoutVars>
          <dgm:hierBranch val="init"/>
        </dgm:presLayoutVars>
      </dgm:prSet>
      <dgm:spPr/>
    </dgm:pt>
    <dgm:pt modelId="{84D12754-33FB-4596-A55D-1B02DB787C13}" type="pres">
      <dgm:prSet presAssocID="{6B7354E6-0DEC-43FB-8585-C5AD3554E082}" presName="rootComposite" presStyleCnt="0"/>
      <dgm:spPr/>
    </dgm:pt>
    <dgm:pt modelId="{086F135B-FB03-43C8-9575-B4E0388DEAE6}" type="pres">
      <dgm:prSet presAssocID="{6B7354E6-0DEC-43FB-8585-C5AD3554E082}" presName="rootText" presStyleLbl="node2" presStyleIdx="0" presStyleCnt="3">
        <dgm:presLayoutVars>
          <dgm:chPref val="3"/>
        </dgm:presLayoutVars>
      </dgm:prSet>
      <dgm:spPr/>
    </dgm:pt>
    <dgm:pt modelId="{AC826798-C911-4F7C-B91B-85FA71514773}" type="pres">
      <dgm:prSet presAssocID="{6B7354E6-0DEC-43FB-8585-C5AD3554E082}" presName="rootConnector" presStyleLbl="node2" presStyleIdx="0" presStyleCnt="3"/>
      <dgm:spPr/>
    </dgm:pt>
    <dgm:pt modelId="{B2460607-81ED-483C-99C1-912EFD5A00B5}" type="pres">
      <dgm:prSet presAssocID="{6B7354E6-0DEC-43FB-8585-C5AD3554E082}" presName="hierChild4" presStyleCnt="0"/>
      <dgm:spPr/>
    </dgm:pt>
    <dgm:pt modelId="{28744078-FA57-4388-AA43-12D3C42AD726}" type="pres">
      <dgm:prSet presAssocID="{6B7354E6-0DEC-43FB-8585-C5AD3554E082}" presName="hierChild5" presStyleCnt="0"/>
      <dgm:spPr/>
    </dgm:pt>
    <dgm:pt modelId="{0DCC3962-4968-4C8C-920B-85104AB42A53}" type="pres">
      <dgm:prSet presAssocID="{E76C0038-08FF-4E5F-BE66-CCF073FE8450}" presName="Name37" presStyleLbl="parChTrans1D2" presStyleIdx="1" presStyleCnt="3"/>
      <dgm:spPr/>
    </dgm:pt>
    <dgm:pt modelId="{E27F61A4-8A11-4482-930B-4E59AE40EC6C}" type="pres">
      <dgm:prSet presAssocID="{BA19217A-7154-44F7-8CAA-92572A12076C}" presName="hierRoot2" presStyleCnt="0">
        <dgm:presLayoutVars>
          <dgm:hierBranch val="init"/>
        </dgm:presLayoutVars>
      </dgm:prSet>
      <dgm:spPr/>
    </dgm:pt>
    <dgm:pt modelId="{6D513C8A-77CB-446E-94E4-A81ABF2FB083}" type="pres">
      <dgm:prSet presAssocID="{BA19217A-7154-44F7-8CAA-92572A12076C}" presName="rootComposite" presStyleCnt="0"/>
      <dgm:spPr/>
    </dgm:pt>
    <dgm:pt modelId="{3C07049B-C0D4-4A9E-AD46-027F2E9A54C2}" type="pres">
      <dgm:prSet presAssocID="{BA19217A-7154-44F7-8CAA-92572A12076C}" presName="rootText" presStyleLbl="node2" presStyleIdx="1" presStyleCnt="3">
        <dgm:presLayoutVars>
          <dgm:chPref val="3"/>
        </dgm:presLayoutVars>
      </dgm:prSet>
      <dgm:spPr/>
    </dgm:pt>
    <dgm:pt modelId="{4359A9BA-0BE4-480F-8783-D6D6F526EF80}" type="pres">
      <dgm:prSet presAssocID="{BA19217A-7154-44F7-8CAA-92572A12076C}" presName="rootConnector" presStyleLbl="node2" presStyleIdx="1" presStyleCnt="3"/>
      <dgm:spPr/>
    </dgm:pt>
    <dgm:pt modelId="{DFF6307F-4C92-447E-92F6-C387E28821E8}" type="pres">
      <dgm:prSet presAssocID="{BA19217A-7154-44F7-8CAA-92572A12076C}" presName="hierChild4" presStyleCnt="0"/>
      <dgm:spPr/>
    </dgm:pt>
    <dgm:pt modelId="{B62DFDCA-C71F-4D58-BEAB-E8590D7AED91}" type="pres">
      <dgm:prSet presAssocID="{BA19217A-7154-44F7-8CAA-92572A12076C}" presName="hierChild5" presStyleCnt="0"/>
      <dgm:spPr/>
    </dgm:pt>
    <dgm:pt modelId="{6F991301-6521-4BE6-880D-38BBD9C0BDFE}" type="pres">
      <dgm:prSet presAssocID="{2BCF9427-395B-41EC-8EFF-10E248F3A8F5}" presName="Name37" presStyleLbl="parChTrans1D2" presStyleIdx="2" presStyleCnt="3"/>
      <dgm:spPr/>
    </dgm:pt>
    <dgm:pt modelId="{E7487879-0F29-4F49-A1A4-728942ED6F0E}" type="pres">
      <dgm:prSet presAssocID="{815C3EEC-93A9-480C-A126-33EF8467DC83}" presName="hierRoot2" presStyleCnt="0">
        <dgm:presLayoutVars>
          <dgm:hierBranch val="init"/>
        </dgm:presLayoutVars>
      </dgm:prSet>
      <dgm:spPr/>
    </dgm:pt>
    <dgm:pt modelId="{0292DAC9-6B4C-4DFF-B39D-7B8471C9FD39}" type="pres">
      <dgm:prSet presAssocID="{815C3EEC-93A9-480C-A126-33EF8467DC83}" presName="rootComposite" presStyleCnt="0"/>
      <dgm:spPr/>
    </dgm:pt>
    <dgm:pt modelId="{F298EE88-5C9C-4927-9C64-6373C77325CA}" type="pres">
      <dgm:prSet presAssocID="{815C3EEC-93A9-480C-A126-33EF8467DC83}" presName="rootText" presStyleLbl="node2" presStyleIdx="2" presStyleCnt="3">
        <dgm:presLayoutVars>
          <dgm:chPref val="3"/>
        </dgm:presLayoutVars>
      </dgm:prSet>
      <dgm:spPr/>
    </dgm:pt>
    <dgm:pt modelId="{09747F42-EABB-4ABA-A42F-FFE81592C353}" type="pres">
      <dgm:prSet presAssocID="{815C3EEC-93A9-480C-A126-33EF8467DC83}" presName="rootConnector" presStyleLbl="node2" presStyleIdx="2" presStyleCnt="3"/>
      <dgm:spPr/>
    </dgm:pt>
    <dgm:pt modelId="{72FB5C58-9057-4270-B765-33EAFF2D4E73}" type="pres">
      <dgm:prSet presAssocID="{815C3EEC-93A9-480C-A126-33EF8467DC83}" presName="hierChild4" presStyleCnt="0"/>
      <dgm:spPr/>
    </dgm:pt>
    <dgm:pt modelId="{8CBEFD98-C393-4682-B9FA-985368170F71}" type="pres">
      <dgm:prSet presAssocID="{815C3EEC-93A9-480C-A126-33EF8467DC83}" presName="hierChild5" presStyleCnt="0"/>
      <dgm:spPr/>
    </dgm:pt>
    <dgm:pt modelId="{040E51A0-F653-46B3-B15A-3292821585D9}" type="pres">
      <dgm:prSet presAssocID="{5AF50055-8682-429B-AA43-16FCC1A6C6C0}" presName="hierChild3" presStyleCnt="0"/>
      <dgm:spPr/>
    </dgm:pt>
  </dgm:ptLst>
  <dgm:cxnLst>
    <dgm:cxn modelId="{C06EBB23-7C4A-4A21-9F4C-375CC7BAAA3A}" type="presOf" srcId="{E76C0038-08FF-4E5F-BE66-CCF073FE8450}" destId="{0DCC3962-4968-4C8C-920B-85104AB42A53}" srcOrd="0" destOrd="0" presId="urn:microsoft.com/office/officeart/2005/8/layout/orgChart1"/>
    <dgm:cxn modelId="{27695A26-29FC-41B7-AC3B-34FC52C19CE7}" type="presOf" srcId="{BA19217A-7154-44F7-8CAA-92572A12076C}" destId="{4359A9BA-0BE4-480F-8783-D6D6F526EF80}" srcOrd="1" destOrd="0" presId="urn:microsoft.com/office/officeart/2005/8/layout/orgChart1"/>
    <dgm:cxn modelId="{AF3A2136-ACF8-45A8-ABE1-8EA0C25CDD78}" srcId="{5AF50055-8682-429B-AA43-16FCC1A6C6C0}" destId="{815C3EEC-93A9-480C-A126-33EF8467DC83}" srcOrd="2" destOrd="0" parTransId="{2BCF9427-395B-41EC-8EFF-10E248F3A8F5}" sibTransId="{1F964E49-EB48-4675-B1F5-B05503D7DA79}"/>
    <dgm:cxn modelId="{3FEE1C65-7CA4-43A1-BA5F-08F1B7C788D5}" srcId="{5AF50055-8682-429B-AA43-16FCC1A6C6C0}" destId="{6B7354E6-0DEC-43FB-8585-C5AD3554E082}" srcOrd="0" destOrd="0" parTransId="{D0C4D265-1324-476F-A70B-E6521F7301F7}" sibTransId="{7F337F09-108A-4476-BDDA-5E8000ACEF85}"/>
    <dgm:cxn modelId="{42856E66-D411-47A8-B80F-32263666600A}" type="presOf" srcId="{BA19217A-7154-44F7-8CAA-92572A12076C}" destId="{3C07049B-C0D4-4A9E-AD46-027F2E9A54C2}" srcOrd="0" destOrd="0" presId="urn:microsoft.com/office/officeart/2005/8/layout/orgChart1"/>
    <dgm:cxn modelId="{6D779A67-9776-4A27-8B50-BCA1EAACEDFF}" type="presOf" srcId="{815C3EEC-93A9-480C-A126-33EF8467DC83}" destId="{F298EE88-5C9C-4927-9C64-6373C77325CA}" srcOrd="0" destOrd="0" presId="urn:microsoft.com/office/officeart/2005/8/layout/orgChart1"/>
    <dgm:cxn modelId="{A873987B-9C81-4F04-B1DA-C5857E347957}" type="presOf" srcId="{6B7354E6-0DEC-43FB-8585-C5AD3554E082}" destId="{086F135B-FB03-43C8-9575-B4E0388DEAE6}" srcOrd="0" destOrd="0" presId="urn:microsoft.com/office/officeart/2005/8/layout/orgChart1"/>
    <dgm:cxn modelId="{4E0FBD80-612C-4935-AFB3-6FDF958EFB4D}" type="presOf" srcId="{5AF50055-8682-429B-AA43-16FCC1A6C6C0}" destId="{1E13CFA1-0A3A-44D1-9533-275372C20EDC}" srcOrd="0" destOrd="0" presId="urn:microsoft.com/office/officeart/2005/8/layout/orgChart1"/>
    <dgm:cxn modelId="{1A3AC291-2E91-467C-A426-7E0258F47740}" type="presOf" srcId="{6B7354E6-0DEC-43FB-8585-C5AD3554E082}" destId="{AC826798-C911-4F7C-B91B-85FA71514773}" srcOrd="1" destOrd="0" presId="urn:microsoft.com/office/officeart/2005/8/layout/orgChart1"/>
    <dgm:cxn modelId="{68120192-CEE8-4B9E-BA4C-B17A46ECCC74}" type="presOf" srcId="{2BCF9427-395B-41EC-8EFF-10E248F3A8F5}" destId="{6F991301-6521-4BE6-880D-38BBD9C0BDFE}" srcOrd="0" destOrd="0" presId="urn:microsoft.com/office/officeart/2005/8/layout/orgChart1"/>
    <dgm:cxn modelId="{6EEB0D97-C5D6-4294-9815-1C1D5FA4D1E1}" type="presOf" srcId="{5AF50055-8682-429B-AA43-16FCC1A6C6C0}" destId="{3BB84CD7-52D2-4569-AC9A-DF3AA522BB44}" srcOrd="1" destOrd="0" presId="urn:microsoft.com/office/officeart/2005/8/layout/orgChart1"/>
    <dgm:cxn modelId="{61DA8A97-D344-4D87-9905-0E52D4480F96}" srcId="{A9033D31-2891-4A46-BA71-83B2C7F1D630}" destId="{5AF50055-8682-429B-AA43-16FCC1A6C6C0}" srcOrd="0" destOrd="0" parTransId="{FA215A51-C774-4E6A-BA48-FB000EDB8E4E}" sibTransId="{1FCC91AC-E30F-4381-8CEC-8FA3C8FC0D91}"/>
    <dgm:cxn modelId="{CA9C5E9A-D254-4D48-A8F3-043B522EB801}" type="presOf" srcId="{A9033D31-2891-4A46-BA71-83B2C7F1D630}" destId="{7FC481C7-9190-4EC7-8063-D76D772FCB79}" srcOrd="0" destOrd="0" presId="urn:microsoft.com/office/officeart/2005/8/layout/orgChart1"/>
    <dgm:cxn modelId="{F4B3A3A7-1995-4ECE-A471-E83D45A16562}" type="presOf" srcId="{D0C4D265-1324-476F-A70B-E6521F7301F7}" destId="{9F057F0F-947E-41D5-A8D1-C5A3BDF04336}" srcOrd="0" destOrd="0" presId="urn:microsoft.com/office/officeart/2005/8/layout/orgChart1"/>
    <dgm:cxn modelId="{F881C7E8-7F4A-43C2-B325-E1D8AF7D3609}" type="presOf" srcId="{815C3EEC-93A9-480C-A126-33EF8467DC83}" destId="{09747F42-EABB-4ABA-A42F-FFE81592C353}" srcOrd="1" destOrd="0" presId="urn:microsoft.com/office/officeart/2005/8/layout/orgChart1"/>
    <dgm:cxn modelId="{B75365F0-EF52-4808-A198-6B3F4FA9497A}" srcId="{5AF50055-8682-429B-AA43-16FCC1A6C6C0}" destId="{BA19217A-7154-44F7-8CAA-92572A12076C}" srcOrd="1" destOrd="0" parTransId="{E76C0038-08FF-4E5F-BE66-CCF073FE8450}" sibTransId="{674A6B43-3206-42BE-8269-054E4732721F}"/>
    <dgm:cxn modelId="{061999BF-A6EA-411D-BEAD-B8A2873A046A}" type="presParOf" srcId="{7FC481C7-9190-4EC7-8063-D76D772FCB79}" destId="{04DD0275-A06C-467F-8DFC-3C2989035D48}" srcOrd="0" destOrd="0" presId="urn:microsoft.com/office/officeart/2005/8/layout/orgChart1"/>
    <dgm:cxn modelId="{8BE6E51E-FD8E-4C79-9A20-C9C97EBC2F4A}" type="presParOf" srcId="{04DD0275-A06C-467F-8DFC-3C2989035D48}" destId="{2DD84F1A-E9D5-4139-9D95-248E4761F54A}" srcOrd="0" destOrd="0" presId="urn:microsoft.com/office/officeart/2005/8/layout/orgChart1"/>
    <dgm:cxn modelId="{D5868A41-EE7D-4822-802D-DC1DCC290EBE}" type="presParOf" srcId="{2DD84F1A-E9D5-4139-9D95-248E4761F54A}" destId="{1E13CFA1-0A3A-44D1-9533-275372C20EDC}" srcOrd="0" destOrd="0" presId="urn:microsoft.com/office/officeart/2005/8/layout/orgChart1"/>
    <dgm:cxn modelId="{8D11D4D3-8ED8-45C3-A869-A6175E0B84C6}" type="presParOf" srcId="{2DD84F1A-E9D5-4139-9D95-248E4761F54A}" destId="{3BB84CD7-52D2-4569-AC9A-DF3AA522BB44}" srcOrd="1" destOrd="0" presId="urn:microsoft.com/office/officeart/2005/8/layout/orgChart1"/>
    <dgm:cxn modelId="{0242ADE3-1575-4BFF-8A81-3B667ED9B8F9}" type="presParOf" srcId="{04DD0275-A06C-467F-8DFC-3C2989035D48}" destId="{9E7DE955-A7EE-4AF8-96FB-4CAE93019DEF}" srcOrd="1" destOrd="0" presId="urn:microsoft.com/office/officeart/2005/8/layout/orgChart1"/>
    <dgm:cxn modelId="{AC5F36E7-5380-4A60-B5D3-A3D1706120DD}" type="presParOf" srcId="{9E7DE955-A7EE-4AF8-96FB-4CAE93019DEF}" destId="{9F057F0F-947E-41D5-A8D1-C5A3BDF04336}" srcOrd="0" destOrd="0" presId="urn:microsoft.com/office/officeart/2005/8/layout/orgChart1"/>
    <dgm:cxn modelId="{163EF77A-094F-476B-9EE7-990E1057DEAB}" type="presParOf" srcId="{9E7DE955-A7EE-4AF8-96FB-4CAE93019DEF}" destId="{57EF9404-ACC1-402D-90DF-040102DAF67C}" srcOrd="1" destOrd="0" presId="urn:microsoft.com/office/officeart/2005/8/layout/orgChart1"/>
    <dgm:cxn modelId="{71759029-3C65-4382-A074-C00BB92016D9}" type="presParOf" srcId="{57EF9404-ACC1-402D-90DF-040102DAF67C}" destId="{84D12754-33FB-4596-A55D-1B02DB787C13}" srcOrd="0" destOrd="0" presId="urn:microsoft.com/office/officeart/2005/8/layout/orgChart1"/>
    <dgm:cxn modelId="{56B3AC90-7156-492B-BD4A-CB851823E3FC}" type="presParOf" srcId="{84D12754-33FB-4596-A55D-1B02DB787C13}" destId="{086F135B-FB03-43C8-9575-B4E0388DEAE6}" srcOrd="0" destOrd="0" presId="urn:microsoft.com/office/officeart/2005/8/layout/orgChart1"/>
    <dgm:cxn modelId="{3387C32D-3D93-4225-B1E4-8EDAA7BECA48}" type="presParOf" srcId="{84D12754-33FB-4596-A55D-1B02DB787C13}" destId="{AC826798-C911-4F7C-B91B-85FA71514773}" srcOrd="1" destOrd="0" presId="urn:microsoft.com/office/officeart/2005/8/layout/orgChart1"/>
    <dgm:cxn modelId="{AB728E3E-4567-4DFA-A4A3-38802937F5A1}" type="presParOf" srcId="{57EF9404-ACC1-402D-90DF-040102DAF67C}" destId="{B2460607-81ED-483C-99C1-912EFD5A00B5}" srcOrd="1" destOrd="0" presId="urn:microsoft.com/office/officeart/2005/8/layout/orgChart1"/>
    <dgm:cxn modelId="{373D65B8-689D-448E-8465-EE70DFB6A9F1}" type="presParOf" srcId="{57EF9404-ACC1-402D-90DF-040102DAF67C}" destId="{28744078-FA57-4388-AA43-12D3C42AD726}" srcOrd="2" destOrd="0" presId="urn:microsoft.com/office/officeart/2005/8/layout/orgChart1"/>
    <dgm:cxn modelId="{73647453-2210-4EDB-9BDB-B5B00F39E018}" type="presParOf" srcId="{9E7DE955-A7EE-4AF8-96FB-4CAE93019DEF}" destId="{0DCC3962-4968-4C8C-920B-85104AB42A53}" srcOrd="2" destOrd="0" presId="urn:microsoft.com/office/officeart/2005/8/layout/orgChart1"/>
    <dgm:cxn modelId="{6B782E12-7519-41A0-85BC-16B81A770A4A}" type="presParOf" srcId="{9E7DE955-A7EE-4AF8-96FB-4CAE93019DEF}" destId="{E27F61A4-8A11-4482-930B-4E59AE40EC6C}" srcOrd="3" destOrd="0" presId="urn:microsoft.com/office/officeart/2005/8/layout/orgChart1"/>
    <dgm:cxn modelId="{32CD66A3-89C4-4C11-9438-ADAD61C1FEA8}" type="presParOf" srcId="{E27F61A4-8A11-4482-930B-4E59AE40EC6C}" destId="{6D513C8A-77CB-446E-94E4-A81ABF2FB083}" srcOrd="0" destOrd="0" presId="urn:microsoft.com/office/officeart/2005/8/layout/orgChart1"/>
    <dgm:cxn modelId="{070DFEA7-ECF0-499E-B68A-1F26ADAB6A50}" type="presParOf" srcId="{6D513C8A-77CB-446E-94E4-A81ABF2FB083}" destId="{3C07049B-C0D4-4A9E-AD46-027F2E9A54C2}" srcOrd="0" destOrd="0" presId="urn:microsoft.com/office/officeart/2005/8/layout/orgChart1"/>
    <dgm:cxn modelId="{00CC9716-208E-4132-BF66-A1212EFC05DC}" type="presParOf" srcId="{6D513C8A-77CB-446E-94E4-A81ABF2FB083}" destId="{4359A9BA-0BE4-480F-8783-D6D6F526EF80}" srcOrd="1" destOrd="0" presId="urn:microsoft.com/office/officeart/2005/8/layout/orgChart1"/>
    <dgm:cxn modelId="{B4978588-4A18-46C0-AFB4-56CDAE47E400}" type="presParOf" srcId="{E27F61A4-8A11-4482-930B-4E59AE40EC6C}" destId="{DFF6307F-4C92-447E-92F6-C387E28821E8}" srcOrd="1" destOrd="0" presId="urn:microsoft.com/office/officeart/2005/8/layout/orgChart1"/>
    <dgm:cxn modelId="{C8621804-98AE-44B2-A79F-2E0931D73737}" type="presParOf" srcId="{E27F61A4-8A11-4482-930B-4E59AE40EC6C}" destId="{B62DFDCA-C71F-4D58-BEAB-E8590D7AED91}" srcOrd="2" destOrd="0" presId="urn:microsoft.com/office/officeart/2005/8/layout/orgChart1"/>
    <dgm:cxn modelId="{213F75C7-3BC3-4F12-8190-095811807367}" type="presParOf" srcId="{9E7DE955-A7EE-4AF8-96FB-4CAE93019DEF}" destId="{6F991301-6521-4BE6-880D-38BBD9C0BDFE}" srcOrd="4" destOrd="0" presId="urn:microsoft.com/office/officeart/2005/8/layout/orgChart1"/>
    <dgm:cxn modelId="{7E1CB614-23BD-4EE9-8620-B5BF99525C9C}" type="presParOf" srcId="{9E7DE955-A7EE-4AF8-96FB-4CAE93019DEF}" destId="{E7487879-0F29-4F49-A1A4-728942ED6F0E}" srcOrd="5" destOrd="0" presId="urn:microsoft.com/office/officeart/2005/8/layout/orgChart1"/>
    <dgm:cxn modelId="{8515DD23-F3A2-4EBF-964A-6A8ABFB689BB}" type="presParOf" srcId="{E7487879-0F29-4F49-A1A4-728942ED6F0E}" destId="{0292DAC9-6B4C-4DFF-B39D-7B8471C9FD39}" srcOrd="0" destOrd="0" presId="urn:microsoft.com/office/officeart/2005/8/layout/orgChart1"/>
    <dgm:cxn modelId="{992CFD9A-9EF2-4563-B08F-75614D68D135}" type="presParOf" srcId="{0292DAC9-6B4C-4DFF-B39D-7B8471C9FD39}" destId="{F298EE88-5C9C-4927-9C64-6373C77325CA}" srcOrd="0" destOrd="0" presId="urn:microsoft.com/office/officeart/2005/8/layout/orgChart1"/>
    <dgm:cxn modelId="{27DA6BF5-F7C8-4CA8-B4ED-029B0BF93489}" type="presParOf" srcId="{0292DAC9-6B4C-4DFF-B39D-7B8471C9FD39}" destId="{09747F42-EABB-4ABA-A42F-FFE81592C353}" srcOrd="1" destOrd="0" presId="urn:microsoft.com/office/officeart/2005/8/layout/orgChart1"/>
    <dgm:cxn modelId="{608F8701-1798-42AE-97AF-38472718AAF1}" type="presParOf" srcId="{E7487879-0F29-4F49-A1A4-728942ED6F0E}" destId="{72FB5C58-9057-4270-B765-33EAFF2D4E73}" srcOrd="1" destOrd="0" presId="urn:microsoft.com/office/officeart/2005/8/layout/orgChart1"/>
    <dgm:cxn modelId="{5D465931-35EA-439D-8508-B19DD6104D60}" type="presParOf" srcId="{E7487879-0F29-4F49-A1A4-728942ED6F0E}" destId="{8CBEFD98-C393-4682-B9FA-985368170F71}" srcOrd="2" destOrd="0" presId="urn:microsoft.com/office/officeart/2005/8/layout/orgChart1"/>
    <dgm:cxn modelId="{6C3152F4-A1B2-4686-B56E-9DBC342DBEBB}" type="presParOf" srcId="{04DD0275-A06C-467F-8DFC-3C2989035D48}" destId="{040E51A0-F653-46B3-B15A-3292821585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E71D6-DD25-4328-9A54-091C58A6D63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741DE649-749C-463D-965C-438CC787D881}">
      <dgm:prSet phldrT="[Text]" custT="1">
        <dgm:style>
          <a:lnRef idx="2">
            <a:schemeClr val="accent1"/>
          </a:lnRef>
          <a:fillRef idx="1">
            <a:schemeClr val="lt1"/>
          </a:fillRef>
          <a:effectRef idx="0">
            <a:schemeClr val="accent1"/>
          </a:effectRef>
          <a:fontRef idx="minor">
            <a:schemeClr val="dk1"/>
          </a:fontRef>
        </dgm:style>
      </dgm:prSet>
      <dgm:spPr>
        <a:xfrm>
          <a:off x="2669153" y="1524004"/>
          <a:ext cx="2205493" cy="1102746"/>
        </a:xfrm>
        <a:prstGeom prst="rect">
          <a:avLst/>
        </a:prstGeom>
        <a:solidFill>
          <a:sysClr val="window" lastClr="FFFFFF"/>
        </a:solidFill>
        <a:ln w="25400" cap="flat" cmpd="sng" algn="ctr">
          <a:solidFill>
            <a:srgbClr val="FE8637"/>
          </a:solidFill>
          <a:prstDash val="solid"/>
        </a:ln>
        <a:effectLst/>
      </dgm:spPr>
      <dgm:t>
        <a:bodyPr/>
        <a:lstStyle/>
        <a:p>
          <a:r>
            <a:rPr lang="en-IN" sz="3600" b="1" dirty="0">
              <a:solidFill>
                <a:sysClr val="windowText" lastClr="000000"/>
              </a:solidFill>
              <a:latin typeface="Times New Roman" pitchFamily="18" charset="0"/>
              <a:ea typeface="+mn-ea"/>
              <a:cs typeface="Times New Roman" pitchFamily="18" charset="0"/>
            </a:rPr>
            <a:t>Residual Solvents</a:t>
          </a:r>
        </a:p>
      </dgm:t>
    </dgm:pt>
    <dgm:pt modelId="{53B97707-F765-4A3F-8F72-CAD18A087DA2}" type="parTrans" cxnId="{8EECDF2E-4316-4FC4-8DB8-7D7050FF1232}">
      <dgm:prSet/>
      <dgm:spPr/>
      <dgm:t>
        <a:bodyPr/>
        <a:lstStyle/>
        <a:p>
          <a:endParaRPr lang="en-IN"/>
        </a:p>
      </dgm:t>
    </dgm:pt>
    <dgm:pt modelId="{29A2EA22-956B-4793-B798-EF3A36AFEED1}" type="sibTrans" cxnId="{8EECDF2E-4316-4FC4-8DB8-7D7050FF1232}">
      <dgm:prSet/>
      <dgm:spPr/>
      <dgm:t>
        <a:bodyPr/>
        <a:lstStyle/>
        <a:p>
          <a:endParaRPr lang="en-IN"/>
        </a:p>
      </dgm:t>
    </dgm:pt>
    <dgm:pt modelId="{85E8A86C-7D53-4681-96B4-1B1E2A58632E}">
      <dgm:prSet phldrT="[Text]" custT="1">
        <dgm:style>
          <a:lnRef idx="2">
            <a:schemeClr val="accent1"/>
          </a:lnRef>
          <a:fillRef idx="1">
            <a:schemeClr val="lt1"/>
          </a:fillRef>
          <a:effectRef idx="0">
            <a:schemeClr val="accent1"/>
          </a:effectRef>
          <a:fontRef idx="minor">
            <a:schemeClr val="dk1"/>
          </a:fontRef>
        </dgm:style>
      </dgm:prSet>
      <dgm:spPr>
        <a:xfrm>
          <a:off x="506" y="3239889"/>
          <a:ext cx="2205493" cy="1102746"/>
        </a:xfrm>
        <a:prstGeom prst="rect">
          <a:avLst/>
        </a:prstGeom>
        <a:solidFill>
          <a:sysClr val="window" lastClr="FFFFFF"/>
        </a:solidFill>
        <a:ln w="25400" cap="flat" cmpd="sng" algn="ctr">
          <a:solidFill>
            <a:srgbClr val="FE8637"/>
          </a:solidFill>
          <a:prstDash val="solid"/>
        </a:ln>
        <a:effectLst/>
      </dgm:spPr>
      <dgm:t>
        <a:bodyPr/>
        <a:lstStyle/>
        <a:p>
          <a:r>
            <a:rPr lang="en-IN" sz="3600" dirty="0">
              <a:solidFill>
                <a:sysClr val="windowText" lastClr="000000"/>
              </a:solidFill>
              <a:latin typeface="Times New Roman" pitchFamily="18" charset="0"/>
              <a:ea typeface="+mn-ea"/>
              <a:cs typeface="Times New Roman" pitchFamily="18" charset="0"/>
            </a:rPr>
            <a:t>Class-1</a:t>
          </a:r>
        </a:p>
      </dgm:t>
    </dgm:pt>
    <dgm:pt modelId="{A191B958-EBE4-4F42-90E6-8D1F336BAFB4}" type="parTrans" cxnId="{B8E984F7-A4D4-46B9-84EB-73E47495D0B7}">
      <dgm:prSet/>
      <dgm:spPr>
        <a:xfrm>
          <a:off x="1103253" y="2626751"/>
          <a:ext cx="2668646" cy="613138"/>
        </a:xfrm>
        <a:custGeom>
          <a:avLst/>
          <a:gdLst/>
          <a:ahLst/>
          <a:cxnLst/>
          <a:rect l="0" t="0" r="0" b="0"/>
          <a:pathLst>
            <a:path>
              <a:moveTo>
                <a:pt x="2668646" y="0"/>
              </a:moveTo>
              <a:lnTo>
                <a:pt x="2668646" y="381561"/>
              </a:lnTo>
              <a:lnTo>
                <a:pt x="0" y="381561"/>
              </a:lnTo>
              <a:lnTo>
                <a:pt x="0" y="613138"/>
              </a:lnTo>
            </a:path>
          </a:pathLst>
        </a:custGeom>
        <a:noFill/>
        <a:ln w="25400" cap="flat" cmpd="sng" algn="ctr">
          <a:solidFill>
            <a:srgbClr val="FE8637">
              <a:shade val="60000"/>
              <a:hueOff val="0"/>
              <a:satOff val="0"/>
              <a:lumOff val="0"/>
              <a:alphaOff val="0"/>
            </a:srgbClr>
          </a:solidFill>
          <a:prstDash val="solid"/>
        </a:ln>
        <a:effectLst/>
      </dgm:spPr>
      <dgm:t>
        <a:bodyPr/>
        <a:lstStyle/>
        <a:p>
          <a:endParaRPr lang="en-IN"/>
        </a:p>
      </dgm:t>
    </dgm:pt>
    <dgm:pt modelId="{B58757A8-E0B0-4156-BFAD-4F567AA5B15D}" type="sibTrans" cxnId="{B8E984F7-A4D4-46B9-84EB-73E47495D0B7}">
      <dgm:prSet/>
      <dgm:spPr/>
      <dgm:t>
        <a:bodyPr/>
        <a:lstStyle/>
        <a:p>
          <a:endParaRPr lang="en-IN"/>
        </a:p>
      </dgm:t>
    </dgm:pt>
    <dgm:pt modelId="{6B1DC71F-A73C-4009-9454-9AC84F773F5F}">
      <dgm:prSet phldrT="[Text]" custT="1">
        <dgm:style>
          <a:lnRef idx="2">
            <a:schemeClr val="accent1"/>
          </a:lnRef>
          <a:fillRef idx="1">
            <a:schemeClr val="lt1"/>
          </a:fillRef>
          <a:effectRef idx="0">
            <a:schemeClr val="accent1"/>
          </a:effectRef>
          <a:fontRef idx="minor">
            <a:schemeClr val="dk1"/>
          </a:fontRef>
        </dgm:style>
      </dgm:prSet>
      <dgm:spPr>
        <a:xfrm>
          <a:off x="2669153" y="3239889"/>
          <a:ext cx="2205493" cy="1102746"/>
        </a:xfrm>
        <a:prstGeom prst="rect">
          <a:avLst/>
        </a:prstGeom>
        <a:solidFill>
          <a:sysClr val="window" lastClr="FFFFFF"/>
        </a:solidFill>
        <a:ln w="25400" cap="flat" cmpd="sng" algn="ctr">
          <a:solidFill>
            <a:srgbClr val="FE8637"/>
          </a:solidFill>
          <a:prstDash val="solid"/>
        </a:ln>
        <a:effectLst/>
      </dgm:spPr>
      <dgm:t>
        <a:bodyPr/>
        <a:lstStyle/>
        <a:p>
          <a:r>
            <a:rPr lang="en-IN" sz="3600" dirty="0">
              <a:solidFill>
                <a:sysClr val="windowText" lastClr="000000"/>
              </a:solidFill>
              <a:latin typeface="Times New Roman" pitchFamily="18" charset="0"/>
              <a:ea typeface="+mn-ea"/>
              <a:cs typeface="Times New Roman" pitchFamily="18" charset="0"/>
            </a:rPr>
            <a:t>Class-2</a:t>
          </a:r>
        </a:p>
      </dgm:t>
    </dgm:pt>
    <dgm:pt modelId="{38997204-9012-4CE9-95E2-5D61059EA930}" type="parTrans" cxnId="{E04D8C2C-9B8A-449D-A54A-1D5D0F42B935}">
      <dgm:prSet/>
      <dgm:spPr>
        <a:xfrm>
          <a:off x="3726180" y="2626751"/>
          <a:ext cx="91440" cy="613138"/>
        </a:xfrm>
        <a:custGeom>
          <a:avLst/>
          <a:gdLst/>
          <a:ahLst/>
          <a:cxnLst/>
          <a:rect l="0" t="0" r="0" b="0"/>
          <a:pathLst>
            <a:path>
              <a:moveTo>
                <a:pt x="45720" y="0"/>
              </a:moveTo>
              <a:lnTo>
                <a:pt x="45720" y="613138"/>
              </a:lnTo>
            </a:path>
          </a:pathLst>
        </a:custGeom>
        <a:noFill/>
        <a:ln w="25400" cap="flat" cmpd="sng" algn="ctr">
          <a:solidFill>
            <a:srgbClr val="FE8637">
              <a:shade val="60000"/>
              <a:hueOff val="0"/>
              <a:satOff val="0"/>
              <a:lumOff val="0"/>
              <a:alphaOff val="0"/>
            </a:srgbClr>
          </a:solidFill>
          <a:prstDash val="solid"/>
        </a:ln>
        <a:effectLst/>
      </dgm:spPr>
      <dgm:t>
        <a:bodyPr/>
        <a:lstStyle/>
        <a:p>
          <a:endParaRPr lang="en-IN"/>
        </a:p>
      </dgm:t>
    </dgm:pt>
    <dgm:pt modelId="{107FBA9D-E285-4AD0-A4CB-01A95D93768B}" type="sibTrans" cxnId="{E04D8C2C-9B8A-449D-A54A-1D5D0F42B935}">
      <dgm:prSet/>
      <dgm:spPr/>
      <dgm:t>
        <a:bodyPr/>
        <a:lstStyle/>
        <a:p>
          <a:endParaRPr lang="en-IN"/>
        </a:p>
      </dgm:t>
    </dgm:pt>
    <dgm:pt modelId="{5A3629CF-7220-4C7E-96AC-916B1ABD230F}">
      <dgm:prSet phldrT="[Text]" custT="1">
        <dgm:style>
          <a:lnRef idx="2">
            <a:schemeClr val="accent1"/>
          </a:lnRef>
          <a:fillRef idx="1">
            <a:schemeClr val="lt1"/>
          </a:fillRef>
          <a:effectRef idx="0">
            <a:schemeClr val="accent1"/>
          </a:effectRef>
          <a:fontRef idx="minor">
            <a:schemeClr val="dk1"/>
          </a:fontRef>
        </dgm:style>
      </dgm:prSet>
      <dgm:spPr>
        <a:xfrm>
          <a:off x="5337800" y="3239889"/>
          <a:ext cx="2205493" cy="1102746"/>
        </a:xfrm>
        <a:prstGeom prst="rect">
          <a:avLst/>
        </a:prstGeom>
        <a:solidFill>
          <a:sysClr val="window" lastClr="FFFFFF"/>
        </a:solidFill>
        <a:ln w="25400" cap="flat" cmpd="sng" algn="ctr">
          <a:solidFill>
            <a:srgbClr val="FE8637"/>
          </a:solidFill>
          <a:prstDash val="solid"/>
        </a:ln>
        <a:effectLst/>
      </dgm:spPr>
      <dgm:t>
        <a:bodyPr/>
        <a:lstStyle/>
        <a:p>
          <a:r>
            <a:rPr lang="en-IN" sz="3600" dirty="0">
              <a:solidFill>
                <a:sysClr val="windowText" lastClr="000000"/>
              </a:solidFill>
              <a:latin typeface="Times New Roman" pitchFamily="18" charset="0"/>
              <a:ea typeface="+mn-ea"/>
              <a:cs typeface="Times New Roman" pitchFamily="18" charset="0"/>
            </a:rPr>
            <a:t>Class-3</a:t>
          </a:r>
        </a:p>
      </dgm:t>
    </dgm:pt>
    <dgm:pt modelId="{6965DB57-F4CC-4642-AF76-CBE05D92413C}" type="parTrans" cxnId="{64D8419C-F83E-4AFF-8B17-A23DF5376639}">
      <dgm:prSet/>
      <dgm:spPr>
        <a:xfrm>
          <a:off x="3771900" y="2626751"/>
          <a:ext cx="2668646" cy="613138"/>
        </a:xfrm>
        <a:custGeom>
          <a:avLst/>
          <a:gdLst/>
          <a:ahLst/>
          <a:cxnLst/>
          <a:rect l="0" t="0" r="0" b="0"/>
          <a:pathLst>
            <a:path>
              <a:moveTo>
                <a:pt x="0" y="0"/>
              </a:moveTo>
              <a:lnTo>
                <a:pt x="0" y="381561"/>
              </a:lnTo>
              <a:lnTo>
                <a:pt x="2668646" y="381561"/>
              </a:lnTo>
              <a:lnTo>
                <a:pt x="2668646" y="613138"/>
              </a:lnTo>
            </a:path>
          </a:pathLst>
        </a:custGeom>
        <a:noFill/>
        <a:ln w="25400" cap="flat" cmpd="sng" algn="ctr">
          <a:solidFill>
            <a:srgbClr val="FE8637">
              <a:shade val="60000"/>
              <a:hueOff val="0"/>
              <a:satOff val="0"/>
              <a:lumOff val="0"/>
              <a:alphaOff val="0"/>
            </a:srgbClr>
          </a:solidFill>
          <a:prstDash val="solid"/>
        </a:ln>
        <a:effectLst/>
      </dgm:spPr>
      <dgm:t>
        <a:bodyPr/>
        <a:lstStyle/>
        <a:p>
          <a:endParaRPr lang="en-IN"/>
        </a:p>
      </dgm:t>
    </dgm:pt>
    <dgm:pt modelId="{74BDE731-6222-43E8-A2C2-732B281C94CB}" type="sibTrans" cxnId="{64D8419C-F83E-4AFF-8B17-A23DF5376639}">
      <dgm:prSet/>
      <dgm:spPr/>
      <dgm:t>
        <a:bodyPr/>
        <a:lstStyle/>
        <a:p>
          <a:endParaRPr lang="en-IN"/>
        </a:p>
      </dgm:t>
    </dgm:pt>
    <dgm:pt modelId="{5A28F944-8748-46F2-A6D3-E4C5B495A11E}" type="pres">
      <dgm:prSet presAssocID="{FE2E71D6-DD25-4328-9A54-091C58A6D636}" presName="hierChild1" presStyleCnt="0">
        <dgm:presLayoutVars>
          <dgm:orgChart val="1"/>
          <dgm:chPref val="1"/>
          <dgm:dir/>
          <dgm:animOne val="branch"/>
          <dgm:animLvl val="lvl"/>
          <dgm:resizeHandles/>
        </dgm:presLayoutVars>
      </dgm:prSet>
      <dgm:spPr/>
    </dgm:pt>
    <dgm:pt modelId="{B6E0F48B-C94A-46F2-992B-4AEAF737847E}" type="pres">
      <dgm:prSet presAssocID="{741DE649-749C-463D-965C-438CC787D881}" presName="hierRoot1" presStyleCnt="0">
        <dgm:presLayoutVars>
          <dgm:hierBranch val="init"/>
        </dgm:presLayoutVars>
      </dgm:prSet>
      <dgm:spPr/>
    </dgm:pt>
    <dgm:pt modelId="{A49F944B-CDBF-4227-8BDC-E8920E10B1FD}" type="pres">
      <dgm:prSet presAssocID="{741DE649-749C-463D-965C-438CC787D881}" presName="rootComposite1" presStyleCnt="0"/>
      <dgm:spPr/>
    </dgm:pt>
    <dgm:pt modelId="{F78A3DB5-FA5B-4D14-B343-F81E681D814C}" type="pres">
      <dgm:prSet presAssocID="{741DE649-749C-463D-965C-438CC787D881}" presName="rootText1" presStyleLbl="node0" presStyleIdx="0" presStyleCnt="1" custScaleX="132610" custLinFactNeighborX="2830" custLinFactNeighborY="-29945">
        <dgm:presLayoutVars>
          <dgm:chPref val="3"/>
        </dgm:presLayoutVars>
      </dgm:prSet>
      <dgm:spPr/>
    </dgm:pt>
    <dgm:pt modelId="{8B5B6C48-CB23-424E-A96C-A3103763CFF0}" type="pres">
      <dgm:prSet presAssocID="{741DE649-749C-463D-965C-438CC787D881}" presName="rootConnector1" presStyleLbl="node1" presStyleIdx="0" presStyleCnt="0"/>
      <dgm:spPr/>
    </dgm:pt>
    <dgm:pt modelId="{DAC32EC5-2BA6-4E40-B46B-A6FDCF19D765}" type="pres">
      <dgm:prSet presAssocID="{741DE649-749C-463D-965C-438CC787D881}" presName="hierChild2" presStyleCnt="0"/>
      <dgm:spPr/>
    </dgm:pt>
    <dgm:pt modelId="{B0309088-7499-40D4-9648-28240B673ABD}" type="pres">
      <dgm:prSet presAssocID="{A191B958-EBE4-4F42-90E6-8D1F336BAFB4}" presName="Name37" presStyleLbl="parChTrans1D2" presStyleIdx="0" presStyleCnt="3"/>
      <dgm:spPr/>
    </dgm:pt>
    <dgm:pt modelId="{82300150-E4A1-4999-B3CC-A4FF09E5D9CC}" type="pres">
      <dgm:prSet presAssocID="{85E8A86C-7D53-4681-96B4-1B1E2A58632E}" presName="hierRoot2" presStyleCnt="0">
        <dgm:presLayoutVars>
          <dgm:hierBranch val="init"/>
        </dgm:presLayoutVars>
      </dgm:prSet>
      <dgm:spPr/>
    </dgm:pt>
    <dgm:pt modelId="{62E0B2A9-A9F5-43A3-B7CB-84D6DF50C5EA}" type="pres">
      <dgm:prSet presAssocID="{85E8A86C-7D53-4681-96B4-1B1E2A58632E}" presName="rootComposite" presStyleCnt="0"/>
      <dgm:spPr/>
    </dgm:pt>
    <dgm:pt modelId="{8FA1F5B2-E3C1-4FCA-B536-05E8CC810795}" type="pres">
      <dgm:prSet presAssocID="{85E8A86C-7D53-4681-96B4-1B1E2A58632E}" presName="rootText" presStyleLbl="node2" presStyleIdx="0" presStyleCnt="3" custScaleY="66463">
        <dgm:presLayoutVars>
          <dgm:chPref val="3"/>
        </dgm:presLayoutVars>
      </dgm:prSet>
      <dgm:spPr/>
    </dgm:pt>
    <dgm:pt modelId="{8D3735E3-89AB-4473-BA9E-61FF71E7907B}" type="pres">
      <dgm:prSet presAssocID="{85E8A86C-7D53-4681-96B4-1B1E2A58632E}" presName="rootConnector" presStyleLbl="node2" presStyleIdx="0" presStyleCnt="3"/>
      <dgm:spPr/>
    </dgm:pt>
    <dgm:pt modelId="{7AA4E0C7-A791-4560-8E76-44C8C76EFB80}" type="pres">
      <dgm:prSet presAssocID="{85E8A86C-7D53-4681-96B4-1B1E2A58632E}" presName="hierChild4" presStyleCnt="0"/>
      <dgm:spPr/>
    </dgm:pt>
    <dgm:pt modelId="{D1093E9C-90D9-4A59-AF9F-CC0E78D0E92E}" type="pres">
      <dgm:prSet presAssocID="{85E8A86C-7D53-4681-96B4-1B1E2A58632E}" presName="hierChild5" presStyleCnt="0"/>
      <dgm:spPr/>
    </dgm:pt>
    <dgm:pt modelId="{B0116A50-D17F-4B3A-B808-D266C2B29095}" type="pres">
      <dgm:prSet presAssocID="{38997204-9012-4CE9-95E2-5D61059EA930}" presName="Name37" presStyleLbl="parChTrans1D2" presStyleIdx="1" presStyleCnt="3"/>
      <dgm:spPr/>
    </dgm:pt>
    <dgm:pt modelId="{17500C3E-1A39-4D49-A3B1-C4BBAE727A6B}" type="pres">
      <dgm:prSet presAssocID="{6B1DC71F-A73C-4009-9454-9AC84F773F5F}" presName="hierRoot2" presStyleCnt="0">
        <dgm:presLayoutVars>
          <dgm:hierBranch val="init"/>
        </dgm:presLayoutVars>
      </dgm:prSet>
      <dgm:spPr/>
    </dgm:pt>
    <dgm:pt modelId="{023AC76D-CC3D-482C-83E3-CAFDF036E2B9}" type="pres">
      <dgm:prSet presAssocID="{6B1DC71F-A73C-4009-9454-9AC84F773F5F}" presName="rootComposite" presStyleCnt="0"/>
      <dgm:spPr/>
    </dgm:pt>
    <dgm:pt modelId="{3C827084-A528-403C-8033-A1D04260B131}" type="pres">
      <dgm:prSet presAssocID="{6B1DC71F-A73C-4009-9454-9AC84F773F5F}" presName="rootText" presStyleLbl="node2" presStyleIdx="1" presStyleCnt="3" custScaleY="66463">
        <dgm:presLayoutVars>
          <dgm:chPref val="3"/>
        </dgm:presLayoutVars>
      </dgm:prSet>
      <dgm:spPr/>
    </dgm:pt>
    <dgm:pt modelId="{9E926E00-C5E0-4903-BB83-C95576FD34F9}" type="pres">
      <dgm:prSet presAssocID="{6B1DC71F-A73C-4009-9454-9AC84F773F5F}" presName="rootConnector" presStyleLbl="node2" presStyleIdx="1" presStyleCnt="3"/>
      <dgm:spPr/>
    </dgm:pt>
    <dgm:pt modelId="{21293E7B-4547-4258-B229-BC0E7481F9A7}" type="pres">
      <dgm:prSet presAssocID="{6B1DC71F-A73C-4009-9454-9AC84F773F5F}" presName="hierChild4" presStyleCnt="0"/>
      <dgm:spPr/>
    </dgm:pt>
    <dgm:pt modelId="{5A4869DA-90F2-4FF3-BF1E-C2DD492B3F24}" type="pres">
      <dgm:prSet presAssocID="{6B1DC71F-A73C-4009-9454-9AC84F773F5F}" presName="hierChild5" presStyleCnt="0"/>
      <dgm:spPr/>
    </dgm:pt>
    <dgm:pt modelId="{3C2913F5-2A28-4B4D-9D52-9B03CF5F4566}" type="pres">
      <dgm:prSet presAssocID="{6965DB57-F4CC-4642-AF76-CBE05D92413C}" presName="Name37" presStyleLbl="parChTrans1D2" presStyleIdx="2" presStyleCnt="3"/>
      <dgm:spPr/>
    </dgm:pt>
    <dgm:pt modelId="{C7A54A74-A606-4EFB-BD51-12264A8AB65A}" type="pres">
      <dgm:prSet presAssocID="{5A3629CF-7220-4C7E-96AC-916B1ABD230F}" presName="hierRoot2" presStyleCnt="0">
        <dgm:presLayoutVars>
          <dgm:hierBranch val="init"/>
        </dgm:presLayoutVars>
      </dgm:prSet>
      <dgm:spPr/>
    </dgm:pt>
    <dgm:pt modelId="{4D421771-B9EA-40C4-9842-09FBFC21A502}" type="pres">
      <dgm:prSet presAssocID="{5A3629CF-7220-4C7E-96AC-916B1ABD230F}" presName="rootComposite" presStyleCnt="0"/>
      <dgm:spPr/>
    </dgm:pt>
    <dgm:pt modelId="{6203B894-62A2-417B-AA09-7715D18F238D}" type="pres">
      <dgm:prSet presAssocID="{5A3629CF-7220-4C7E-96AC-916B1ABD230F}" presName="rootText" presStyleLbl="node2" presStyleIdx="2" presStyleCnt="3" custScaleY="63363">
        <dgm:presLayoutVars>
          <dgm:chPref val="3"/>
        </dgm:presLayoutVars>
      </dgm:prSet>
      <dgm:spPr/>
    </dgm:pt>
    <dgm:pt modelId="{C2F2BADF-8792-405A-960B-265DDD335B5F}" type="pres">
      <dgm:prSet presAssocID="{5A3629CF-7220-4C7E-96AC-916B1ABD230F}" presName="rootConnector" presStyleLbl="node2" presStyleIdx="2" presStyleCnt="3"/>
      <dgm:spPr/>
    </dgm:pt>
    <dgm:pt modelId="{CE644A2F-23AB-41A7-97F9-58453CF6FF47}" type="pres">
      <dgm:prSet presAssocID="{5A3629CF-7220-4C7E-96AC-916B1ABD230F}" presName="hierChild4" presStyleCnt="0"/>
      <dgm:spPr/>
    </dgm:pt>
    <dgm:pt modelId="{48630F4F-855A-408B-A802-412659F1CA9C}" type="pres">
      <dgm:prSet presAssocID="{5A3629CF-7220-4C7E-96AC-916B1ABD230F}" presName="hierChild5" presStyleCnt="0"/>
      <dgm:spPr/>
    </dgm:pt>
    <dgm:pt modelId="{38116B2A-D7B6-4A6A-9D2F-2E65D4347025}" type="pres">
      <dgm:prSet presAssocID="{741DE649-749C-463D-965C-438CC787D881}" presName="hierChild3" presStyleCnt="0"/>
      <dgm:spPr/>
    </dgm:pt>
  </dgm:ptLst>
  <dgm:cxnLst>
    <dgm:cxn modelId="{494B7701-E157-400A-8947-1FA6E10B1AAE}" type="presOf" srcId="{38997204-9012-4CE9-95E2-5D61059EA930}" destId="{B0116A50-D17F-4B3A-B808-D266C2B29095}" srcOrd="0" destOrd="0" presId="urn:microsoft.com/office/officeart/2005/8/layout/orgChart1"/>
    <dgm:cxn modelId="{61A5B406-8B4B-49CC-9C11-FA78F318B4D6}" type="presOf" srcId="{6B1DC71F-A73C-4009-9454-9AC84F773F5F}" destId="{9E926E00-C5E0-4903-BB83-C95576FD34F9}" srcOrd="1" destOrd="0" presId="urn:microsoft.com/office/officeart/2005/8/layout/orgChart1"/>
    <dgm:cxn modelId="{7211AB09-C73B-4858-9358-8EAFDE891AF4}" type="presOf" srcId="{5A3629CF-7220-4C7E-96AC-916B1ABD230F}" destId="{6203B894-62A2-417B-AA09-7715D18F238D}" srcOrd="0" destOrd="0" presId="urn:microsoft.com/office/officeart/2005/8/layout/orgChart1"/>
    <dgm:cxn modelId="{53740528-AF9B-46E2-AC91-15920D77A5F4}" type="presOf" srcId="{6965DB57-F4CC-4642-AF76-CBE05D92413C}" destId="{3C2913F5-2A28-4B4D-9D52-9B03CF5F4566}" srcOrd="0" destOrd="0" presId="urn:microsoft.com/office/officeart/2005/8/layout/orgChart1"/>
    <dgm:cxn modelId="{E04D8C2C-9B8A-449D-A54A-1D5D0F42B935}" srcId="{741DE649-749C-463D-965C-438CC787D881}" destId="{6B1DC71F-A73C-4009-9454-9AC84F773F5F}" srcOrd="1" destOrd="0" parTransId="{38997204-9012-4CE9-95E2-5D61059EA930}" sibTransId="{107FBA9D-E285-4AD0-A4CB-01A95D93768B}"/>
    <dgm:cxn modelId="{8EECDF2E-4316-4FC4-8DB8-7D7050FF1232}" srcId="{FE2E71D6-DD25-4328-9A54-091C58A6D636}" destId="{741DE649-749C-463D-965C-438CC787D881}" srcOrd="0" destOrd="0" parTransId="{53B97707-F765-4A3F-8F72-CAD18A087DA2}" sibTransId="{29A2EA22-956B-4793-B798-EF3A36AFEED1}"/>
    <dgm:cxn modelId="{0F72B65E-0329-48A8-96A4-1726E032A798}" type="presOf" srcId="{85E8A86C-7D53-4681-96B4-1B1E2A58632E}" destId="{8FA1F5B2-E3C1-4FCA-B536-05E8CC810795}" srcOrd="0" destOrd="0" presId="urn:microsoft.com/office/officeart/2005/8/layout/orgChart1"/>
    <dgm:cxn modelId="{8F591947-3579-4EC9-A5B5-D13F6D7BDEB7}" type="presOf" srcId="{85E8A86C-7D53-4681-96B4-1B1E2A58632E}" destId="{8D3735E3-89AB-4473-BA9E-61FF71E7907B}" srcOrd="1" destOrd="0" presId="urn:microsoft.com/office/officeart/2005/8/layout/orgChart1"/>
    <dgm:cxn modelId="{CE30AB6A-2338-4118-9BE2-B47C76FDDC87}" type="presOf" srcId="{741DE649-749C-463D-965C-438CC787D881}" destId="{F78A3DB5-FA5B-4D14-B343-F81E681D814C}" srcOrd="0" destOrd="0" presId="urn:microsoft.com/office/officeart/2005/8/layout/orgChart1"/>
    <dgm:cxn modelId="{38FFF64B-1109-44FA-81F5-3F44B64362FE}" type="presOf" srcId="{741DE649-749C-463D-965C-438CC787D881}" destId="{8B5B6C48-CB23-424E-A96C-A3103763CFF0}" srcOrd="1" destOrd="0" presId="urn:microsoft.com/office/officeart/2005/8/layout/orgChart1"/>
    <dgm:cxn modelId="{64D8419C-F83E-4AFF-8B17-A23DF5376639}" srcId="{741DE649-749C-463D-965C-438CC787D881}" destId="{5A3629CF-7220-4C7E-96AC-916B1ABD230F}" srcOrd="2" destOrd="0" parTransId="{6965DB57-F4CC-4642-AF76-CBE05D92413C}" sibTransId="{74BDE731-6222-43E8-A2C2-732B281C94CB}"/>
    <dgm:cxn modelId="{3E3CC9A0-D96E-4FEC-BF0D-2545D0A43412}" type="presOf" srcId="{A191B958-EBE4-4F42-90E6-8D1F336BAFB4}" destId="{B0309088-7499-40D4-9648-28240B673ABD}" srcOrd="0" destOrd="0" presId="urn:microsoft.com/office/officeart/2005/8/layout/orgChart1"/>
    <dgm:cxn modelId="{17444EAD-A5BE-41C7-B317-33D88FE9706D}" type="presOf" srcId="{6B1DC71F-A73C-4009-9454-9AC84F773F5F}" destId="{3C827084-A528-403C-8033-A1D04260B131}" srcOrd="0" destOrd="0" presId="urn:microsoft.com/office/officeart/2005/8/layout/orgChart1"/>
    <dgm:cxn modelId="{9902ECD1-4D0E-4E36-98E8-1C5C14F296A1}" type="presOf" srcId="{5A3629CF-7220-4C7E-96AC-916B1ABD230F}" destId="{C2F2BADF-8792-405A-960B-265DDD335B5F}" srcOrd="1" destOrd="0" presId="urn:microsoft.com/office/officeart/2005/8/layout/orgChart1"/>
    <dgm:cxn modelId="{FDC319D9-24DF-43D7-9909-B7E1D34EBEA4}" type="presOf" srcId="{FE2E71D6-DD25-4328-9A54-091C58A6D636}" destId="{5A28F944-8748-46F2-A6D3-E4C5B495A11E}" srcOrd="0" destOrd="0" presId="urn:microsoft.com/office/officeart/2005/8/layout/orgChart1"/>
    <dgm:cxn modelId="{B8E984F7-A4D4-46B9-84EB-73E47495D0B7}" srcId="{741DE649-749C-463D-965C-438CC787D881}" destId="{85E8A86C-7D53-4681-96B4-1B1E2A58632E}" srcOrd="0" destOrd="0" parTransId="{A191B958-EBE4-4F42-90E6-8D1F336BAFB4}" sibTransId="{B58757A8-E0B0-4156-BFAD-4F567AA5B15D}"/>
    <dgm:cxn modelId="{D11FA307-66CF-466A-9A1D-E6AC814B354C}" type="presParOf" srcId="{5A28F944-8748-46F2-A6D3-E4C5B495A11E}" destId="{B6E0F48B-C94A-46F2-992B-4AEAF737847E}" srcOrd="0" destOrd="0" presId="urn:microsoft.com/office/officeart/2005/8/layout/orgChart1"/>
    <dgm:cxn modelId="{440E987D-F76D-4D88-93A0-FCF55E32C660}" type="presParOf" srcId="{B6E0F48B-C94A-46F2-992B-4AEAF737847E}" destId="{A49F944B-CDBF-4227-8BDC-E8920E10B1FD}" srcOrd="0" destOrd="0" presId="urn:microsoft.com/office/officeart/2005/8/layout/orgChart1"/>
    <dgm:cxn modelId="{622EC8C9-BE03-4F9E-A646-147FF4AAEE51}" type="presParOf" srcId="{A49F944B-CDBF-4227-8BDC-E8920E10B1FD}" destId="{F78A3DB5-FA5B-4D14-B343-F81E681D814C}" srcOrd="0" destOrd="0" presId="urn:microsoft.com/office/officeart/2005/8/layout/orgChart1"/>
    <dgm:cxn modelId="{E5F0AACE-6ED8-4CEE-81CA-E950D673A215}" type="presParOf" srcId="{A49F944B-CDBF-4227-8BDC-E8920E10B1FD}" destId="{8B5B6C48-CB23-424E-A96C-A3103763CFF0}" srcOrd="1" destOrd="0" presId="urn:microsoft.com/office/officeart/2005/8/layout/orgChart1"/>
    <dgm:cxn modelId="{C67D1453-BF0E-4921-B378-21F781616A20}" type="presParOf" srcId="{B6E0F48B-C94A-46F2-992B-4AEAF737847E}" destId="{DAC32EC5-2BA6-4E40-B46B-A6FDCF19D765}" srcOrd="1" destOrd="0" presId="urn:microsoft.com/office/officeart/2005/8/layout/orgChart1"/>
    <dgm:cxn modelId="{05F6A45A-3E66-4861-B413-EFEC20AB957A}" type="presParOf" srcId="{DAC32EC5-2BA6-4E40-B46B-A6FDCF19D765}" destId="{B0309088-7499-40D4-9648-28240B673ABD}" srcOrd="0" destOrd="0" presId="urn:microsoft.com/office/officeart/2005/8/layout/orgChart1"/>
    <dgm:cxn modelId="{399344F5-AB2A-414C-B311-FBEEE956DE05}" type="presParOf" srcId="{DAC32EC5-2BA6-4E40-B46B-A6FDCF19D765}" destId="{82300150-E4A1-4999-B3CC-A4FF09E5D9CC}" srcOrd="1" destOrd="0" presId="urn:microsoft.com/office/officeart/2005/8/layout/orgChart1"/>
    <dgm:cxn modelId="{079E3112-D290-45E9-930F-C0B3B5AFB73D}" type="presParOf" srcId="{82300150-E4A1-4999-B3CC-A4FF09E5D9CC}" destId="{62E0B2A9-A9F5-43A3-B7CB-84D6DF50C5EA}" srcOrd="0" destOrd="0" presId="urn:microsoft.com/office/officeart/2005/8/layout/orgChart1"/>
    <dgm:cxn modelId="{4344F32F-6E15-4617-B75F-530C4346854A}" type="presParOf" srcId="{62E0B2A9-A9F5-43A3-B7CB-84D6DF50C5EA}" destId="{8FA1F5B2-E3C1-4FCA-B536-05E8CC810795}" srcOrd="0" destOrd="0" presId="urn:microsoft.com/office/officeart/2005/8/layout/orgChart1"/>
    <dgm:cxn modelId="{6AFDB013-168C-4DFF-A6C6-A34179C997B9}" type="presParOf" srcId="{62E0B2A9-A9F5-43A3-B7CB-84D6DF50C5EA}" destId="{8D3735E3-89AB-4473-BA9E-61FF71E7907B}" srcOrd="1" destOrd="0" presId="urn:microsoft.com/office/officeart/2005/8/layout/orgChart1"/>
    <dgm:cxn modelId="{DC4D8221-F194-4FC6-AA00-24A608AC28A2}" type="presParOf" srcId="{82300150-E4A1-4999-B3CC-A4FF09E5D9CC}" destId="{7AA4E0C7-A791-4560-8E76-44C8C76EFB80}" srcOrd="1" destOrd="0" presId="urn:microsoft.com/office/officeart/2005/8/layout/orgChart1"/>
    <dgm:cxn modelId="{CB05A1A6-9845-4591-84B5-86FE3270A8BD}" type="presParOf" srcId="{82300150-E4A1-4999-B3CC-A4FF09E5D9CC}" destId="{D1093E9C-90D9-4A59-AF9F-CC0E78D0E92E}" srcOrd="2" destOrd="0" presId="urn:microsoft.com/office/officeart/2005/8/layout/orgChart1"/>
    <dgm:cxn modelId="{75AEF54D-6A81-4E2C-9259-863597C91D2C}" type="presParOf" srcId="{DAC32EC5-2BA6-4E40-B46B-A6FDCF19D765}" destId="{B0116A50-D17F-4B3A-B808-D266C2B29095}" srcOrd="2" destOrd="0" presId="urn:microsoft.com/office/officeart/2005/8/layout/orgChart1"/>
    <dgm:cxn modelId="{96B8578F-A895-4B8D-9073-59D7ED968065}" type="presParOf" srcId="{DAC32EC5-2BA6-4E40-B46B-A6FDCF19D765}" destId="{17500C3E-1A39-4D49-A3B1-C4BBAE727A6B}" srcOrd="3" destOrd="0" presId="urn:microsoft.com/office/officeart/2005/8/layout/orgChart1"/>
    <dgm:cxn modelId="{17CBC43D-FC7C-4EEF-A121-EC24E0C673AD}" type="presParOf" srcId="{17500C3E-1A39-4D49-A3B1-C4BBAE727A6B}" destId="{023AC76D-CC3D-482C-83E3-CAFDF036E2B9}" srcOrd="0" destOrd="0" presId="urn:microsoft.com/office/officeart/2005/8/layout/orgChart1"/>
    <dgm:cxn modelId="{DBC24895-7CFD-421F-A20D-E90108D1AB21}" type="presParOf" srcId="{023AC76D-CC3D-482C-83E3-CAFDF036E2B9}" destId="{3C827084-A528-403C-8033-A1D04260B131}" srcOrd="0" destOrd="0" presId="urn:microsoft.com/office/officeart/2005/8/layout/orgChart1"/>
    <dgm:cxn modelId="{CF1EECFA-0F4A-4AAC-9E31-89F211655005}" type="presParOf" srcId="{023AC76D-CC3D-482C-83E3-CAFDF036E2B9}" destId="{9E926E00-C5E0-4903-BB83-C95576FD34F9}" srcOrd="1" destOrd="0" presId="urn:microsoft.com/office/officeart/2005/8/layout/orgChart1"/>
    <dgm:cxn modelId="{CEB11220-C6C4-41A9-9298-95465C7A616D}" type="presParOf" srcId="{17500C3E-1A39-4D49-A3B1-C4BBAE727A6B}" destId="{21293E7B-4547-4258-B229-BC0E7481F9A7}" srcOrd="1" destOrd="0" presId="urn:microsoft.com/office/officeart/2005/8/layout/orgChart1"/>
    <dgm:cxn modelId="{7DD99E72-7AA0-4671-9DC5-D817D39BBDF4}" type="presParOf" srcId="{17500C3E-1A39-4D49-A3B1-C4BBAE727A6B}" destId="{5A4869DA-90F2-4FF3-BF1E-C2DD492B3F24}" srcOrd="2" destOrd="0" presId="urn:microsoft.com/office/officeart/2005/8/layout/orgChart1"/>
    <dgm:cxn modelId="{C1E91D80-936C-4DD1-9955-A04641C1EF60}" type="presParOf" srcId="{DAC32EC5-2BA6-4E40-B46B-A6FDCF19D765}" destId="{3C2913F5-2A28-4B4D-9D52-9B03CF5F4566}" srcOrd="4" destOrd="0" presId="urn:microsoft.com/office/officeart/2005/8/layout/orgChart1"/>
    <dgm:cxn modelId="{944427C7-4D5E-4D9C-86C5-8C244BBCDBBC}" type="presParOf" srcId="{DAC32EC5-2BA6-4E40-B46B-A6FDCF19D765}" destId="{C7A54A74-A606-4EFB-BD51-12264A8AB65A}" srcOrd="5" destOrd="0" presId="urn:microsoft.com/office/officeart/2005/8/layout/orgChart1"/>
    <dgm:cxn modelId="{FC4E74B5-B2B2-484A-915A-8461858B5F1B}" type="presParOf" srcId="{C7A54A74-A606-4EFB-BD51-12264A8AB65A}" destId="{4D421771-B9EA-40C4-9842-09FBFC21A502}" srcOrd="0" destOrd="0" presId="urn:microsoft.com/office/officeart/2005/8/layout/orgChart1"/>
    <dgm:cxn modelId="{97F15091-3C3A-4F13-A429-9DF25950ADEF}" type="presParOf" srcId="{4D421771-B9EA-40C4-9842-09FBFC21A502}" destId="{6203B894-62A2-417B-AA09-7715D18F238D}" srcOrd="0" destOrd="0" presId="urn:microsoft.com/office/officeart/2005/8/layout/orgChart1"/>
    <dgm:cxn modelId="{DE599887-70D0-4702-A67E-BE7A87EBCDF2}" type="presParOf" srcId="{4D421771-B9EA-40C4-9842-09FBFC21A502}" destId="{C2F2BADF-8792-405A-960B-265DDD335B5F}" srcOrd="1" destOrd="0" presId="urn:microsoft.com/office/officeart/2005/8/layout/orgChart1"/>
    <dgm:cxn modelId="{695CC12A-678C-4AD1-A03E-0576F1844E42}" type="presParOf" srcId="{C7A54A74-A606-4EFB-BD51-12264A8AB65A}" destId="{CE644A2F-23AB-41A7-97F9-58453CF6FF47}" srcOrd="1" destOrd="0" presId="urn:microsoft.com/office/officeart/2005/8/layout/orgChart1"/>
    <dgm:cxn modelId="{3F1E17FE-08B3-4AA8-ADC8-BC895B56FF67}" type="presParOf" srcId="{C7A54A74-A606-4EFB-BD51-12264A8AB65A}" destId="{48630F4F-855A-408B-A802-412659F1CA9C}" srcOrd="2" destOrd="0" presId="urn:microsoft.com/office/officeart/2005/8/layout/orgChart1"/>
    <dgm:cxn modelId="{6C14602E-4F87-4CA9-BA60-267028C0318A}" type="presParOf" srcId="{B6E0F48B-C94A-46F2-992B-4AEAF737847E}" destId="{38116B2A-D7B6-4A6A-9D2F-2E65D4347025}"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91301-6521-4BE6-880D-38BBD9C0BDFE}">
      <dsp:nvSpPr>
        <dsp:cNvPr id="0" name=""/>
        <dsp:cNvSpPr/>
      </dsp:nvSpPr>
      <dsp:spPr>
        <a:xfrm>
          <a:off x="3926451" y="1930634"/>
          <a:ext cx="2777992" cy="482130"/>
        </a:xfrm>
        <a:custGeom>
          <a:avLst/>
          <a:gdLst/>
          <a:ahLst/>
          <a:cxnLst/>
          <a:rect l="0" t="0" r="0" b="0"/>
          <a:pathLst>
            <a:path>
              <a:moveTo>
                <a:pt x="0" y="0"/>
              </a:moveTo>
              <a:lnTo>
                <a:pt x="0" y="203506"/>
              </a:lnTo>
              <a:lnTo>
                <a:pt x="2345174" y="203506"/>
              </a:lnTo>
              <a:lnTo>
                <a:pt x="2345174" y="407013"/>
              </a:lnTo>
            </a:path>
          </a:pathLst>
        </a:custGeom>
        <a:noFill/>
        <a:ln w="25400" cap="flat" cmpd="sng" algn="ctr">
          <a:solidFill>
            <a:srgbClr val="FE863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CC3962-4968-4C8C-920B-85104AB42A53}">
      <dsp:nvSpPr>
        <dsp:cNvPr id="0" name=""/>
        <dsp:cNvSpPr/>
      </dsp:nvSpPr>
      <dsp:spPr>
        <a:xfrm>
          <a:off x="3880731" y="1930634"/>
          <a:ext cx="91440" cy="482130"/>
        </a:xfrm>
        <a:custGeom>
          <a:avLst/>
          <a:gdLst/>
          <a:ahLst/>
          <a:cxnLst/>
          <a:rect l="0" t="0" r="0" b="0"/>
          <a:pathLst>
            <a:path>
              <a:moveTo>
                <a:pt x="45720" y="0"/>
              </a:moveTo>
              <a:lnTo>
                <a:pt x="45720" y="407013"/>
              </a:lnTo>
            </a:path>
          </a:pathLst>
        </a:custGeom>
        <a:noFill/>
        <a:ln w="25400" cap="flat" cmpd="sng" algn="ctr">
          <a:solidFill>
            <a:srgbClr val="FE863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F057F0F-947E-41D5-A8D1-C5A3BDF04336}">
      <dsp:nvSpPr>
        <dsp:cNvPr id="0" name=""/>
        <dsp:cNvSpPr/>
      </dsp:nvSpPr>
      <dsp:spPr>
        <a:xfrm>
          <a:off x="1148458" y="1930634"/>
          <a:ext cx="2777992" cy="482130"/>
        </a:xfrm>
        <a:custGeom>
          <a:avLst/>
          <a:gdLst/>
          <a:ahLst/>
          <a:cxnLst/>
          <a:rect l="0" t="0" r="0" b="0"/>
          <a:pathLst>
            <a:path>
              <a:moveTo>
                <a:pt x="2345174" y="0"/>
              </a:moveTo>
              <a:lnTo>
                <a:pt x="2345174" y="203506"/>
              </a:lnTo>
              <a:lnTo>
                <a:pt x="0" y="203506"/>
              </a:lnTo>
              <a:lnTo>
                <a:pt x="0" y="407013"/>
              </a:lnTo>
            </a:path>
          </a:pathLst>
        </a:custGeom>
        <a:noFill/>
        <a:ln w="25400" cap="flat" cmpd="sng" algn="ctr">
          <a:solidFill>
            <a:srgbClr val="FE863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E13CFA1-0A3A-44D1-9533-275372C20EDC}">
      <dsp:nvSpPr>
        <dsp:cNvPr id="0" name=""/>
        <dsp:cNvSpPr/>
      </dsp:nvSpPr>
      <dsp:spPr>
        <a:xfrm>
          <a:off x="2564212" y="782703"/>
          <a:ext cx="2724476" cy="1147930"/>
        </a:xfrm>
        <a:prstGeom prst="rect">
          <a:avLst/>
        </a:prstGeom>
        <a:solidFill>
          <a:sysClr val="window" lastClr="FFFFFF">
            <a:hueOff val="0"/>
            <a:satOff val="0"/>
            <a:lumOff val="0"/>
            <a:alphaOff val="0"/>
          </a:sysClr>
        </a:solidFill>
        <a:ln w="25400" cap="flat" cmpd="sng" algn="ctr">
          <a:solidFill>
            <a:srgbClr val="FE863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ysClr val="windowText" lastClr="000000">
                  <a:hueOff val="0"/>
                  <a:satOff val="0"/>
                  <a:lumOff val="0"/>
                  <a:alphaOff val="0"/>
                </a:sysClr>
              </a:solidFill>
              <a:latin typeface="Times New Roman" pitchFamily="18" charset="0"/>
              <a:ea typeface="+mn-ea"/>
              <a:cs typeface="Times New Roman" pitchFamily="18" charset="0"/>
            </a:rPr>
            <a:t>Types of Impurities</a:t>
          </a:r>
        </a:p>
      </dsp:txBody>
      <dsp:txXfrm>
        <a:off x="2564212" y="782703"/>
        <a:ext cx="2724476" cy="1147930"/>
      </dsp:txXfrm>
    </dsp:sp>
    <dsp:sp modelId="{086F135B-FB03-43C8-9575-B4E0388DEAE6}">
      <dsp:nvSpPr>
        <dsp:cNvPr id="0" name=""/>
        <dsp:cNvSpPr/>
      </dsp:nvSpPr>
      <dsp:spPr>
        <a:xfrm>
          <a:off x="527" y="2412765"/>
          <a:ext cx="2295861" cy="1147930"/>
        </a:xfrm>
        <a:prstGeom prst="rect">
          <a:avLst/>
        </a:prstGeom>
        <a:solidFill>
          <a:sysClr val="window" lastClr="FFFFFF">
            <a:hueOff val="0"/>
            <a:satOff val="0"/>
            <a:lumOff val="0"/>
            <a:alphaOff val="0"/>
          </a:sysClr>
        </a:solidFill>
        <a:ln w="25400" cap="flat" cmpd="sng" algn="ctr">
          <a:solidFill>
            <a:srgbClr val="FE863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N" sz="3600" kern="1200" dirty="0">
              <a:solidFill>
                <a:sysClr val="windowText" lastClr="000000">
                  <a:hueOff val="0"/>
                  <a:satOff val="0"/>
                  <a:lumOff val="0"/>
                  <a:alphaOff val="0"/>
                </a:sysClr>
              </a:solidFill>
              <a:latin typeface="Century Schoolbook"/>
              <a:ea typeface="+mn-ea"/>
              <a:cs typeface="+mn-cs"/>
            </a:rPr>
            <a:t>Organic Impurities</a:t>
          </a:r>
        </a:p>
      </dsp:txBody>
      <dsp:txXfrm>
        <a:off x="527" y="2412765"/>
        <a:ext cx="2295861" cy="1147930"/>
      </dsp:txXfrm>
    </dsp:sp>
    <dsp:sp modelId="{3C07049B-C0D4-4A9E-AD46-027F2E9A54C2}">
      <dsp:nvSpPr>
        <dsp:cNvPr id="0" name=""/>
        <dsp:cNvSpPr/>
      </dsp:nvSpPr>
      <dsp:spPr>
        <a:xfrm>
          <a:off x="2778520" y="2412765"/>
          <a:ext cx="2295861" cy="1147930"/>
        </a:xfrm>
        <a:prstGeom prst="rect">
          <a:avLst/>
        </a:prstGeom>
        <a:solidFill>
          <a:sysClr val="window" lastClr="FFFFFF">
            <a:hueOff val="0"/>
            <a:satOff val="0"/>
            <a:lumOff val="0"/>
            <a:alphaOff val="0"/>
          </a:sysClr>
        </a:solidFill>
        <a:ln w="25400" cap="flat" cmpd="sng" algn="ctr">
          <a:solidFill>
            <a:srgbClr val="FE863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N" sz="3600" kern="1200" dirty="0">
              <a:solidFill>
                <a:sysClr val="windowText" lastClr="000000">
                  <a:hueOff val="0"/>
                  <a:satOff val="0"/>
                  <a:lumOff val="0"/>
                  <a:alphaOff val="0"/>
                </a:sysClr>
              </a:solidFill>
              <a:latin typeface="Century Schoolbook"/>
              <a:ea typeface="+mn-ea"/>
              <a:cs typeface="+mn-cs"/>
            </a:rPr>
            <a:t>Inorganic Impurities</a:t>
          </a:r>
        </a:p>
      </dsp:txBody>
      <dsp:txXfrm>
        <a:off x="2778520" y="2412765"/>
        <a:ext cx="2295861" cy="1147930"/>
      </dsp:txXfrm>
    </dsp:sp>
    <dsp:sp modelId="{F298EE88-5C9C-4927-9C64-6373C77325CA}">
      <dsp:nvSpPr>
        <dsp:cNvPr id="0" name=""/>
        <dsp:cNvSpPr/>
      </dsp:nvSpPr>
      <dsp:spPr>
        <a:xfrm>
          <a:off x="5556512" y="2412765"/>
          <a:ext cx="2295861" cy="1147930"/>
        </a:xfrm>
        <a:prstGeom prst="rect">
          <a:avLst/>
        </a:prstGeom>
        <a:solidFill>
          <a:sysClr val="window" lastClr="FFFFFF">
            <a:hueOff val="0"/>
            <a:satOff val="0"/>
            <a:lumOff val="0"/>
            <a:alphaOff val="0"/>
          </a:sysClr>
        </a:solidFill>
        <a:ln w="25400" cap="flat" cmpd="sng" algn="ctr">
          <a:solidFill>
            <a:srgbClr val="FE8637">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N" sz="3600" kern="1200" dirty="0">
              <a:solidFill>
                <a:sysClr val="windowText" lastClr="000000">
                  <a:hueOff val="0"/>
                  <a:satOff val="0"/>
                  <a:lumOff val="0"/>
                  <a:alphaOff val="0"/>
                </a:sysClr>
              </a:solidFill>
              <a:latin typeface="Century Schoolbook"/>
              <a:ea typeface="+mn-ea"/>
              <a:cs typeface="+mn-cs"/>
            </a:rPr>
            <a:t>Residual Solvents</a:t>
          </a:r>
        </a:p>
      </dsp:txBody>
      <dsp:txXfrm>
        <a:off x="5556512" y="2412765"/>
        <a:ext cx="2295861" cy="1147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913F5-2A28-4B4D-9D52-9B03CF5F4566}">
      <dsp:nvSpPr>
        <dsp:cNvPr id="0" name=""/>
        <dsp:cNvSpPr/>
      </dsp:nvSpPr>
      <dsp:spPr>
        <a:xfrm>
          <a:off x="4612659" y="1806978"/>
          <a:ext cx="3135281" cy="954420"/>
        </a:xfrm>
        <a:custGeom>
          <a:avLst/>
          <a:gdLst/>
          <a:ahLst/>
          <a:cxnLst/>
          <a:rect l="0" t="0" r="0" b="0"/>
          <a:pathLst>
            <a:path>
              <a:moveTo>
                <a:pt x="0" y="0"/>
              </a:moveTo>
              <a:lnTo>
                <a:pt x="0" y="381561"/>
              </a:lnTo>
              <a:lnTo>
                <a:pt x="2668646" y="381561"/>
              </a:lnTo>
              <a:lnTo>
                <a:pt x="2668646" y="613138"/>
              </a:lnTo>
            </a:path>
          </a:pathLst>
        </a:custGeom>
        <a:noFill/>
        <a:ln w="25400" cap="flat" cmpd="sng" algn="ctr">
          <a:solidFill>
            <a:srgbClr val="FE863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116A50-D17F-4B3A-B808-D266C2B29095}">
      <dsp:nvSpPr>
        <dsp:cNvPr id="0" name=""/>
        <dsp:cNvSpPr/>
      </dsp:nvSpPr>
      <dsp:spPr>
        <a:xfrm>
          <a:off x="4491854" y="1806978"/>
          <a:ext cx="91440" cy="954420"/>
        </a:xfrm>
        <a:custGeom>
          <a:avLst/>
          <a:gdLst/>
          <a:ahLst/>
          <a:cxnLst/>
          <a:rect l="0" t="0" r="0" b="0"/>
          <a:pathLst>
            <a:path>
              <a:moveTo>
                <a:pt x="45720" y="0"/>
              </a:moveTo>
              <a:lnTo>
                <a:pt x="45720" y="613138"/>
              </a:lnTo>
            </a:path>
          </a:pathLst>
        </a:custGeom>
        <a:noFill/>
        <a:ln w="25400" cap="flat" cmpd="sng" algn="ctr">
          <a:solidFill>
            <a:srgbClr val="FE863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309088-7499-40D4-9648-28240B673ABD}">
      <dsp:nvSpPr>
        <dsp:cNvPr id="0" name=""/>
        <dsp:cNvSpPr/>
      </dsp:nvSpPr>
      <dsp:spPr>
        <a:xfrm>
          <a:off x="1327207" y="1806978"/>
          <a:ext cx="3285452" cy="954420"/>
        </a:xfrm>
        <a:custGeom>
          <a:avLst/>
          <a:gdLst/>
          <a:ahLst/>
          <a:cxnLst/>
          <a:rect l="0" t="0" r="0" b="0"/>
          <a:pathLst>
            <a:path>
              <a:moveTo>
                <a:pt x="2668646" y="0"/>
              </a:moveTo>
              <a:lnTo>
                <a:pt x="2668646" y="381561"/>
              </a:lnTo>
              <a:lnTo>
                <a:pt x="0" y="381561"/>
              </a:lnTo>
              <a:lnTo>
                <a:pt x="0" y="613138"/>
              </a:lnTo>
            </a:path>
          </a:pathLst>
        </a:custGeom>
        <a:noFill/>
        <a:ln w="25400" cap="flat" cmpd="sng" algn="ctr">
          <a:solidFill>
            <a:srgbClr val="FE8637">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78A3DB5-FA5B-4D14-B343-F81E681D814C}">
      <dsp:nvSpPr>
        <dsp:cNvPr id="0" name=""/>
        <dsp:cNvSpPr/>
      </dsp:nvSpPr>
      <dsp:spPr>
        <a:xfrm>
          <a:off x="2853458" y="480380"/>
          <a:ext cx="3518403" cy="1326598"/>
        </a:xfrm>
        <a:prstGeom prst="rect">
          <a:avLst/>
        </a:prstGeom>
        <a:solidFill>
          <a:sysClr val="window" lastClr="FFFFFF"/>
        </a:solidFill>
        <a:ln w="25400" cap="flat" cmpd="sng" algn="ctr">
          <a:solidFill>
            <a:srgbClr val="FE863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N" sz="3600" b="1" kern="1200" dirty="0">
              <a:solidFill>
                <a:sysClr val="windowText" lastClr="000000"/>
              </a:solidFill>
              <a:latin typeface="Times New Roman" pitchFamily="18" charset="0"/>
              <a:ea typeface="+mn-ea"/>
              <a:cs typeface="Times New Roman" pitchFamily="18" charset="0"/>
            </a:rPr>
            <a:t>Residual Solvents</a:t>
          </a:r>
        </a:p>
      </dsp:txBody>
      <dsp:txXfrm>
        <a:off x="2853458" y="480380"/>
        <a:ext cx="3518403" cy="1326598"/>
      </dsp:txXfrm>
    </dsp:sp>
    <dsp:sp modelId="{8FA1F5B2-E3C1-4FCA-B536-05E8CC810795}">
      <dsp:nvSpPr>
        <dsp:cNvPr id="0" name=""/>
        <dsp:cNvSpPr/>
      </dsp:nvSpPr>
      <dsp:spPr>
        <a:xfrm>
          <a:off x="609" y="2761399"/>
          <a:ext cx="2653196" cy="881696"/>
        </a:xfrm>
        <a:prstGeom prst="rect">
          <a:avLst/>
        </a:prstGeom>
        <a:solidFill>
          <a:sysClr val="window" lastClr="FFFFFF"/>
        </a:solidFill>
        <a:ln w="25400" cap="flat" cmpd="sng" algn="ctr">
          <a:solidFill>
            <a:srgbClr val="FE863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N" sz="3600" kern="1200" dirty="0">
              <a:solidFill>
                <a:sysClr val="windowText" lastClr="000000"/>
              </a:solidFill>
              <a:latin typeface="Times New Roman" pitchFamily="18" charset="0"/>
              <a:ea typeface="+mn-ea"/>
              <a:cs typeface="Times New Roman" pitchFamily="18" charset="0"/>
            </a:rPr>
            <a:t>Class-1</a:t>
          </a:r>
        </a:p>
      </dsp:txBody>
      <dsp:txXfrm>
        <a:off x="609" y="2761399"/>
        <a:ext cx="2653196" cy="881696"/>
      </dsp:txXfrm>
    </dsp:sp>
    <dsp:sp modelId="{3C827084-A528-403C-8033-A1D04260B131}">
      <dsp:nvSpPr>
        <dsp:cNvPr id="0" name=""/>
        <dsp:cNvSpPr/>
      </dsp:nvSpPr>
      <dsp:spPr>
        <a:xfrm>
          <a:off x="3210976" y="2761399"/>
          <a:ext cx="2653196" cy="881696"/>
        </a:xfrm>
        <a:prstGeom prst="rect">
          <a:avLst/>
        </a:prstGeom>
        <a:solidFill>
          <a:sysClr val="window" lastClr="FFFFFF"/>
        </a:solidFill>
        <a:ln w="25400" cap="flat" cmpd="sng" algn="ctr">
          <a:solidFill>
            <a:srgbClr val="FE863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N" sz="3600" kern="1200" dirty="0">
              <a:solidFill>
                <a:sysClr val="windowText" lastClr="000000"/>
              </a:solidFill>
              <a:latin typeface="Times New Roman" pitchFamily="18" charset="0"/>
              <a:ea typeface="+mn-ea"/>
              <a:cs typeface="Times New Roman" pitchFamily="18" charset="0"/>
            </a:rPr>
            <a:t>Class-2</a:t>
          </a:r>
        </a:p>
      </dsp:txBody>
      <dsp:txXfrm>
        <a:off x="3210976" y="2761399"/>
        <a:ext cx="2653196" cy="881696"/>
      </dsp:txXfrm>
    </dsp:sp>
    <dsp:sp modelId="{6203B894-62A2-417B-AA09-7715D18F238D}">
      <dsp:nvSpPr>
        <dsp:cNvPr id="0" name=""/>
        <dsp:cNvSpPr/>
      </dsp:nvSpPr>
      <dsp:spPr>
        <a:xfrm>
          <a:off x="6421343" y="2761399"/>
          <a:ext cx="2653196" cy="840572"/>
        </a:xfrm>
        <a:prstGeom prst="rect">
          <a:avLst/>
        </a:prstGeom>
        <a:solidFill>
          <a:sysClr val="window" lastClr="FFFFFF"/>
        </a:solidFill>
        <a:ln w="25400" cap="flat" cmpd="sng" algn="ctr">
          <a:solidFill>
            <a:srgbClr val="FE8637"/>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IN" sz="3600" kern="1200" dirty="0">
              <a:solidFill>
                <a:sysClr val="windowText" lastClr="000000"/>
              </a:solidFill>
              <a:latin typeface="Times New Roman" pitchFamily="18" charset="0"/>
              <a:ea typeface="+mn-ea"/>
              <a:cs typeface="Times New Roman" pitchFamily="18" charset="0"/>
            </a:rPr>
            <a:t>Class-3</a:t>
          </a:r>
        </a:p>
      </dsp:txBody>
      <dsp:txXfrm>
        <a:off x="6421343" y="2761399"/>
        <a:ext cx="2653196" cy="8405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9E6DE-D467-4967-AE5D-20F4110511E5}"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815E1-6F3B-4DA2-9D79-6EA36888D11D}" type="slidenum">
              <a:rPr lang="en-US" smtClean="0"/>
              <a:t>‹#›</a:t>
            </a:fld>
            <a:endParaRPr lang="en-US"/>
          </a:p>
        </p:txBody>
      </p:sp>
    </p:spTree>
    <p:extLst>
      <p:ext uri="{BB962C8B-B14F-4D97-AF65-F5344CB8AC3E}">
        <p14:creationId xmlns:p14="http://schemas.microsoft.com/office/powerpoint/2010/main" val="396385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35F52E-BA8C-4FAB-BCFA-C67A14D9CE2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F8BB-FBDC-3D99-D989-22CB7622E8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029DF0-2D27-E037-56A3-45325C2B6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EACEEF-F7C3-3347-4E81-EF2929C50BC2}"/>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5" name="Footer Placeholder 4">
            <a:extLst>
              <a:ext uri="{FF2B5EF4-FFF2-40B4-BE49-F238E27FC236}">
                <a16:creationId xmlns:a16="http://schemas.microsoft.com/office/drawing/2014/main" id="{8EE3FAF5-DB0C-86A6-B1A6-F6F26E312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4F5B3-0E3A-15C2-981D-E2284733C342}"/>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15752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6389-8A20-EAAC-61AD-8C7B2C61B1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A1D30-E1A0-BFB8-748C-6CF514DE0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DD618-2362-EDA7-1CAF-585F743466FE}"/>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5" name="Footer Placeholder 4">
            <a:extLst>
              <a:ext uri="{FF2B5EF4-FFF2-40B4-BE49-F238E27FC236}">
                <a16:creationId xmlns:a16="http://schemas.microsoft.com/office/drawing/2014/main" id="{854F44E0-EFEF-2319-912E-D5DBB8787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D7793-777D-C79D-66B5-6B7B704B736B}"/>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407548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971DAE-0CE7-90AA-8484-4BF065087B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D56639-346A-4C59-B57D-25E097BEB4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B7731-1202-71F2-2915-E2142903A546}"/>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5" name="Footer Placeholder 4">
            <a:extLst>
              <a:ext uri="{FF2B5EF4-FFF2-40B4-BE49-F238E27FC236}">
                <a16:creationId xmlns:a16="http://schemas.microsoft.com/office/drawing/2014/main" id="{1B00807A-D89F-6357-2BB7-EA33B202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7F6C6-A446-7672-8A99-B5BC5CC9CD20}"/>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264570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9F06-CD2F-D811-A295-563692948E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7C54A-9A9E-9804-89F3-F4C1B8CBE6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B3023-81D9-824C-E29D-BE30B351DE26}"/>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5" name="Footer Placeholder 4">
            <a:extLst>
              <a:ext uri="{FF2B5EF4-FFF2-40B4-BE49-F238E27FC236}">
                <a16:creationId xmlns:a16="http://schemas.microsoft.com/office/drawing/2014/main" id="{43CF4AB1-2D32-870A-67D1-4925C2904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1B09D-9158-C431-DD81-C6DE2A216234}"/>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405987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1A69-844B-8F5C-9B00-39BC6426E9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38009D-CC90-2A8B-AD62-541F0202F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D6DBD5-CEFA-BC94-2C34-398A3A15FCC3}"/>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5" name="Footer Placeholder 4">
            <a:extLst>
              <a:ext uri="{FF2B5EF4-FFF2-40B4-BE49-F238E27FC236}">
                <a16:creationId xmlns:a16="http://schemas.microsoft.com/office/drawing/2014/main" id="{7628733D-E297-D046-9F2A-D6626657D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43FD8-106B-5076-7888-4C19CB4D6C66}"/>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379416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2413-ABBE-76E1-B9D8-0FC38E54E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7A301E-8223-EF13-B28C-2FC622EA3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111290-F30C-C36E-6C3C-D05E647840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52346A-B6C7-DC01-3500-94DE2D6C540F}"/>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6" name="Footer Placeholder 5">
            <a:extLst>
              <a:ext uri="{FF2B5EF4-FFF2-40B4-BE49-F238E27FC236}">
                <a16:creationId xmlns:a16="http://schemas.microsoft.com/office/drawing/2014/main" id="{4F8DA315-63E3-889D-E04C-9BD8935E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218A2-5939-B82F-50E1-851DDAFBE103}"/>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417359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CE76-B505-BE61-63C2-A6C140B42E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348BD9-3A9F-89A2-A3B9-F1C3BEF2EC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22353-760B-66FC-C5E2-DA7A5CACC4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EAF0C3-5519-BB99-24B7-8A1B4D4D15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A81A83-18D4-909B-27AF-31DBE6DBF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DECE8F-E0FF-09DB-DDFF-F941860FA8A5}"/>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8" name="Footer Placeholder 7">
            <a:extLst>
              <a:ext uri="{FF2B5EF4-FFF2-40B4-BE49-F238E27FC236}">
                <a16:creationId xmlns:a16="http://schemas.microsoft.com/office/drawing/2014/main" id="{E8C6EA87-C481-1EC7-69E4-7B28DFFE8E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5E9EF-04F9-5356-8ED4-2D6241C0098E}"/>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121251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1E8C-C688-D263-D4E0-6337585E27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B3A779-8A36-E699-EEF3-C4ACBD163EB0}"/>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4" name="Footer Placeholder 3">
            <a:extLst>
              <a:ext uri="{FF2B5EF4-FFF2-40B4-BE49-F238E27FC236}">
                <a16:creationId xmlns:a16="http://schemas.microsoft.com/office/drawing/2014/main" id="{E9507FD2-8558-94ED-44C8-6EB7C25A66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D4D9C6-7A28-089D-02BE-67596D0329FD}"/>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56429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C6B8F-CF83-786B-057B-6BD860A2E007}"/>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3" name="Footer Placeholder 2">
            <a:extLst>
              <a:ext uri="{FF2B5EF4-FFF2-40B4-BE49-F238E27FC236}">
                <a16:creationId xmlns:a16="http://schemas.microsoft.com/office/drawing/2014/main" id="{64464900-484A-6A6E-36E1-4600F9DC51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75CC2E-D0BC-2396-D9F4-9A2220FBFD8B}"/>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359301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9E15-C249-5422-6AC1-EC25B89D6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DCE088-A90A-5DD7-AAF9-C519919DA0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393562-0156-0035-D0A5-603ABD63C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55ED4E-AB5D-80DE-3B84-39FD6025D41F}"/>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6" name="Footer Placeholder 5">
            <a:extLst>
              <a:ext uri="{FF2B5EF4-FFF2-40B4-BE49-F238E27FC236}">
                <a16:creationId xmlns:a16="http://schemas.microsoft.com/office/drawing/2014/main" id="{6CDB8D33-1A90-9982-1CFA-4250D8F6D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23A8D-3B36-2774-C930-69CC2DBC9AAF}"/>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376927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E7B3-2F1F-53BD-964A-2090D4DA2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DB6051-DDB1-AEA9-D853-0D6259366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D7802D-59FB-A52B-9EBA-20BBDC757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DD263-2035-0279-0FAF-038367BD72D7}"/>
              </a:ext>
            </a:extLst>
          </p:cNvPr>
          <p:cNvSpPr>
            <a:spLocks noGrp="1"/>
          </p:cNvSpPr>
          <p:nvPr>
            <p:ph type="dt" sz="half" idx="10"/>
          </p:nvPr>
        </p:nvSpPr>
        <p:spPr/>
        <p:txBody>
          <a:bodyPr/>
          <a:lstStyle/>
          <a:p>
            <a:fld id="{B729DED0-1286-41C0-B548-7BB111FA4366}" type="datetimeFigureOut">
              <a:rPr lang="en-US" smtClean="0"/>
              <a:t>8/26/2025</a:t>
            </a:fld>
            <a:endParaRPr lang="en-US"/>
          </a:p>
        </p:txBody>
      </p:sp>
      <p:sp>
        <p:nvSpPr>
          <p:cNvPr id="6" name="Footer Placeholder 5">
            <a:extLst>
              <a:ext uri="{FF2B5EF4-FFF2-40B4-BE49-F238E27FC236}">
                <a16:creationId xmlns:a16="http://schemas.microsoft.com/office/drawing/2014/main" id="{3617E4FB-5C8E-FD99-5E50-362EA629C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8941F-9F4E-055D-6828-5FE966CBA5CF}"/>
              </a:ext>
            </a:extLst>
          </p:cNvPr>
          <p:cNvSpPr>
            <a:spLocks noGrp="1"/>
          </p:cNvSpPr>
          <p:nvPr>
            <p:ph type="sldNum" sz="quarter" idx="12"/>
          </p:nvPr>
        </p:nvSpPr>
        <p:spPr/>
        <p:txBody>
          <a:bodyPr/>
          <a:lstStyle/>
          <a:p>
            <a:fld id="{336E1F94-4F6E-4A7B-AF4F-291B4712CBD7}" type="slidenum">
              <a:rPr lang="en-US" smtClean="0"/>
              <a:t>‹#›</a:t>
            </a:fld>
            <a:endParaRPr lang="en-US"/>
          </a:p>
        </p:txBody>
      </p:sp>
    </p:spTree>
    <p:extLst>
      <p:ext uri="{BB962C8B-B14F-4D97-AF65-F5344CB8AC3E}">
        <p14:creationId xmlns:p14="http://schemas.microsoft.com/office/powerpoint/2010/main" val="172635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A4F3C-16FD-F28D-F738-F12C811B5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7B4863-6AC4-00F5-B95A-6FF150741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5F9CC-9AA4-908D-4BC4-FF51CFEC7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9DED0-1286-41C0-B548-7BB111FA4366}" type="datetimeFigureOut">
              <a:rPr lang="en-US" smtClean="0"/>
              <a:t>8/26/2025</a:t>
            </a:fld>
            <a:endParaRPr lang="en-US"/>
          </a:p>
        </p:txBody>
      </p:sp>
      <p:sp>
        <p:nvSpPr>
          <p:cNvPr id="5" name="Footer Placeholder 4">
            <a:extLst>
              <a:ext uri="{FF2B5EF4-FFF2-40B4-BE49-F238E27FC236}">
                <a16:creationId xmlns:a16="http://schemas.microsoft.com/office/drawing/2014/main" id="{C2A6BA1B-67C8-34EA-A9AE-125E8CA17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3D40E7-F60A-3D86-8BF2-29B0D4059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E1F94-4F6E-4A7B-AF4F-291B4712CBD7}" type="slidenum">
              <a:rPr lang="en-US" smtClean="0"/>
              <a:t>‹#›</a:t>
            </a:fld>
            <a:endParaRPr lang="en-US"/>
          </a:p>
        </p:txBody>
      </p:sp>
    </p:spTree>
    <p:extLst>
      <p:ext uri="{BB962C8B-B14F-4D97-AF65-F5344CB8AC3E}">
        <p14:creationId xmlns:p14="http://schemas.microsoft.com/office/powerpoint/2010/main" val="285399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1082244"/>
            <a:ext cx="7924800" cy="1822880"/>
          </a:xfrm>
        </p:spPr>
        <p:style>
          <a:lnRef idx="2">
            <a:schemeClr val="accent5"/>
          </a:lnRef>
          <a:fillRef idx="1">
            <a:schemeClr val="lt1"/>
          </a:fillRef>
          <a:effectRef idx="0">
            <a:schemeClr val="accent5"/>
          </a:effectRef>
          <a:fontRef idx="minor">
            <a:schemeClr val="dk1"/>
          </a:fontRef>
        </p:style>
        <p:txBody>
          <a:bodyPr>
            <a:noAutofit/>
          </a:bodyPr>
          <a:lstStyle/>
          <a:p>
            <a:pPr>
              <a:defRPr/>
            </a:pPr>
            <a:r>
              <a:rPr lang="en-US" sz="4000" dirty="0">
                <a:solidFill>
                  <a:schemeClr val="tx1"/>
                </a:solidFill>
                <a:latin typeface="Times New Roman" pitchFamily="18" charset="0"/>
                <a:cs typeface="Times New Roman" pitchFamily="18" charset="0"/>
              </a:rPr>
              <a:t>History of Pharmacopoeia and Impurities in pharmaceutical substances</a:t>
            </a:r>
          </a:p>
        </p:txBody>
      </p:sp>
      <p:sp>
        <p:nvSpPr>
          <p:cNvPr id="10" name="Slide Number Placeholder 9"/>
          <p:cNvSpPr>
            <a:spLocks noGrp="1"/>
          </p:cNvSpPr>
          <p:nvPr>
            <p:ph type="sldNum" sz="quarter" idx="12"/>
          </p:nvPr>
        </p:nvSpPr>
        <p:spPr/>
        <p:txBody>
          <a:bodyPr/>
          <a:lstStyle/>
          <a:p>
            <a:fld id="{B6F15528-21DE-4FAA-801E-634DDDAF4B2B}" type="slidenum">
              <a:rPr lang="en-US" smtClean="0">
                <a:latin typeface="Times New Roman" pitchFamily="18" charset="0"/>
                <a:cs typeface="Times New Roman" pitchFamily="18" charset="0"/>
              </a:rPr>
              <a:pPr/>
              <a:t>1</a:t>
            </a:fld>
            <a:endParaRPr lang="en-US" dirty="0">
              <a:latin typeface="Times New Roman" pitchFamily="18" charset="0"/>
              <a:cs typeface="Times New Roman" pitchFamily="18" charset="0"/>
            </a:endParaRPr>
          </a:p>
        </p:txBody>
      </p:sp>
      <p:sp>
        <p:nvSpPr>
          <p:cNvPr id="6" name="Subtitle 2"/>
          <p:cNvSpPr txBox="1">
            <a:spLocks/>
          </p:cNvSpPr>
          <p:nvPr/>
        </p:nvSpPr>
        <p:spPr>
          <a:xfrm>
            <a:off x="7467600" y="4762501"/>
            <a:ext cx="3048000" cy="12954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algn="ctr">
              <a:spcBef>
                <a:spcPct val="20000"/>
              </a:spcBef>
              <a:defRPr/>
            </a:pPr>
            <a:r>
              <a:rPr lang="en-US" sz="2400" dirty="0">
                <a:solidFill>
                  <a:schemeClr val="tx1"/>
                </a:solidFill>
                <a:latin typeface="Times New Roman" pitchFamily="18" charset="0"/>
                <a:cs typeface="Times New Roman" pitchFamily="18" charset="0"/>
              </a:rPr>
              <a:t>Deepa Bajetha</a:t>
            </a:r>
          </a:p>
          <a:p>
            <a:pPr algn="ctr">
              <a:spcBef>
                <a:spcPct val="20000"/>
              </a:spcBef>
              <a:defRPr/>
            </a:pPr>
            <a:r>
              <a:rPr lang="en-US" sz="2400" dirty="0">
                <a:solidFill>
                  <a:schemeClr val="tx1"/>
                </a:solidFill>
                <a:latin typeface="Times New Roman" pitchFamily="18" charset="0"/>
                <a:cs typeface="Times New Roman" pitchFamily="18" charset="0"/>
              </a:rPr>
              <a:t>Associate Professor</a:t>
            </a:r>
          </a:p>
        </p:txBody>
      </p:sp>
      <p:sp>
        <p:nvSpPr>
          <p:cNvPr id="12" name="Subtitle 2"/>
          <p:cNvSpPr txBox="1">
            <a:spLocks/>
          </p:cNvSpPr>
          <p:nvPr/>
        </p:nvSpPr>
        <p:spPr>
          <a:xfrm>
            <a:off x="1695450" y="3330574"/>
            <a:ext cx="2057400" cy="5334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algn="ctr">
              <a:spcBef>
                <a:spcPct val="20000"/>
              </a:spcBef>
              <a:defRPr/>
            </a:pPr>
            <a:r>
              <a:rPr lang="en-US" sz="2500" dirty="0">
                <a:solidFill>
                  <a:schemeClr val="tx1"/>
                </a:solidFill>
                <a:latin typeface="Times New Roman" pitchFamily="18" charset="0"/>
                <a:cs typeface="Times New Roman" pitchFamily="18" charset="0"/>
              </a:rPr>
              <a:t>Unit: </a:t>
            </a:r>
            <a:r>
              <a:rPr lang="en-US" sz="2500" dirty="0" err="1">
                <a:solidFill>
                  <a:schemeClr val="tx1"/>
                </a:solidFill>
                <a:latin typeface="Times New Roman" pitchFamily="18" charset="0"/>
                <a:cs typeface="Times New Roman" pitchFamily="18" charset="0"/>
              </a:rPr>
              <a:t>Ist</a:t>
            </a:r>
            <a:endParaRPr lang="en-US" sz="2500" dirty="0">
              <a:solidFill>
                <a:schemeClr val="tx1"/>
              </a:solidFill>
              <a:latin typeface="Times New Roman" pitchFamily="18" charset="0"/>
              <a:cs typeface="Times New Roman" pitchFamily="18" charset="0"/>
            </a:endParaRPr>
          </a:p>
        </p:txBody>
      </p:sp>
      <p:sp>
        <p:nvSpPr>
          <p:cNvPr id="14" name="Subtitle 2"/>
          <p:cNvSpPr txBox="1">
            <a:spLocks/>
          </p:cNvSpPr>
          <p:nvPr/>
        </p:nvSpPr>
        <p:spPr>
          <a:xfrm>
            <a:off x="1676400" y="3952876"/>
            <a:ext cx="5562600" cy="8382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algn="ctr">
              <a:spcBef>
                <a:spcPct val="20000"/>
              </a:spcBef>
              <a:defRPr/>
            </a:pPr>
            <a:r>
              <a:rPr lang="en-US" sz="2000" dirty="0">
                <a:solidFill>
                  <a:schemeClr val="tx1"/>
                </a:solidFill>
                <a:latin typeface="Times New Roman" pitchFamily="18" charset="0"/>
                <a:cs typeface="Times New Roman" pitchFamily="18" charset="0"/>
              </a:rPr>
              <a:t>Subject:  Inorganic Pharmaceutical Chemistry (IPC)</a:t>
            </a:r>
          </a:p>
          <a:p>
            <a:pPr algn="ctr">
              <a:spcBef>
                <a:spcPct val="20000"/>
              </a:spcBef>
              <a:defRPr/>
            </a:pPr>
            <a:r>
              <a:rPr lang="en-US" sz="2000" dirty="0">
                <a:solidFill>
                  <a:schemeClr val="tx1"/>
                </a:solidFill>
                <a:latin typeface="Times New Roman" pitchFamily="18" charset="0"/>
                <a:cs typeface="Times New Roman" pitchFamily="18" charset="0"/>
              </a:rPr>
              <a:t>Subject Code-BP-104T</a:t>
            </a:r>
          </a:p>
        </p:txBody>
      </p:sp>
      <p:sp>
        <p:nvSpPr>
          <p:cNvPr id="15" name="Subtitle 2"/>
          <p:cNvSpPr txBox="1">
            <a:spLocks/>
          </p:cNvSpPr>
          <p:nvPr/>
        </p:nvSpPr>
        <p:spPr>
          <a:xfrm>
            <a:off x="1676400" y="4876800"/>
            <a:ext cx="4648200" cy="8382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a:bodyPr>
          <a:lstStyle/>
          <a:p>
            <a:pPr algn="ctr">
              <a:spcBef>
                <a:spcPct val="20000"/>
              </a:spcBef>
              <a:defRPr/>
            </a:pPr>
            <a:r>
              <a:rPr lang="en-US" sz="2000" dirty="0" err="1">
                <a:solidFill>
                  <a:schemeClr val="tx1"/>
                </a:solidFill>
                <a:latin typeface="Times New Roman" pitchFamily="18" charset="0"/>
                <a:cs typeface="Times New Roman" pitchFamily="18" charset="0"/>
              </a:rPr>
              <a:t>B.Pharm</a:t>
            </a:r>
            <a:r>
              <a:rPr lang="en-US" sz="2000" dirty="0">
                <a:solidFill>
                  <a:schemeClr val="tx1"/>
                </a:solidFill>
                <a:latin typeface="Times New Roman" pitchFamily="18" charset="0"/>
                <a:cs typeface="Times New Roman" pitchFamily="18" charset="0"/>
              </a:rPr>
              <a:t>(I Year)</a:t>
            </a:r>
          </a:p>
          <a:p>
            <a:pPr algn="ctr">
              <a:spcBef>
                <a:spcPct val="20000"/>
              </a:spcBef>
              <a:defRPr/>
            </a:pPr>
            <a:r>
              <a:rPr lang="en-IN" sz="2000" dirty="0">
                <a:solidFill>
                  <a:schemeClr val="tx1"/>
                </a:solidFill>
                <a:latin typeface="Times New Roman" pitchFamily="18" charset="0"/>
                <a:cs typeface="Times New Roman" pitchFamily="18" charset="0"/>
              </a:rPr>
              <a:t>SEMESTER: I</a:t>
            </a:r>
            <a:endParaRPr lang="en-US" sz="2000" dirty="0">
              <a:solidFill>
                <a:schemeClr val="tx1"/>
              </a:solidFill>
              <a:latin typeface="Times New Roman" pitchFamily="18" charset="0"/>
              <a:cs typeface="Times New Roman" pitchFamily="18" charset="0"/>
            </a:endParaRPr>
          </a:p>
        </p:txBody>
      </p:sp>
      <p:sp>
        <p:nvSpPr>
          <p:cNvPr id="16" name="Date Placeholder 15"/>
          <p:cNvSpPr>
            <a:spLocks noGrp="1"/>
          </p:cNvSpPr>
          <p:nvPr>
            <p:ph type="dt" sz="half" idx="10"/>
          </p:nvPr>
        </p:nvSpPr>
        <p:spPr/>
        <p:txBody>
          <a:bodyPr/>
          <a:lstStyle/>
          <a:p>
            <a:fld id="{FD8C5BFB-E948-4723-870F-D4F62812808E}" type="datetime1">
              <a:rPr lang="en-US" smtClean="0"/>
              <a:pPr/>
              <a:t>8/26/2025</a:t>
            </a:fld>
            <a:endParaRPr lang="en-US"/>
          </a:p>
        </p:txBody>
      </p:sp>
      <p:pic>
        <p:nvPicPr>
          <p:cNvPr id="2" name="Picture 2">
            <a:extLst>
              <a:ext uri="{FF2B5EF4-FFF2-40B4-BE49-F238E27FC236}">
                <a16:creationId xmlns:a16="http://schemas.microsoft.com/office/drawing/2014/main" id="{B2F23600-6F1C-5985-9D6F-098DEBB66A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0240" y="34492"/>
            <a:ext cx="2411760" cy="6385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80392" y="204940"/>
            <a:ext cx="8468995"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Indian Pharmacopoeia</a:t>
            </a:r>
            <a:r>
              <a:rPr lang="en-US" u="sng" dirty="0">
                <a:solidFill>
                  <a:srgbClr val="000000"/>
                </a:solidFill>
                <a:latin typeface="Times New Roman"/>
                <a:cs typeface="Times New Roman"/>
              </a:rPr>
              <a:t> </a:t>
            </a:r>
            <a:endParaRPr b="0" u="sng" dirty="0">
              <a:solidFill>
                <a:srgbClr val="000000"/>
              </a:solidFill>
              <a:latin typeface="Times New Roman"/>
              <a:cs typeface="Times New Roman"/>
            </a:endParaRPr>
          </a:p>
        </p:txBody>
      </p:sp>
      <p:sp>
        <p:nvSpPr>
          <p:cNvPr id="6" name="object 3"/>
          <p:cNvSpPr txBox="1"/>
          <p:nvPr/>
        </p:nvSpPr>
        <p:spPr>
          <a:xfrm>
            <a:off x="359474" y="1215963"/>
            <a:ext cx="11604638" cy="4165243"/>
          </a:xfrm>
          <a:prstGeom prst="rect">
            <a:avLst/>
          </a:prstGeom>
        </p:spPr>
        <p:txBody>
          <a:bodyPr vert="horz" wrap="square" lIns="0" tIns="12700" rIns="0" bIns="0" rtlCol="0">
            <a:spAutoFit/>
          </a:bodyPr>
          <a:lstStyle/>
          <a:p>
            <a:pPr marL="12065" marR="6350">
              <a:lnSpc>
                <a:spcPct val="100000"/>
              </a:lnSpc>
              <a:spcBef>
                <a:spcPts val="100"/>
              </a:spcBef>
              <a:tabLst>
                <a:tab pos="299720" algn="l"/>
                <a:tab pos="923925" algn="l"/>
                <a:tab pos="4037965" algn="l"/>
                <a:tab pos="8568055" algn="l"/>
              </a:tabLst>
            </a:pPr>
            <a:endParaRPr lang="en-US" sz="2400" dirty="0">
              <a:latin typeface="Cambria"/>
              <a:cs typeface="Cambria"/>
            </a:endParaRPr>
          </a:p>
          <a:p>
            <a:pPr marL="354965" marR="6350" indent="-342900">
              <a:lnSpc>
                <a:spcPct val="100000"/>
              </a:lnSpc>
              <a:spcBef>
                <a:spcPts val="100"/>
              </a:spcBef>
              <a:buFont typeface="Wingdings" panose="05000000000000000000" pitchFamily="2" charset="2"/>
              <a:buChar char="Ø"/>
              <a:tabLst>
                <a:tab pos="299720" algn="l"/>
                <a:tab pos="923925" algn="l"/>
                <a:tab pos="4037965" algn="l"/>
                <a:tab pos="8568055" algn="l"/>
              </a:tabLst>
            </a:pPr>
            <a:r>
              <a:rPr sz="2400" u="sng" dirty="0">
                <a:latin typeface="Cambria"/>
                <a:cs typeface="Cambria"/>
              </a:rPr>
              <a:t>First</a:t>
            </a:r>
            <a:r>
              <a:rPr sz="2400" u="sng" spc="320" dirty="0">
                <a:latin typeface="Cambria"/>
                <a:cs typeface="Cambria"/>
              </a:rPr>
              <a:t> </a:t>
            </a:r>
            <a:r>
              <a:rPr sz="2400" u="sng" spc="-5" dirty="0">
                <a:latin typeface="Cambria"/>
                <a:cs typeface="Cambria"/>
              </a:rPr>
              <a:t>Pharmacopeia</a:t>
            </a:r>
            <a:r>
              <a:rPr sz="2400" u="sng" spc="330" dirty="0">
                <a:latin typeface="Cambria"/>
                <a:cs typeface="Cambria"/>
              </a:rPr>
              <a:t> </a:t>
            </a:r>
            <a:r>
              <a:rPr sz="2400" u="sng" spc="-5" dirty="0">
                <a:latin typeface="Cambria"/>
                <a:cs typeface="Cambria"/>
              </a:rPr>
              <a:t>of</a:t>
            </a:r>
            <a:r>
              <a:rPr sz="2400" u="sng" spc="320" dirty="0">
                <a:latin typeface="Cambria"/>
                <a:cs typeface="Cambria"/>
              </a:rPr>
              <a:t> </a:t>
            </a:r>
            <a:r>
              <a:rPr sz="2400" u="sng" spc="-10" dirty="0">
                <a:latin typeface="Cambria"/>
                <a:cs typeface="Cambria"/>
              </a:rPr>
              <a:t>India</a:t>
            </a:r>
            <a:r>
              <a:rPr sz="2400" u="sng" spc="320" dirty="0">
                <a:latin typeface="Cambria"/>
                <a:cs typeface="Cambria"/>
              </a:rPr>
              <a:t> </a:t>
            </a:r>
            <a:r>
              <a:rPr sz="2400" u="sng" spc="-10" dirty="0">
                <a:latin typeface="Cambria"/>
                <a:cs typeface="Cambria"/>
              </a:rPr>
              <a:t>appeared</a:t>
            </a:r>
            <a:r>
              <a:rPr sz="2400" u="sng" spc="330" dirty="0">
                <a:latin typeface="Cambria"/>
                <a:cs typeface="Cambria"/>
              </a:rPr>
              <a:t> </a:t>
            </a:r>
            <a:r>
              <a:rPr sz="2400" u="sng" dirty="0">
                <a:latin typeface="Cambria"/>
                <a:cs typeface="Cambria"/>
              </a:rPr>
              <a:t>in</a:t>
            </a:r>
            <a:r>
              <a:rPr sz="2400" u="sng" spc="320" dirty="0">
                <a:latin typeface="Cambria"/>
                <a:cs typeface="Cambria"/>
              </a:rPr>
              <a:t> </a:t>
            </a:r>
            <a:r>
              <a:rPr sz="2400" b="1" spc="-5" dirty="0">
                <a:solidFill>
                  <a:srgbClr val="C10000"/>
                </a:solidFill>
                <a:latin typeface="Cambria"/>
                <a:cs typeface="Cambria"/>
              </a:rPr>
              <a:t>1868</a:t>
            </a:r>
            <a:r>
              <a:rPr sz="2400" b="1" spc="310" dirty="0">
                <a:solidFill>
                  <a:srgbClr val="C10000"/>
                </a:solidFill>
                <a:latin typeface="Cambria"/>
                <a:cs typeface="Cambria"/>
              </a:rPr>
              <a:t> </a:t>
            </a:r>
            <a:r>
              <a:rPr sz="2400" spc="-5" dirty="0">
                <a:latin typeface="Cambria"/>
                <a:cs typeface="Cambria"/>
              </a:rPr>
              <a:t>which</a:t>
            </a:r>
            <a:r>
              <a:rPr sz="2400" spc="310" dirty="0">
                <a:latin typeface="Cambria"/>
                <a:cs typeface="Cambria"/>
              </a:rPr>
              <a:t> </a:t>
            </a:r>
            <a:r>
              <a:rPr sz="2400" spc="-20" dirty="0">
                <a:latin typeface="Cambria"/>
                <a:cs typeface="Cambria"/>
              </a:rPr>
              <a:t>was</a:t>
            </a:r>
            <a:r>
              <a:rPr sz="2400" spc="325" dirty="0">
                <a:latin typeface="Cambria"/>
                <a:cs typeface="Cambria"/>
              </a:rPr>
              <a:t> </a:t>
            </a:r>
            <a:r>
              <a:rPr sz="2400" spc="-5" dirty="0">
                <a:latin typeface="Cambria"/>
                <a:cs typeface="Cambria"/>
              </a:rPr>
              <a:t>edited</a:t>
            </a:r>
            <a:r>
              <a:rPr sz="2400" spc="320" dirty="0">
                <a:latin typeface="Cambria"/>
                <a:cs typeface="Cambria"/>
              </a:rPr>
              <a:t> </a:t>
            </a:r>
            <a:r>
              <a:rPr sz="2400" spc="-25" dirty="0">
                <a:latin typeface="Cambria"/>
                <a:cs typeface="Cambria"/>
              </a:rPr>
              <a:t>by</a:t>
            </a:r>
            <a:r>
              <a:rPr sz="2400" spc="325" dirty="0">
                <a:latin typeface="Cambria"/>
                <a:cs typeface="Cambria"/>
              </a:rPr>
              <a:t> </a:t>
            </a:r>
            <a:r>
              <a:rPr sz="2400" b="1" u="sng" spc="-25" dirty="0">
                <a:solidFill>
                  <a:srgbClr val="006FC1"/>
                </a:solidFill>
                <a:latin typeface="Cambria"/>
                <a:cs typeface="Cambria"/>
              </a:rPr>
              <a:t>Edward </a:t>
            </a:r>
            <a:r>
              <a:rPr sz="2400" b="1" u="sng" spc="-515" dirty="0">
                <a:solidFill>
                  <a:srgbClr val="006FC1"/>
                </a:solidFill>
                <a:latin typeface="Cambria"/>
                <a:cs typeface="Cambria"/>
              </a:rPr>
              <a:t> </a:t>
            </a:r>
            <a:r>
              <a:rPr sz="2400" b="1" u="sng" dirty="0">
                <a:solidFill>
                  <a:srgbClr val="006FC1"/>
                </a:solidFill>
                <a:latin typeface="Cambria"/>
                <a:cs typeface="Cambria"/>
              </a:rPr>
              <a:t>John</a:t>
            </a:r>
            <a:r>
              <a:rPr sz="2400" b="1" u="sng" spc="-10" dirty="0">
                <a:solidFill>
                  <a:srgbClr val="006FC1"/>
                </a:solidFill>
                <a:latin typeface="Cambria"/>
                <a:cs typeface="Cambria"/>
              </a:rPr>
              <a:t> </a:t>
            </a:r>
            <a:r>
              <a:rPr sz="2400" b="1" u="sng" spc="-20" dirty="0" err="1">
                <a:solidFill>
                  <a:srgbClr val="006FC1"/>
                </a:solidFill>
                <a:latin typeface="Cambria"/>
                <a:cs typeface="Cambria"/>
              </a:rPr>
              <a:t>Waring</a:t>
            </a:r>
            <a:r>
              <a:rPr sz="2400" b="1" u="sng" spc="-20" dirty="0">
                <a:solidFill>
                  <a:srgbClr val="006FC1"/>
                </a:solidFill>
                <a:latin typeface="Cambria"/>
                <a:cs typeface="Cambria"/>
              </a:rPr>
              <a:t>.</a:t>
            </a:r>
            <a:endParaRPr lang="en-US" sz="2400" u="sng" dirty="0">
              <a:latin typeface="Cambria"/>
              <a:cs typeface="Cambria"/>
            </a:endParaRPr>
          </a:p>
          <a:p>
            <a:pPr marL="354965" marR="6350" indent="-342900">
              <a:lnSpc>
                <a:spcPct val="100000"/>
              </a:lnSpc>
              <a:spcBef>
                <a:spcPts val="100"/>
              </a:spcBef>
              <a:buFont typeface="Wingdings" panose="05000000000000000000" pitchFamily="2" charset="2"/>
              <a:buChar char="Ø"/>
              <a:tabLst>
                <a:tab pos="299720" algn="l"/>
                <a:tab pos="923925" algn="l"/>
                <a:tab pos="4037965" algn="l"/>
                <a:tab pos="8568055" algn="l"/>
              </a:tabLst>
            </a:pPr>
            <a:endParaRPr lang="en-US" sz="2400" dirty="0">
              <a:latin typeface="Cambria"/>
              <a:cs typeface="Cambria"/>
            </a:endParaRPr>
          </a:p>
          <a:p>
            <a:pPr marL="354965" marR="6350" indent="-342900">
              <a:lnSpc>
                <a:spcPct val="100000"/>
              </a:lnSpc>
              <a:spcBef>
                <a:spcPts val="100"/>
              </a:spcBef>
              <a:buFont typeface="Wingdings" panose="05000000000000000000" pitchFamily="2" charset="2"/>
              <a:buChar char="Ø"/>
              <a:tabLst>
                <a:tab pos="299720" algn="l"/>
                <a:tab pos="923925" algn="l"/>
                <a:tab pos="4037965" algn="l"/>
                <a:tab pos="8568055" algn="l"/>
              </a:tabLst>
            </a:pPr>
            <a:r>
              <a:rPr sz="2400" dirty="0">
                <a:latin typeface="Cambria"/>
                <a:cs typeface="Cambria"/>
              </a:rPr>
              <a:t>In</a:t>
            </a:r>
            <a:r>
              <a:rPr sz="2400" spc="-10" dirty="0">
                <a:latin typeface="Cambria"/>
                <a:cs typeface="Cambria"/>
              </a:rPr>
              <a:t> </a:t>
            </a:r>
            <a:r>
              <a:rPr sz="2400" spc="-5" dirty="0">
                <a:latin typeface="Cambria"/>
                <a:cs typeface="Cambria"/>
              </a:rPr>
              <a:t>pro-independence</a:t>
            </a:r>
            <a:r>
              <a:rPr sz="2400" dirty="0">
                <a:latin typeface="Cambria"/>
                <a:cs typeface="Cambria"/>
              </a:rPr>
              <a:t> </a:t>
            </a:r>
            <a:r>
              <a:rPr sz="2400" spc="-10" dirty="0">
                <a:latin typeface="Cambria"/>
                <a:cs typeface="Cambria"/>
              </a:rPr>
              <a:t>era,</a:t>
            </a:r>
            <a:r>
              <a:rPr sz="2400" spc="-5" dirty="0">
                <a:latin typeface="Cambria"/>
                <a:cs typeface="Cambria"/>
              </a:rPr>
              <a:t> </a:t>
            </a:r>
            <a:r>
              <a:rPr sz="2400" u="sng" spc="-5" dirty="0">
                <a:latin typeface="Cambria"/>
                <a:cs typeface="Cambria"/>
              </a:rPr>
              <a:t>British</a:t>
            </a:r>
            <a:r>
              <a:rPr sz="2400" u="sng" spc="-35" dirty="0">
                <a:latin typeface="Cambria"/>
                <a:cs typeface="Cambria"/>
              </a:rPr>
              <a:t> </a:t>
            </a:r>
            <a:r>
              <a:rPr sz="2400" u="sng" dirty="0">
                <a:latin typeface="Cambria"/>
                <a:cs typeface="Cambria"/>
              </a:rPr>
              <a:t>Pharmacopeia</a:t>
            </a:r>
            <a:r>
              <a:rPr sz="2400" u="sng" spc="-10" dirty="0">
                <a:latin typeface="Cambria"/>
                <a:cs typeface="Cambria"/>
              </a:rPr>
              <a:t> </a:t>
            </a:r>
            <a:r>
              <a:rPr sz="2400" spc="-20" dirty="0">
                <a:latin typeface="Cambria"/>
                <a:cs typeface="Cambria"/>
              </a:rPr>
              <a:t>was</a:t>
            </a:r>
            <a:r>
              <a:rPr sz="2400" spc="20" dirty="0">
                <a:latin typeface="Cambria"/>
                <a:cs typeface="Cambria"/>
              </a:rPr>
              <a:t> </a:t>
            </a:r>
            <a:r>
              <a:rPr sz="2400" spc="-5" dirty="0">
                <a:latin typeface="Cambria"/>
                <a:cs typeface="Cambria"/>
              </a:rPr>
              <a:t>used</a:t>
            </a:r>
            <a:r>
              <a:rPr sz="2400" spc="10" dirty="0">
                <a:latin typeface="Cambria"/>
                <a:cs typeface="Cambria"/>
              </a:rPr>
              <a:t> </a:t>
            </a:r>
            <a:r>
              <a:rPr sz="2400" dirty="0">
                <a:latin typeface="Cambria"/>
                <a:cs typeface="Cambria"/>
              </a:rPr>
              <a:t>in</a:t>
            </a:r>
            <a:r>
              <a:rPr sz="2400" spc="-20" dirty="0">
                <a:latin typeface="Cambria"/>
                <a:cs typeface="Cambria"/>
              </a:rPr>
              <a:t> </a:t>
            </a:r>
            <a:r>
              <a:rPr sz="2400" spc="-5" dirty="0">
                <a:latin typeface="Cambria"/>
                <a:cs typeface="Cambria"/>
              </a:rPr>
              <a:t>India.</a:t>
            </a:r>
            <a:endParaRPr lang="en-US" sz="2400" dirty="0">
              <a:latin typeface="Cambria"/>
              <a:cs typeface="Cambria"/>
            </a:endParaRPr>
          </a:p>
          <a:p>
            <a:pPr marL="354965" marR="6350" indent="-342900">
              <a:lnSpc>
                <a:spcPct val="100000"/>
              </a:lnSpc>
              <a:spcBef>
                <a:spcPts val="100"/>
              </a:spcBef>
              <a:buFont typeface="Wingdings" panose="05000000000000000000" pitchFamily="2" charset="2"/>
              <a:buChar char="Ø"/>
              <a:tabLst>
                <a:tab pos="299720" algn="l"/>
                <a:tab pos="923925" algn="l"/>
                <a:tab pos="4037965" algn="l"/>
                <a:tab pos="8568055" algn="l"/>
              </a:tabLst>
            </a:pPr>
            <a:endParaRPr lang="en-US" sz="2400" dirty="0">
              <a:latin typeface="Cambria"/>
              <a:cs typeface="Cambria"/>
            </a:endParaRPr>
          </a:p>
          <a:p>
            <a:pPr marL="354965" marR="6350" indent="-342900">
              <a:lnSpc>
                <a:spcPct val="100000"/>
              </a:lnSpc>
              <a:spcBef>
                <a:spcPts val="100"/>
              </a:spcBef>
              <a:buFont typeface="Wingdings" panose="05000000000000000000" pitchFamily="2" charset="2"/>
              <a:buChar char="Ø"/>
              <a:tabLst>
                <a:tab pos="299720" algn="l"/>
                <a:tab pos="923925" algn="l"/>
                <a:tab pos="4037965" algn="l"/>
                <a:tab pos="8568055" algn="l"/>
              </a:tabLst>
            </a:pPr>
            <a:r>
              <a:rPr sz="2400" dirty="0">
                <a:latin typeface="Cambria"/>
                <a:cs typeface="Cambria"/>
              </a:rPr>
              <a:t>The</a:t>
            </a:r>
            <a:r>
              <a:rPr sz="2400" spc="185" dirty="0">
                <a:latin typeface="Cambria"/>
                <a:cs typeface="Cambria"/>
              </a:rPr>
              <a:t> </a:t>
            </a:r>
            <a:r>
              <a:rPr sz="2400" spc="-5" dirty="0">
                <a:latin typeface="Cambria"/>
                <a:cs typeface="Cambria"/>
              </a:rPr>
              <a:t>addendum</a:t>
            </a:r>
            <a:r>
              <a:rPr lang="en-US" sz="2400" spc="-5" dirty="0">
                <a:latin typeface="Cambria"/>
                <a:cs typeface="Cambria"/>
              </a:rPr>
              <a:t> (supplementary)</a:t>
            </a:r>
            <a:r>
              <a:rPr sz="2400" spc="195" dirty="0">
                <a:latin typeface="Cambria"/>
                <a:cs typeface="Cambria"/>
              </a:rPr>
              <a:t> </a:t>
            </a:r>
            <a:r>
              <a:rPr sz="2400" spc="-5" dirty="0">
                <a:latin typeface="Cambria"/>
                <a:cs typeface="Cambria"/>
              </a:rPr>
              <a:t>of</a:t>
            </a:r>
            <a:r>
              <a:rPr sz="2400" spc="200" dirty="0">
                <a:latin typeface="Cambria"/>
                <a:cs typeface="Cambria"/>
              </a:rPr>
              <a:t> </a:t>
            </a:r>
            <a:r>
              <a:rPr sz="2400" b="1" spc="-5" dirty="0">
                <a:solidFill>
                  <a:srgbClr val="C10000"/>
                </a:solidFill>
                <a:latin typeface="Cambria"/>
                <a:cs typeface="Cambria"/>
              </a:rPr>
              <a:t>BP</a:t>
            </a:r>
            <a:r>
              <a:rPr sz="2400" b="1" spc="190" dirty="0">
                <a:solidFill>
                  <a:srgbClr val="C10000"/>
                </a:solidFill>
                <a:latin typeface="Cambria"/>
                <a:cs typeface="Cambria"/>
              </a:rPr>
              <a:t> </a:t>
            </a:r>
            <a:r>
              <a:rPr sz="2400" b="1" spc="-5" dirty="0">
                <a:solidFill>
                  <a:srgbClr val="C10000"/>
                </a:solidFill>
                <a:latin typeface="Cambria"/>
                <a:cs typeface="Cambria"/>
              </a:rPr>
              <a:t>1898</a:t>
            </a:r>
            <a:r>
              <a:rPr sz="2400" b="1" spc="200" dirty="0">
                <a:solidFill>
                  <a:srgbClr val="C10000"/>
                </a:solidFill>
                <a:latin typeface="Cambria"/>
                <a:cs typeface="Cambria"/>
              </a:rPr>
              <a:t> </a:t>
            </a:r>
            <a:r>
              <a:rPr sz="2400" spc="-20" dirty="0">
                <a:latin typeface="Cambria"/>
                <a:cs typeface="Cambria"/>
              </a:rPr>
              <a:t>was</a:t>
            </a:r>
            <a:r>
              <a:rPr sz="2400" spc="195" dirty="0">
                <a:latin typeface="Cambria"/>
                <a:cs typeface="Cambria"/>
              </a:rPr>
              <a:t> </a:t>
            </a:r>
            <a:r>
              <a:rPr sz="2400" spc="-5" dirty="0">
                <a:latin typeface="Cambria"/>
                <a:cs typeface="Cambria"/>
              </a:rPr>
              <a:t>published</a:t>
            </a:r>
            <a:r>
              <a:rPr sz="2400" spc="200" dirty="0">
                <a:latin typeface="Cambria"/>
                <a:cs typeface="Cambria"/>
              </a:rPr>
              <a:t> </a:t>
            </a:r>
            <a:r>
              <a:rPr sz="2400" dirty="0">
                <a:latin typeface="Cambria"/>
                <a:cs typeface="Cambria"/>
              </a:rPr>
              <a:t>in</a:t>
            </a:r>
            <a:r>
              <a:rPr sz="2400" spc="185" dirty="0">
                <a:latin typeface="Cambria"/>
                <a:cs typeface="Cambria"/>
              </a:rPr>
              <a:t> </a:t>
            </a:r>
            <a:r>
              <a:rPr sz="2400" b="1" spc="-5" dirty="0">
                <a:solidFill>
                  <a:srgbClr val="C10000"/>
                </a:solidFill>
                <a:latin typeface="Cambria"/>
                <a:cs typeface="Cambria"/>
              </a:rPr>
              <a:t>1900</a:t>
            </a:r>
            <a:r>
              <a:rPr sz="2400" b="1" spc="185" dirty="0">
                <a:solidFill>
                  <a:srgbClr val="C10000"/>
                </a:solidFill>
                <a:latin typeface="Cambria"/>
                <a:cs typeface="Cambria"/>
              </a:rPr>
              <a:t> </a:t>
            </a:r>
            <a:r>
              <a:rPr sz="2400" spc="-5" dirty="0">
                <a:latin typeface="Cambria"/>
                <a:cs typeface="Cambria"/>
              </a:rPr>
              <a:t>appeared</a:t>
            </a:r>
            <a:r>
              <a:rPr sz="2400" spc="204" dirty="0">
                <a:latin typeface="Cambria"/>
                <a:cs typeface="Cambria"/>
              </a:rPr>
              <a:t> </a:t>
            </a:r>
            <a:r>
              <a:rPr sz="2400" dirty="0">
                <a:latin typeface="Cambria"/>
                <a:cs typeface="Cambria"/>
              </a:rPr>
              <a:t>as</a:t>
            </a:r>
            <a:r>
              <a:rPr sz="2400" spc="190" dirty="0">
                <a:latin typeface="Cambria"/>
                <a:cs typeface="Cambria"/>
              </a:rPr>
              <a:t> </a:t>
            </a:r>
            <a:r>
              <a:rPr sz="2400" spc="-15" dirty="0">
                <a:latin typeface="Cambria"/>
                <a:cs typeface="Cambria"/>
              </a:rPr>
              <a:t>Government </a:t>
            </a:r>
            <a:r>
              <a:rPr sz="2400" spc="-509" dirty="0">
                <a:latin typeface="Cambria"/>
                <a:cs typeface="Cambria"/>
              </a:rPr>
              <a:t> </a:t>
            </a:r>
            <a:r>
              <a:rPr sz="2400" spc="-5" dirty="0">
                <a:latin typeface="Cambria"/>
                <a:cs typeface="Cambria"/>
              </a:rPr>
              <a:t>of</a:t>
            </a:r>
            <a:r>
              <a:rPr sz="2400" spc="-15" dirty="0">
                <a:latin typeface="Cambria"/>
                <a:cs typeface="Cambria"/>
              </a:rPr>
              <a:t> </a:t>
            </a:r>
            <a:r>
              <a:rPr sz="2400" spc="-5" dirty="0">
                <a:latin typeface="Cambria"/>
                <a:cs typeface="Cambria"/>
              </a:rPr>
              <a:t>India</a:t>
            </a:r>
            <a:r>
              <a:rPr sz="2400" dirty="0">
                <a:latin typeface="Cambria"/>
                <a:cs typeface="Cambria"/>
              </a:rPr>
              <a:t> edition</a:t>
            </a:r>
            <a:r>
              <a:rPr sz="2400" spc="-20" dirty="0">
                <a:latin typeface="Cambria"/>
                <a:cs typeface="Cambria"/>
              </a:rPr>
              <a:t> </a:t>
            </a:r>
            <a:r>
              <a:rPr sz="2400" dirty="0">
                <a:latin typeface="Cambria"/>
                <a:cs typeface="Cambria"/>
              </a:rPr>
              <a:t>in</a:t>
            </a:r>
            <a:r>
              <a:rPr sz="2400" spc="-25" dirty="0">
                <a:latin typeface="Cambria"/>
                <a:cs typeface="Cambria"/>
              </a:rPr>
              <a:t> </a:t>
            </a:r>
            <a:r>
              <a:rPr sz="2400" b="1" spc="-10" dirty="0">
                <a:solidFill>
                  <a:srgbClr val="C10000"/>
                </a:solidFill>
                <a:latin typeface="Cambria"/>
                <a:cs typeface="Cambria"/>
              </a:rPr>
              <a:t>1901</a:t>
            </a:r>
            <a:endParaRPr lang="en-US" sz="2400" dirty="0">
              <a:latin typeface="Cambria"/>
              <a:cs typeface="Cambria"/>
            </a:endParaRPr>
          </a:p>
          <a:p>
            <a:pPr marL="354965" marR="6350" indent="-342900">
              <a:lnSpc>
                <a:spcPct val="100000"/>
              </a:lnSpc>
              <a:spcBef>
                <a:spcPts val="100"/>
              </a:spcBef>
              <a:buFont typeface="Wingdings" panose="05000000000000000000" pitchFamily="2" charset="2"/>
              <a:buChar char="Ø"/>
              <a:tabLst>
                <a:tab pos="299720" algn="l"/>
                <a:tab pos="923925" algn="l"/>
                <a:tab pos="4037965" algn="l"/>
                <a:tab pos="8568055" algn="l"/>
              </a:tabLst>
            </a:pPr>
            <a:endParaRPr lang="en-US" sz="2400" dirty="0">
              <a:latin typeface="Cambria"/>
              <a:cs typeface="Cambria"/>
            </a:endParaRPr>
          </a:p>
          <a:p>
            <a:pPr marL="354965" marR="6350" indent="-342900">
              <a:lnSpc>
                <a:spcPct val="100000"/>
              </a:lnSpc>
              <a:spcBef>
                <a:spcPts val="100"/>
              </a:spcBef>
              <a:buFont typeface="Wingdings" panose="05000000000000000000" pitchFamily="2" charset="2"/>
              <a:buChar char="Ø"/>
              <a:tabLst>
                <a:tab pos="299720" algn="l"/>
                <a:tab pos="923925" algn="l"/>
                <a:tab pos="4037965" algn="l"/>
                <a:tab pos="8568055" algn="l"/>
              </a:tabLst>
            </a:pPr>
            <a:r>
              <a:rPr sz="2400" dirty="0">
                <a:latin typeface="Cambria"/>
                <a:cs typeface="Cambria"/>
              </a:rPr>
              <a:t>In</a:t>
            </a:r>
            <a:r>
              <a:rPr sz="2400" spc="114" dirty="0">
                <a:latin typeface="Cambria"/>
                <a:cs typeface="Cambria"/>
              </a:rPr>
              <a:t> </a:t>
            </a:r>
            <a:r>
              <a:rPr sz="2400" b="1" spc="-5" dirty="0">
                <a:solidFill>
                  <a:srgbClr val="C10000"/>
                </a:solidFill>
                <a:latin typeface="Cambria"/>
                <a:cs typeface="Cambria"/>
              </a:rPr>
              <a:t>1946</a:t>
            </a:r>
            <a:r>
              <a:rPr sz="2400" b="1" spc="110" dirty="0">
                <a:solidFill>
                  <a:srgbClr val="C10000"/>
                </a:solidFill>
                <a:latin typeface="Cambria"/>
                <a:cs typeface="Cambria"/>
              </a:rPr>
              <a:t> </a:t>
            </a:r>
            <a:r>
              <a:rPr sz="2400" spc="-10" dirty="0">
                <a:latin typeface="Cambria"/>
                <a:cs typeface="Cambria"/>
              </a:rPr>
              <a:t>Government</a:t>
            </a:r>
            <a:r>
              <a:rPr sz="2400" spc="114" dirty="0">
                <a:latin typeface="Cambria"/>
                <a:cs typeface="Cambria"/>
              </a:rPr>
              <a:t> </a:t>
            </a:r>
            <a:r>
              <a:rPr sz="2400" spc="-5" dirty="0">
                <a:latin typeface="Cambria"/>
                <a:cs typeface="Cambria"/>
              </a:rPr>
              <a:t>of</a:t>
            </a:r>
            <a:r>
              <a:rPr sz="2400" spc="114" dirty="0">
                <a:latin typeface="Cambria"/>
                <a:cs typeface="Cambria"/>
              </a:rPr>
              <a:t> </a:t>
            </a:r>
            <a:r>
              <a:rPr sz="2400" spc="-5" dirty="0">
                <a:latin typeface="Cambria"/>
                <a:cs typeface="Cambria"/>
              </a:rPr>
              <a:t>India</a:t>
            </a:r>
            <a:r>
              <a:rPr sz="2400" spc="110" dirty="0">
                <a:latin typeface="Cambria"/>
                <a:cs typeface="Cambria"/>
              </a:rPr>
              <a:t> </a:t>
            </a:r>
            <a:r>
              <a:rPr sz="2400" dirty="0">
                <a:latin typeface="Cambria"/>
                <a:cs typeface="Cambria"/>
              </a:rPr>
              <a:t>issued</a:t>
            </a:r>
            <a:r>
              <a:rPr sz="2400" spc="125" dirty="0">
                <a:latin typeface="Cambria"/>
                <a:cs typeface="Cambria"/>
              </a:rPr>
              <a:t> </a:t>
            </a:r>
            <a:r>
              <a:rPr sz="2400" dirty="0">
                <a:latin typeface="Cambria"/>
                <a:cs typeface="Cambria"/>
              </a:rPr>
              <a:t>one</a:t>
            </a:r>
            <a:r>
              <a:rPr sz="2400" spc="120" dirty="0">
                <a:latin typeface="Cambria"/>
                <a:cs typeface="Cambria"/>
              </a:rPr>
              <a:t> </a:t>
            </a:r>
            <a:r>
              <a:rPr sz="2400" spc="-5" dirty="0">
                <a:latin typeface="Cambria"/>
                <a:cs typeface="Cambria"/>
              </a:rPr>
              <a:t>list</a:t>
            </a:r>
            <a:r>
              <a:rPr sz="2400" spc="110" dirty="0">
                <a:latin typeface="Cambria"/>
                <a:cs typeface="Cambria"/>
              </a:rPr>
              <a:t> </a:t>
            </a:r>
            <a:r>
              <a:rPr sz="2400" spc="-5" dirty="0">
                <a:latin typeface="Cambria"/>
                <a:cs typeface="Cambria"/>
              </a:rPr>
              <a:t>known</a:t>
            </a:r>
            <a:r>
              <a:rPr sz="2400" spc="125" dirty="0">
                <a:latin typeface="Cambria"/>
                <a:cs typeface="Cambria"/>
              </a:rPr>
              <a:t> </a:t>
            </a:r>
            <a:r>
              <a:rPr sz="2400" dirty="0">
                <a:latin typeface="Cambria"/>
                <a:cs typeface="Cambria"/>
              </a:rPr>
              <a:t>as</a:t>
            </a:r>
            <a:r>
              <a:rPr sz="2400" spc="114" dirty="0">
                <a:latin typeface="Cambria"/>
                <a:cs typeface="Cambria"/>
              </a:rPr>
              <a:t> </a:t>
            </a:r>
            <a:r>
              <a:rPr sz="2400" b="1" spc="-5" dirty="0">
                <a:solidFill>
                  <a:srgbClr val="006FC1"/>
                </a:solidFill>
                <a:latin typeface="Cambria"/>
                <a:cs typeface="Cambria"/>
              </a:rPr>
              <a:t>“The</a:t>
            </a:r>
            <a:r>
              <a:rPr sz="2400" b="1" spc="114" dirty="0">
                <a:solidFill>
                  <a:srgbClr val="006FC1"/>
                </a:solidFill>
                <a:latin typeface="Cambria"/>
                <a:cs typeface="Cambria"/>
              </a:rPr>
              <a:t> </a:t>
            </a:r>
            <a:r>
              <a:rPr sz="2400" b="1" dirty="0">
                <a:solidFill>
                  <a:srgbClr val="006FC1"/>
                </a:solidFill>
                <a:latin typeface="Cambria"/>
                <a:cs typeface="Cambria"/>
              </a:rPr>
              <a:t>Indian</a:t>
            </a:r>
            <a:r>
              <a:rPr sz="2400" b="1" spc="125" dirty="0">
                <a:solidFill>
                  <a:srgbClr val="006FC1"/>
                </a:solidFill>
                <a:latin typeface="Cambria"/>
                <a:cs typeface="Cambria"/>
              </a:rPr>
              <a:t> </a:t>
            </a:r>
            <a:r>
              <a:rPr sz="2400" b="1" spc="-5" dirty="0">
                <a:solidFill>
                  <a:srgbClr val="006FC1"/>
                </a:solidFill>
                <a:latin typeface="Cambria"/>
                <a:cs typeface="Cambria"/>
              </a:rPr>
              <a:t>Pharmacopoeial </a:t>
            </a:r>
            <a:r>
              <a:rPr sz="2400" b="1" spc="-515" dirty="0">
                <a:solidFill>
                  <a:srgbClr val="006FC1"/>
                </a:solidFill>
                <a:latin typeface="Cambria"/>
                <a:cs typeface="Cambria"/>
              </a:rPr>
              <a:t> </a:t>
            </a:r>
            <a:r>
              <a:rPr sz="2400" b="1" dirty="0">
                <a:solidFill>
                  <a:srgbClr val="006FC1"/>
                </a:solidFill>
                <a:latin typeface="Cambria"/>
                <a:cs typeface="Cambria"/>
              </a:rPr>
              <a:t>list”</a:t>
            </a:r>
            <a:endParaRPr sz="2400" dirty="0">
              <a:latin typeface="Cambria"/>
              <a:cs typeface="Cambria"/>
            </a:endParaRPr>
          </a:p>
        </p:txBody>
      </p:sp>
      <p:pic>
        <p:nvPicPr>
          <p:cNvPr id="2" name="Picture 2">
            <a:extLst>
              <a:ext uri="{FF2B5EF4-FFF2-40B4-BE49-F238E27FC236}">
                <a16:creationId xmlns:a16="http://schemas.microsoft.com/office/drawing/2014/main" id="{1701FD19-BDFC-5C25-5672-7589F3B47C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31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80392" y="204940"/>
            <a:ext cx="8468995"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Indian Pharmacopoeia</a:t>
            </a:r>
            <a:r>
              <a:rPr lang="en-US" u="sng" dirty="0">
                <a:solidFill>
                  <a:srgbClr val="000000"/>
                </a:solidFill>
                <a:latin typeface="Times New Roman"/>
                <a:cs typeface="Times New Roman"/>
              </a:rPr>
              <a:t> </a:t>
            </a:r>
            <a:endParaRPr b="0" u="sng" dirty="0">
              <a:solidFill>
                <a:srgbClr val="000000"/>
              </a:solidFill>
              <a:latin typeface="Times New Roman"/>
              <a:cs typeface="Times New Roman"/>
            </a:endParaRPr>
          </a:p>
        </p:txBody>
      </p:sp>
      <p:sp>
        <p:nvSpPr>
          <p:cNvPr id="5" name="object 2"/>
          <p:cNvSpPr txBox="1"/>
          <p:nvPr/>
        </p:nvSpPr>
        <p:spPr>
          <a:xfrm>
            <a:off x="393107" y="1176290"/>
            <a:ext cx="11454052" cy="5213607"/>
          </a:xfrm>
          <a:prstGeom prst="rect">
            <a:avLst/>
          </a:prstGeom>
        </p:spPr>
        <p:txBody>
          <a:bodyPr vert="horz" wrap="square" lIns="0" tIns="12065" rIns="0" bIns="0" rtlCol="0">
            <a:spAutoFit/>
          </a:bodyPr>
          <a:lstStyle/>
          <a:p>
            <a:pPr marL="469900" marR="5080" indent="-457200">
              <a:lnSpc>
                <a:spcPct val="100000"/>
              </a:lnSpc>
              <a:spcBef>
                <a:spcPts val="95"/>
              </a:spcBef>
              <a:buFont typeface="Wingdings" panose="05000000000000000000" pitchFamily="2" charset="2"/>
              <a:buChar char="Ø"/>
              <a:tabLst>
                <a:tab pos="469265" algn="l"/>
                <a:tab pos="469900" algn="l"/>
                <a:tab pos="2271395" algn="l"/>
                <a:tab pos="3321685" algn="l"/>
                <a:tab pos="5548630" algn="l"/>
                <a:tab pos="5984240" algn="l"/>
                <a:tab pos="6579870" algn="l"/>
                <a:tab pos="7035800" algn="l"/>
                <a:tab pos="7493000" algn="l"/>
                <a:tab pos="8811895" algn="l"/>
                <a:tab pos="9782175" algn="l"/>
                <a:tab pos="10611485" algn="l"/>
              </a:tabLst>
            </a:pPr>
            <a:r>
              <a:rPr sz="2800" spc="-5" dirty="0">
                <a:latin typeface="Cambria"/>
                <a:cs typeface="Cambria"/>
              </a:rPr>
              <a:t>Commi</a:t>
            </a:r>
            <a:r>
              <a:rPr sz="2800" dirty="0">
                <a:latin typeface="Cambria"/>
                <a:cs typeface="Cambria"/>
              </a:rPr>
              <a:t>t</a:t>
            </a:r>
            <a:r>
              <a:rPr sz="2800" spc="-30" dirty="0">
                <a:latin typeface="Cambria"/>
                <a:cs typeface="Cambria"/>
              </a:rPr>
              <a:t>t</a:t>
            </a:r>
            <a:r>
              <a:rPr sz="2800" spc="-15" dirty="0">
                <a:latin typeface="Cambria"/>
                <a:cs typeface="Cambria"/>
              </a:rPr>
              <a:t>e</a:t>
            </a:r>
            <a:r>
              <a:rPr sz="2800" spc="-5" dirty="0">
                <a:latin typeface="Cambria"/>
                <a:cs typeface="Cambria"/>
              </a:rPr>
              <a:t>e</a:t>
            </a:r>
            <a:r>
              <a:rPr sz="2800" dirty="0">
                <a:latin typeface="Cambria"/>
                <a:cs typeface="Cambria"/>
              </a:rPr>
              <a:t>	</a:t>
            </a:r>
            <a:r>
              <a:rPr sz="2800" spc="-10" dirty="0">
                <a:latin typeface="Cambria"/>
                <a:cs typeface="Cambria"/>
              </a:rPr>
              <a:t>unde</a:t>
            </a:r>
            <a:r>
              <a:rPr sz="2800" spc="-5" dirty="0">
                <a:latin typeface="Cambria"/>
                <a:cs typeface="Cambria"/>
              </a:rPr>
              <a:t>r</a:t>
            </a:r>
            <a:r>
              <a:rPr sz="2800" dirty="0">
                <a:latin typeface="Cambria"/>
                <a:cs typeface="Cambria"/>
              </a:rPr>
              <a:t>	</a:t>
            </a:r>
            <a:r>
              <a:rPr sz="2800" spc="5" dirty="0">
                <a:latin typeface="Cambria"/>
                <a:cs typeface="Cambria"/>
              </a:rPr>
              <a:t>c</a:t>
            </a:r>
            <a:r>
              <a:rPr sz="2800" spc="-5" dirty="0">
                <a:latin typeface="Cambria"/>
                <a:cs typeface="Cambria"/>
              </a:rPr>
              <a:t>ha</a:t>
            </a:r>
            <a:r>
              <a:rPr sz="2800" dirty="0">
                <a:latin typeface="Cambria"/>
                <a:cs typeface="Cambria"/>
              </a:rPr>
              <a:t>i</a:t>
            </a:r>
            <a:r>
              <a:rPr sz="2800" spc="-5" dirty="0">
                <a:latin typeface="Cambria"/>
                <a:cs typeface="Cambria"/>
              </a:rPr>
              <a:t>rmanship</a:t>
            </a:r>
            <a:r>
              <a:rPr sz="2800" dirty="0">
                <a:latin typeface="Cambria"/>
                <a:cs typeface="Cambria"/>
              </a:rPr>
              <a:t>	</a:t>
            </a:r>
            <a:r>
              <a:rPr sz="2800" spc="-5" dirty="0">
                <a:latin typeface="Cambria"/>
                <a:cs typeface="Cambria"/>
              </a:rPr>
              <a:t>of</a:t>
            </a:r>
            <a:r>
              <a:rPr sz="2800" dirty="0">
                <a:latin typeface="Cambria"/>
                <a:cs typeface="Cambria"/>
              </a:rPr>
              <a:t>	</a:t>
            </a:r>
            <a:r>
              <a:rPr sz="2800" b="1" spc="-10" dirty="0">
                <a:solidFill>
                  <a:srgbClr val="FF0000"/>
                </a:solidFill>
                <a:latin typeface="Cambria"/>
                <a:cs typeface="Cambria"/>
              </a:rPr>
              <a:t>Si</a:t>
            </a:r>
            <a:r>
              <a:rPr sz="2800" b="1" spc="-5" dirty="0">
                <a:solidFill>
                  <a:srgbClr val="FF0000"/>
                </a:solidFill>
                <a:latin typeface="Cambria"/>
                <a:cs typeface="Cambria"/>
              </a:rPr>
              <a:t>r</a:t>
            </a:r>
            <a:r>
              <a:rPr sz="2800" b="1" dirty="0">
                <a:solidFill>
                  <a:srgbClr val="FF0000"/>
                </a:solidFill>
                <a:latin typeface="Cambria"/>
                <a:cs typeface="Cambria"/>
              </a:rPr>
              <a:t>	</a:t>
            </a:r>
            <a:r>
              <a:rPr sz="2800" b="1" spc="-10" dirty="0">
                <a:solidFill>
                  <a:srgbClr val="FF0000"/>
                </a:solidFill>
                <a:latin typeface="Cambria"/>
                <a:cs typeface="Cambria"/>
              </a:rPr>
              <a:t>R</a:t>
            </a:r>
            <a:r>
              <a:rPr sz="2800" b="1" spc="-5" dirty="0">
                <a:solidFill>
                  <a:srgbClr val="FF0000"/>
                </a:solidFill>
                <a:latin typeface="Cambria"/>
                <a:cs typeface="Cambria"/>
              </a:rPr>
              <a:t>.</a:t>
            </a:r>
            <a:r>
              <a:rPr sz="2800" b="1" dirty="0">
                <a:solidFill>
                  <a:srgbClr val="FF0000"/>
                </a:solidFill>
                <a:latin typeface="Cambria"/>
                <a:cs typeface="Cambria"/>
              </a:rPr>
              <a:t>	</a:t>
            </a:r>
            <a:r>
              <a:rPr sz="2800" b="1" spc="-45" dirty="0">
                <a:solidFill>
                  <a:srgbClr val="FF0000"/>
                </a:solidFill>
                <a:latin typeface="Cambria"/>
                <a:cs typeface="Cambria"/>
              </a:rPr>
              <a:t>N</a:t>
            </a:r>
            <a:r>
              <a:rPr sz="2800" b="1" spc="-5" dirty="0">
                <a:solidFill>
                  <a:srgbClr val="FF0000"/>
                </a:solidFill>
                <a:latin typeface="Cambria"/>
                <a:cs typeface="Cambria"/>
              </a:rPr>
              <a:t>.</a:t>
            </a:r>
            <a:r>
              <a:rPr sz="2800" b="1" dirty="0">
                <a:solidFill>
                  <a:srgbClr val="FF0000"/>
                </a:solidFill>
                <a:latin typeface="Cambria"/>
                <a:cs typeface="Cambria"/>
              </a:rPr>
              <a:t>	</a:t>
            </a:r>
            <a:r>
              <a:rPr sz="2800" b="1" spc="-10" dirty="0">
                <a:solidFill>
                  <a:srgbClr val="FF0000"/>
                </a:solidFill>
                <a:latin typeface="Cambria"/>
                <a:cs typeface="Cambria"/>
              </a:rPr>
              <a:t>Ch</a:t>
            </a:r>
            <a:r>
              <a:rPr sz="2800" b="1" dirty="0">
                <a:solidFill>
                  <a:srgbClr val="FF0000"/>
                </a:solidFill>
                <a:latin typeface="Cambria"/>
                <a:cs typeface="Cambria"/>
              </a:rPr>
              <a:t>o</a:t>
            </a:r>
            <a:r>
              <a:rPr sz="2800" b="1" spc="-10" dirty="0">
                <a:solidFill>
                  <a:srgbClr val="FF0000"/>
                </a:solidFill>
                <a:latin typeface="Cambria"/>
                <a:cs typeface="Cambria"/>
              </a:rPr>
              <a:t>p</a:t>
            </a:r>
            <a:r>
              <a:rPr sz="2800" b="1" spc="-45" dirty="0">
                <a:solidFill>
                  <a:srgbClr val="FF0000"/>
                </a:solidFill>
                <a:latin typeface="Cambria"/>
                <a:cs typeface="Cambria"/>
              </a:rPr>
              <a:t>r</a:t>
            </a:r>
            <a:r>
              <a:rPr sz="2800" b="1" spc="-5" dirty="0">
                <a:solidFill>
                  <a:srgbClr val="FF0000"/>
                </a:solidFill>
                <a:latin typeface="Cambria"/>
                <a:cs typeface="Cambria"/>
              </a:rPr>
              <a:t>a</a:t>
            </a:r>
            <a:r>
              <a:rPr sz="2800" b="1" dirty="0">
                <a:solidFill>
                  <a:srgbClr val="FF0000"/>
                </a:solidFill>
                <a:latin typeface="Cambria"/>
                <a:cs typeface="Cambria"/>
              </a:rPr>
              <a:t>	</a:t>
            </a:r>
            <a:r>
              <a:rPr sz="2800" spc="-10" dirty="0">
                <a:latin typeface="Cambria"/>
                <a:cs typeface="Cambria"/>
              </a:rPr>
              <a:t>alon</a:t>
            </a:r>
            <a:r>
              <a:rPr sz="2800" spc="-5" dirty="0">
                <a:latin typeface="Cambria"/>
                <a:cs typeface="Cambria"/>
              </a:rPr>
              <a:t>g</a:t>
            </a:r>
            <a:r>
              <a:rPr sz="2800" dirty="0">
                <a:latin typeface="Cambria"/>
                <a:cs typeface="Cambria"/>
              </a:rPr>
              <a:t>	</a:t>
            </a:r>
            <a:r>
              <a:rPr sz="2800" spc="-10" dirty="0">
                <a:latin typeface="Cambria"/>
                <a:cs typeface="Cambria"/>
              </a:rPr>
              <a:t>wi</a:t>
            </a:r>
            <a:r>
              <a:rPr sz="2800" spc="-5" dirty="0">
                <a:latin typeface="Cambria"/>
                <a:cs typeface="Cambria"/>
              </a:rPr>
              <a:t>th</a:t>
            </a:r>
            <a:r>
              <a:rPr sz="2800" dirty="0">
                <a:latin typeface="Cambria"/>
                <a:cs typeface="Cambria"/>
              </a:rPr>
              <a:t>	</a:t>
            </a:r>
            <a:r>
              <a:rPr sz="2800" spc="-5" dirty="0">
                <a:latin typeface="Cambria"/>
                <a:cs typeface="Cambria"/>
              </a:rPr>
              <a:t>o</a:t>
            </a:r>
            <a:r>
              <a:rPr sz="2800" spc="10" dirty="0">
                <a:latin typeface="Cambria"/>
                <a:cs typeface="Cambria"/>
              </a:rPr>
              <a:t>t</a:t>
            </a:r>
            <a:r>
              <a:rPr sz="2800" spc="-5" dirty="0">
                <a:latin typeface="Cambria"/>
                <a:cs typeface="Cambria"/>
              </a:rPr>
              <a:t>her  </a:t>
            </a:r>
            <a:r>
              <a:rPr sz="2800" spc="-10" dirty="0">
                <a:latin typeface="Cambria"/>
                <a:cs typeface="Cambria"/>
              </a:rPr>
              <a:t>nine</a:t>
            </a:r>
            <a:r>
              <a:rPr sz="2800" dirty="0">
                <a:latin typeface="Cambria"/>
                <a:cs typeface="Cambria"/>
              </a:rPr>
              <a:t> </a:t>
            </a:r>
            <a:r>
              <a:rPr sz="2800" spc="-5" dirty="0">
                <a:latin typeface="Cambria"/>
                <a:cs typeface="Cambria"/>
              </a:rPr>
              <a:t>members</a:t>
            </a:r>
            <a:r>
              <a:rPr sz="2800" spc="-20" dirty="0">
                <a:latin typeface="Cambria"/>
                <a:cs typeface="Cambria"/>
              </a:rPr>
              <a:t> </a:t>
            </a:r>
            <a:r>
              <a:rPr sz="2800" spc="-15" dirty="0">
                <a:latin typeface="Cambria"/>
                <a:cs typeface="Cambria"/>
              </a:rPr>
              <a:t>prepared</a:t>
            </a:r>
            <a:r>
              <a:rPr sz="2800" spc="5" dirty="0">
                <a:latin typeface="Cambria"/>
                <a:cs typeface="Cambria"/>
              </a:rPr>
              <a:t> </a:t>
            </a:r>
            <a:r>
              <a:rPr sz="2800" spc="-5" dirty="0">
                <a:latin typeface="Cambria"/>
                <a:cs typeface="Cambria"/>
              </a:rPr>
              <a:t>“</a:t>
            </a:r>
            <a:r>
              <a:rPr sz="2800" dirty="0">
                <a:latin typeface="Cambria"/>
                <a:cs typeface="Cambria"/>
              </a:rPr>
              <a:t> </a:t>
            </a:r>
            <a:r>
              <a:rPr sz="2800" b="1" spc="-10" dirty="0">
                <a:solidFill>
                  <a:srgbClr val="006FC1"/>
                </a:solidFill>
                <a:latin typeface="Cambria"/>
                <a:cs typeface="Cambria"/>
              </a:rPr>
              <a:t>The</a:t>
            </a:r>
            <a:r>
              <a:rPr sz="2800" b="1" dirty="0">
                <a:solidFill>
                  <a:srgbClr val="006FC1"/>
                </a:solidFill>
                <a:latin typeface="Cambria"/>
                <a:cs typeface="Cambria"/>
              </a:rPr>
              <a:t> </a:t>
            </a:r>
            <a:r>
              <a:rPr sz="2800" b="1" spc="-5" dirty="0">
                <a:solidFill>
                  <a:srgbClr val="006FC1"/>
                </a:solidFill>
                <a:latin typeface="Cambria"/>
                <a:cs typeface="Cambria"/>
              </a:rPr>
              <a:t>Indian</a:t>
            </a:r>
            <a:r>
              <a:rPr sz="2800" b="1" spc="5" dirty="0">
                <a:solidFill>
                  <a:srgbClr val="006FC1"/>
                </a:solidFill>
                <a:latin typeface="Cambria"/>
                <a:cs typeface="Cambria"/>
              </a:rPr>
              <a:t> </a:t>
            </a:r>
            <a:r>
              <a:rPr sz="2800" b="1" spc="-5" dirty="0">
                <a:solidFill>
                  <a:srgbClr val="006FC1"/>
                </a:solidFill>
                <a:latin typeface="Cambria"/>
                <a:cs typeface="Cambria"/>
              </a:rPr>
              <a:t>Pharmacopoeial</a:t>
            </a:r>
            <a:r>
              <a:rPr sz="2800" b="1" spc="10" dirty="0">
                <a:solidFill>
                  <a:srgbClr val="006FC1"/>
                </a:solidFill>
                <a:latin typeface="Cambria"/>
                <a:cs typeface="Cambria"/>
              </a:rPr>
              <a:t> </a:t>
            </a:r>
            <a:r>
              <a:rPr sz="2800" b="1" spc="-5" dirty="0">
                <a:solidFill>
                  <a:srgbClr val="006FC1"/>
                </a:solidFill>
                <a:latin typeface="Cambria"/>
                <a:cs typeface="Cambria"/>
              </a:rPr>
              <a:t>list”</a:t>
            </a:r>
            <a:endParaRPr sz="2800" dirty="0">
              <a:latin typeface="Cambria"/>
              <a:cs typeface="Cambria"/>
            </a:endParaRPr>
          </a:p>
          <a:p>
            <a:pPr>
              <a:lnSpc>
                <a:spcPct val="100000"/>
              </a:lnSpc>
              <a:spcBef>
                <a:spcPts val="20"/>
              </a:spcBef>
            </a:pPr>
            <a:endParaRPr sz="2850" dirty="0">
              <a:latin typeface="Cambria"/>
              <a:cs typeface="Cambria"/>
            </a:endParaRPr>
          </a:p>
          <a:p>
            <a:pPr marL="469900" indent="-457200">
              <a:lnSpc>
                <a:spcPct val="100000"/>
              </a:lnSpc>
              <a:buFont typeface="Wingdings" panose="05000000000000000000" pitchFamily="2" charset="2"/>
              <a:buChar char="Ø"/>
              <a:tabLst>
                <a:tab pos="454025" algn="l"/>
                <a:tab pos="454659" algn="l"/>
              </a:tabLst>
            </a:pPr>
            <a:r>
              <a:rPr sz="2800" dirty="0">
                <a:solidFill>
                  <a:srgbClr val="001F5F"/>
                </a:solidFill>
                <a:latin typeface="Cambria"/>
                <a:cs typeface="Cambria"/>
              </a:rPr>
              <a:t>It</a:t>
            </a:r>
            <a:r>
              <a:rPr sz="2800" spc="-5" dirty="0">
                <a:solidFill>
                  <a:srgbClr val="001F5F"/>
                </a:solidFill>
                <a:latin typeface="Cambria"/>
                <a:cs typeface="Cambria"/>
              </a:rPr>
              <a:t> </a:t>
            </a:r>
            <a:r>
              <a:rPr sz="2800" spc="-25" dirty="0">
                <a:solidFill>
                  <a:srgbClr val="001F5F"/>
                </a:solidFill>
                <a:latin typeface="Cambria"/>
                <a:cs typeface="Cambria"/>
              </a:rPr>
              <a:t>was</a:t>
            </a:r>
            <a:r>
              <a:rPr sz="2800" dirty="0">
                <a:solidFill>
                  <a:srgbClr val="001F5F"/>
                </a:solidFill>
                <a:latin typeface="Cambria"/>
                <a:cs typeface="Cambria"/>
              </a:rPr>
              <a:t> </a:t>
            </a:r>
            <a:r>
              <a:rPr sz="2800" spc="-15" dirty="0">
                <a:solidFill>
                  <a:srgbClr val="001F5F"/>
                </a:solidFill>
                <a:latin typeface="Cambria"/>
                <a:cs typeface="Cambria"/>
              </a:rPr>
              <a:t>prepared</a:t>
            </a:r>
            <a:r>
              <a:rPr sz="2800" spc="5" dirty="0">
                <a:solidFill>
                  <a:srgbClr val="001F5F"/>
                </a:solidFill>
                <a:latin typeface="Cambria"/>
                <a:cs typeface="Cambria"/>
              </a:rPr>
              <a:t> </a:t>
            </a:r>
            <a:r>
              <a:rPr sz="2800" spc="-20" dirty="0">
                <a:solidFill>
                  <a:srgbClr val="001F5F"/>
                </a:solidFill>
                <a:latin typeface="Cambria"/>
                <a:cs typeface="Cambria"/>
              </a:rPr>
              <a:t>by</a:t>
            </a:r>
            <a:r>
              <a:rPr sz="2800" spc="-5" dirty="0">
                <a:solidFill>
                  <a:srgbClr val="001F5F"/>
                </a:solidFill>
                <a:latin typeface="Cambria"/>
                <a:cs typeface="Cambria"/>
              </a:rPr>
              <a:t> </a:t>
            </a:r>
            <a:r>
              <a:rPr sz="2800" b="1" dirty="0">
                <a:solidFill>
                  <a:srgbClr val="6F2FA0"/>
                </a:solidFill>
                <a:latin typeface="Cambria"/>
                <a:cs typeface="Cambria"/>
              </a:rPr>
              <a:t>Dept.</a:t>
            </a:r>
            <a:r>
              <a:rPr sz="2800" b="1" spc="30" dirty="0">
                <a:solidFill>
                  <a:srgbClr val="6F2FA0"/>
                </a:solidFill>
                <a:latin typeface="Cambria"/>
                <a:cs typeface="Cambria"/>
              </a:rPr>
              <a:t> </a:t>
            </a:r>
            <a:r>
              <a:rPr sz="2800" b="1" spc="-5" dirty="0">
                <a:solidFill>
                  <a:srgbClr val="6F2FA0"/>
                </a:solidFill>
                <a:latin typeface="Cambria"/>
                <a:cs typeface="Cambria"/>
              </a:rPr>
              <a:t>of</a:t>
            </a:r>
            <a:r>
              <a:rPr sz="2800" b="1" dirty="0">
                <a:solidFill>
                  <a:srgbClr val="6F2FA0"/>
                </a:solidFill>
                <a:latin typeface="Cambria"/>
                <a:cs typeface="Cambria"/>
              </a:rPr>
              <a:t> </a:t>
            </a:r>
            <a:r>
              <a:rPr sz="2800" b="1" spc="-5" dirty="0">
                <a:solidFill>
                  <a:srgbClr val="6F2FA0"/>
                </a:solidFill>
                <a:latin typeface="Cambria"/>
                <a:cs typeface="Cambria"/>
              </a:rPr>
              <a:t>Health,</a:t>
            </a:r>
            <a:r>
              <a:rPr sz="2800" b="1" spc="25" dirty="0">
                <a:solidFill>
                  <a:srgbClr val="6F2FA0"/>
                </a:solidFill>
                <a:latin typeface="Cambria"/>
                <a:cs typeface="Cambria"/>
              </a:rPr>
              <a:t> </a:t>
            </a:r>
            <a:r>
              <a:rPr sz="2800" b="1" spc="-10" dirty="0">
                <a:solidFill>
                  <a:srgbClr val="6F2FA0"/>
                </a:solidFill>
                <a:latin typeface="Cambria"/>
                <a:cs typeface="Cambria"/>
              </a:rPr>
              <a:t>Govt.</a:t>
            </a:r>
            <a:r>
              <a:rPr sz="2800" b="1" spc="10" dirty="0">
                <a:solidFill>
                  <a:srgbClr val="6F2FA0"/>
                </a:solidFill>
                <a:latin typeface="Cambria"/>
                <a:cs typeface="Cambria"/>
              </a:rPr>
              <a:t> </a:t>
            </a:r>
            <a:r>
              <a:rPr sz="2800" b="1" spc="-5" dirty="0">
                <a:solidFill>
                  <a:srgbClr val="6F2FA0"/>
                </a:solidFill>
                <a:latin typeface="Cambria"/>
                <a:cs typeface="Cambria"/>
              </a:rPr>
              <a:t>of</a:t>
            </a:r>
            <a:r>
              <a:rPr sz="2800" b="1" spc="10" dirty="0">
                <a:solidFill>
                  <a:srgbClr val="6F2FA0"/>
                </a:solidFill>
                <a:latin typeface="Cambria"/>
                <a:cs typeface="Cambria"/>
              </a:rPr>
              <a:t> </a:t>
            </a:r>
            <a:r>
              <a:rPr sz="2800" b="1" spc="-5" dirty="0">
                <a:solidFill>
                  <a:srgbClr val="6F2FA0"/>
                </a:solidFill>
                <a:latin typeface="Cambria"/>
                <a:cs typeface="Cambria"/>
              </a:rPr>
              <a:t>India,</a:t>
            </a:r>
            <a:r>
              <a:rPr sz="2800" b="1" spc="-10" dirty="0">
                <a:solidFill>
                  <a:srgbClr val="6F2FA0"/>
                </a:solidFill>
                <a:latin typeface="Cambria"/>
                <a:cs typeface="Cambria"/>
              </a:rPr>
              <a:t> </a:t>
            </a:r>
            <a:r>
              <a:rPr sz="2800" b="1" spc="-5" dirty="0">
                <a:solidFill>
                  <a:srgbClr val="6F2FA0"/>
                </a:solidFill>
                <a:latin typeface="Cambria"/>
                <a:cs typeface="Cambria"/>
              </a:rPr>
              <a:t>Delhi</a:t>
            </a:r>
            <a:r>
              <a:rPr sz="2800" b="1" spc="5" dirty="0">
                <a:solidFill>
                  <a:srgbClr val="6F2FA0"/>
                </a:solidFill>
                <a:latin typeface="Cambria"/>
                <a:cs typeface="Cambria"/>
              </a:rPr>
              <a:t> </a:t>
            </a:r>
            <a:r>
              <a:rPr sz="2800" spc="-5" dirty="0">
                <a:solidFill>
                  <a:srgbClr val="6F2FA0"/>
                </a:solidFill>
                <a:latin typeface="Cambria"/>
                <a:cs typeface="Cambria"/>
              </a:rPr>
              <a:t>in </a:t>
            </a:r>
            <a:r>
              <a:rPr sz="2800" b="1" spc="-5" dirty="0">
                <a:solidFill>
                  <a:srgbClr val="6F2FA0"/>
                </a:solidFill>
                <a:latin typeface="Cambria"/>
                <a:cs typeface="Cambria"/>
              </a:rPr>
              <a:t>1946</a:t>
            </a:r>
            <a:endParaRPr sz="2800" dirty="0">
              <a:latin typeface="Cambria"/>
              <a:cs typeface="Cambria"/>
            </a:endParaRPr>
          </a:p>
          <a:p>
            <a:pPr>
              <a:lnSpc>
                <a:spcPct val="100000"/>
              </a:lnSpc>
              <a:spcBef>
                <a:spcPts val="20"/>
              </a:spcBef>
              <a:buChar char="⚫"/>
            </a:pPr>
            <a:endParaRPr sz="2850" dirty="0">
              <a:latin typeface="Cambria"/>
              <a:cs typeface="Cambria"/>
            </a:endParaRPr>
          </a:p>
          <a:p>
            <a:pPr marL="469265" marR="5080" indent="-457200">
              <a:lnSpc>
                <a:spcPct val="100000"/>
              </a:lnSpc>
              <a:buFont typeface="Wingdings" panose="05000000000000000000" pitchFamily="2" charset="2"/>
              <a:buChar char="Ø"/>
              <a:tabLst>
                <a:tab pos="454025" algn="l"/>
                <a:tab pos="454659" algn="l"/>
                <a:tab pos="992505" algn="l"/>
                <a:tab pos="2062480" algn="l"/>
                <a:tab pos="4167504" algn="l"/>
                <a:tab pos="4688840" algn="l"/>
                <a:tab pos="5695950" algn="l"/>
                <a:tab pos="7462520" algn="l"/>
                <a:tab pos="8058784" algn="l"/>
                <a:tab pos="9262745" algn="l"/>
              </a:tabLst>
            </a:pPr>
            <a:r>
              <a:rPr sz="2800" dirty="0">
                <a:latin typeface="Cambria"/>
                <a:cs typeface="Cambria"/>
              </a:rPr>
              <a:t>In	</a:t>
            </a:r>
            <a:r>
              <a:rPr sz="2800" b="1" dirty="0">
                <a:solidFill>
                  <a:srgbClr val="C10000"/>
                </a:solidFill>
                <a:latin typeface="Cambria"/>
                <a:cs typeface="Cambria"/>
              </a:rPr>
              <a:t>1948	</a:t>
            </a:r>
            <a:r>
              <a:rPr sz="2800" spc="-15" dirty="0">
                <a:latin typeface="Cambria"/>
                <a:cs typeface="Cambria"/>
              </a:rPr>
              <a:t>Government	</a:t>
            </a:r>
            <a:r>
              <a:rPr sz="2800" spc="-5" dirty="0">
                <a:latin typeface="Cambria"/>
                <a:cs typeface="Cambria"/>
              </a:rPr>
              <a:t>of	</a:t>
            </a:r>
            <a:r>
              <a:rPr sz="2800" spc="-10" dirty="0">
                <a:latin typeface="Cambria"/>
                <a:cs typeface="Cambria"/>
              </a:rPr>
              <a:t>India	appointed	</a:t>
            </a:r>
            <a:r>
              <a:rPr sz="2800" spc="-5" dirty="0">
                <a:latin typeface="Cambria"/>
                <a:cs typeface="Cambria"/>
              </a:rPr>
              <a:t>an	</a:t>
            </a:r>
            <a:r>
              <a:rPr sz="2800" spc="-10" dirty="0">
                <a:latin typeface="Cambria"/>
                <a:cs typeface="Cambria"/>
              </a:rPr>
              <a:t>Indian	</a:t>
            </a:r>
            <a:r>
              <a:rPr sz="2800" spc="-5" dirty="0">
                <a:latin typeface="Cambria"/>
                <a:cs typeface="Cambria"/>
              </a:rPr>
              <a:t>Pharmacopeia</a:t>
            </a:r>
            <a:r>
              <a:rPr sz="2800" dirty="0">
                <a:latin typeface="Cambria"/>
                <a:cs typeface="Cambria"/>
              </a:rPr>
              <a:t> </a:t>
            </a:r>
            <a:r>
              <a:rPr sz="2800" spc="-5" dirty="0">
                <a:latin typeface="Cambria"/>
                <a:cs typeface="Cambria"/>
              </a:rPr>
              <a:t>committee</a:t>
            </a:r>
            <a:r>
              <a:rPr sz="2800" spc="-10" dirty="0">
                <a:latin typeface="Cambria"/>
                <a:cs typeface="Cambria"/>
              </a:rPr>
              <a:t> </a:t>
            </a:r>
            <a:r>
              <a:rPr sz="2800" spc="-15" dirty="0">
                <a:latin typeface="Cambria"/>
                <a:cs typeface="Cambria"/>
              </a:rPr>
              <a:t>for</a:t>
            </a:r>
            <a:r>
              <a:rPr sz="2800" spc="-10" dirty="0">
                <a:latin typeface="Cambria"/>
                <a:cs typeface="Cambria"/>
              </a:rPr>
              <a:t> preparing</a:t>
            </a:r>
            <a:r>
              <a:rPr sz="2800" spc="15" dirty="0">
                <a:latin typeface="Cambria"/>
                <a:cs typeface="Cambria"/>
              </a:rPr>
              <a:t> </a:t>
            </a:r>
            <a:r>
              <a:rPr sz="2800" b="1" spc="-5" dirty="0">
                <a:solidFill>
                  <a:srgbClr val="001F5F"/>
                </a:solidFill>
                <a:latin typeface="Cambria"/>
                <a:cs typeface="Cambria"/>
              </a:rPr>
              <a:t>“Pharmacopeia</a:t>
            </a:r>
            <a:r>
              <a:rPr sz="2800" b="1" dirty="0">
                <a:solidFill>
                  <a:srgbClr val="001F5F"/>
                </a:solidFill>
                <a:latin typeface="Cambria"/>
                <a:cs typeface="Cambria"/>
              </a:rPr>
              <a:t> </a:t>
            </a:r>
            <a:r>
              <a:rPr sz="2800" b="1" spc="-5" dirty="0">
                <a:solidFill>
                  <a:srgbClr val="001F5F"/>
                </a:solidFill>
                <a:latin typeface="Cambria"/>
                <a:cs typeface="Cambria"/>
              </a:rPr>
              <a:t>of </a:t>
            </a:r>
            <a:r>
              <a:rPr sz="2800" b="1" dirty="0">
                <a:solidFill>
                  <a:srgbClr val="001F5F"/>
                </a:solidFill>
                <a:latin typeface="Cambria"/>
                <a:cs typeface="Cambria"/>
              </a:rPr>
              <a:t> </a:t>
            </a:r>
            <a:r>
              <a:rPr sz="2800" b="1" spc="-20" dirty="0">
                <a:solidFill>
                  <a:srgbClr val="001F5F"/>
                </a:solidFill>
                <a:latin typeface="Cambria"/>
                <a:cs typeface="Cambria"/>
              </a:rPr>
              <a:t>India”</a:t>
            </a:r>
            <a:endParaRPr sz="2800" dirty="0">
              <a:latin typeface="Cambria"/>
              <a:cs typeface="Cambria"/>
            </a:endParaRPr>
          </a:p>
          <a:p>
            <a:pPr>
              <a:lnSpc>
                <a:spcPct val="100000"/>
              </a:lnSpc>
              <a:spcBef>
                <a:spcPts val="20"/>
              </a:spcBef>
              <a:buChar char="⚫"/>
            </a:pPr>
            <a:endParaRPr sz="2850" dirty="0">
              <a:latin typeface="Cambria"/>
              <a:cs typeface="Cambria"/>
            </a:endParaRPr>
          </a:p>
          <a:p>
            <a:pPr marL="469265" indent="-457200">
              <a:lnSpc>
                <a:spcPct val="100000"/>
              </a:lnSpc>
              <a:buFont typeface="Wingdings" panose="05000000000000000000" pitchFamily="2" charset="2"/>
              <a:buChar char="Ø"/>
              <a:tabLst>
                <a:tab pos="299720" algn="l"/>
              </a:tabLst>
            </a:pPr>
            <a:r>
              <a:rPr sz="2800" spc="-50" dirty="0">
                <a:latin typeface="Cambria"/>
                <a:cs typeface="Cambria"/>
              </a:rPr>
              <a:t>Tenure</a:t>
            </a:r>
            <a:r>
              <a:rPr sz="2800" spc="5" dirty="0">
                <a:latin typeface="Cambria"/>
                <a:cs typeface="Cambria"/>
              </a:rPr>
              <a:t> </a:t>
            </a:r>
            <a:r>
              <a:rPr sz="2800" spc="-5" dirty="0">
                <a:latin typeface="Cambria"/>
                <a:cs typeface="Cambria"/>
              </a:rPr>
              <a:t>of</a:t>
            </a:r>
            <a:r>
              <a:rPr sz="2800" spc="-20" dirty="0">
                <a:latin typeface="Cambria"/>
                <a:cs typeface="Cambria"/>
              </a:rPr>
              <a:t> </a:t>
            </a:r>
            <a:r>
              <a:rPr sz="2800" spc="-5" dirty="0">
                <a:latin typeface="Cambria"/>
                <a:cs typeface="Cambria"/>
              </a:rPr>
              <a:t>this committee</a:t>
            </a:r>
            <a:r>
              <a:rPr sz="2800" spc="-10" dirty="0">
                <a:latin typeface="Cambria"/>
                <a:cs typeface="Cambria"/>
              </a:rPr>
              <a:t> </a:t>
            </a:r>
            <a:r>
              <a:rPr sz="2800" spc="-25" dirty="0">
                <a:latin typeface="Cambria"/>
                <a:cs typeface="Cambria"/>
              </a:rPr>
              <a:t>was</a:t>
            </a:r>
            <a:r>
              <a:rPr sz="2800" spc="-15" dirty="0">
                <a:latin typeface="Cambria"/>
                <a:cs typeface="Cambria"/>
              </a:rPr>
              <a:t> </a:t>
            </a:r>
            <a:r>
              <a:rPr sz="2800" b="1" spc="-45" dirty="0">
                <a:solidFill>
                  <a:srgbClr val="001F5F"/>
                </a:solidFill>
                <a:latin typeface="Cambria"/>
                <a:cs typeface="Cambria"/>
              </a:rPr>
              <a:t>five</a:t>
            </a:r>
            <a:r>
              <a:rPr sz="2800" b="1" spc="5" dirty="0">
                <a:solidFill>
                  <a:srgbClr val="001F5F"/>
                </a:solidFill>
                <a:latin typeface="Cambria"/>
                <a:cs typeface="Cambria"/>
              </a:rPr>
              <a:t> </a:t>
            </a:r>
            <a:r>
              <a:rPr sz="2800" b="1" spc="-20" dirty="0">
                <a:solidFill>
                  <a:srgbClr val="001F5F"/>
                </a:solidFill>
                <a:latin typeface="Cambria"/>
                <a:cs typeface="Cambria"/>
              </a:rPr>
              <a:t>years</a:t>
            </a:r>
            <a:endParaRPr sz="2800" dirty="0">
              <a:latin typeface="Cambria"/>
              <a:cs typeface="Cambria"/>
            </a:endParaRPr>
          </a:p>
          <a:p>
            <a:pPr>
              <a:lnSpc>
                <a:spcPct val="100000"/>
              </a:lnSpc>
              <a:spcBef>
                <a:spcPts val="20"/>
              </a:spcBef>
              <a:buChar char="⚫"/>
            </a:pPr>
            <a:endParaRPr sz="2850" dirty="0">
              <a:latin typeface="Cambria"/>
              <a:cs typeface="Cambria"/>
            </a:endParaRPr>
          </a:p>
          <a:p>
            <a:pPr marL="469265" indent="-457200">
              <a:lnSpc>
                <a:spcPct val="100000"/>
              </a:lnSpc>
              <a:buFont typeface="Wingdings" panose="05000000000000000000" pitchFamily="2" charset="2"/>
              <a:buChar char="Ø"/>
              <a:tabLst>
                <a:tab pos="299720" algn="l"/>
              </a:tabLst>
            </a:pPr>
            <a:r>
              <a:rPr sz="2800" spc="-5" dirty="0">
                <a:latin typeface="Cambria"/>
                <a:cs typeface="Cambria"/>
              </a:rPr>
              <a:t>Indian</a:t>
            </a:r>
            <a:r>
              <a:rPr sz="2800" spc="215" dirty="0">
                <a:latin typeface="Cambria"/>
                <a:cs typeface="Cambria"/>
              </a:rPr>
              <a:t> </a:t>
            </a:r>
            <a:r>
              <a:rPr sz="2800" spc="-5" dirty="0">
                <a:latin typeface="Cambria"/>
                <a:cs typeface="Cambria"/>
              </a:rPr>
              <a:t>Pharmacopeia</a:t>
            </a:r>
            <a:r>
              <a:rPr sz="2800" spc="235" dirty="0">
                <a:latin typeface="Cambria"/>
                <a:cs typeface="Cambria"/>
              </a:rPr>
              <a:t> </a:t>
            </a:r>
            <a:r>
              <a:rPr sz="2800" spc="-5" dirty="0">
                <a:latin typeface="Cambria"/>
                <a:cs typeface="Cambria"/>
              </a:rPr>
              <a:t>committee</a:t>
            </a:r>
            <a:r>
              <a:rPr sz="2800" spc="220" dirty="0">
                <a:latin typeface="Cambria"/>
                <a:cs typeface="Cambria"/>
              </a:rPr>
              <a:t> </a:t>
            </a:r>
            <a:r>
              <a:rPr sz="2800" spc="-5" dirty="0">
                <a:latin typeface="Cambria"/>
                <a:cs typeface="Cambria"/>
              </a:rPr>
              <a:t>under</a:t>
            </a:r>
            <a:r>
              <a:rPr sz="2800" spc="204" dirty="0">
                <a:latin typeface="Cambria"/>
                <a:cs typeface="Cambria"/>
              </a:rPr>
              <a:t> </a:t>
            </a:r>
            <a:r>
              <a:rPr sz="2800" spc="-5" dirty="0">
                <a:latin typeface="Cambria"/>
                <a:cs typeface="Cambria"/>
              </a:rPr>
              <a:t>chairmanship</a:t>
            </a:r>
            <a:r>
              <a:rPr sz="2800" spc="229" dirty="0">
                <a:latin typeface="Cambria"/>
                <a:cs typeface="Cambria"/>
              </a:rPr>
              <a:t> </a:t>
            </a:r>
            <a:r>
              <a:rPr sz="2800" spc="-5" dirty="0">
                <a:latin typeface="Cambria"/>
                <a:cs typeface="Cambria"/>
              </a:rPr>
              <a:t>of</a:t>
            </a:r>
            <a:r>
              <a:rPr sz="2800" spc="215" dirty="0">
                <a:latin typeface="Cambria"/>
                <a:cs typeface="Cambria"/>
              </a:rPr>
              <a:t> </a:t>
            </a:r>
            <a:r>
              <a:rPr sz="2800" b="1" spc="-100" dirty="0">
                <a:solidFill>
                  <a:srgbClr val="001F5F"/>
                </a:solidFill>
                <a:latin typeface="Cambria"/>
                <a:cs typeface="Cambria"/>
              </a:rPr>
              <a:t>Dr.</a:t>
            </a:r>
            <a:r>
              <a:rPr sz="2800" b="1" spc="210" dirty="0">
                <a:solidFill>
                  <a:srgbClr val="001F5F"/>
                </a:solidFill>
                <a:latin typeface="Cambria"/>
                <a:cs typeface="Cambria"/>
              </a:rPr>
              <a:t> </a:t>
            </a:r>
            <a:r>
              <a:rPr sz="2800" b="1" spc="-5" dirty="0">
                <a:solidFill>
                  <a:srgbClr val="001F5F"/>
                </a:solidFill>
                <a:latin typeface="Cambria"/>
                <a:cs typeface="Cambria"/>
              </a:rPr>
              <a:t>B.</a:t>
            </a:r>
            <a:r>
              <a:rPr sz="2800" b="1" spc="210" dirty="0">
                <a:solidFill>
                  <a:srgbClr val="001F5F"/>
                </a:solidFill>
                <a:latin typeface="Cambria"/>
                <a:cs typeface="Cambria"/>
              </a:rPr>
              <a:t> </a:t>
            </a:r>
            <a:r>
              <a:rPr sz="2800" b="1" spc="-25" dirty="0">
                <a:solidFill>
                  <a:srgbClr val="001F5F"/>
                </a:solidFill>
                <a:latin typeface="Cambria"/>
                <a:cs typeface="Cambria"/>
              </a:rPr>
              <a:t>N.</a:t>
            </a:r>
            <a:r>
              <a:rPr sz="2800" b="1" spc="220" dirty="0">
                <a:solidFill>
                  <a:srgbClr val="001F5F"/>
                </a:solidFill>
                <a:latin typeface="Cambria"/>
                <a:cs typeface="Cambria"/>
              </a:rPr>
              <a:t> </a:t>
            </a:r>
            <a:r>
              <a:rPr sz="2800" b="1" spc="-5" dirty="0">
                <a:solidFill>
                  <a:srgbClr val="001F5F"/>
                </a:solidFill>
                <a:latin typeface="Cambria"/>
                <a:cs typeface="Cambria"/>
              </a:rPr>
              <a:t>Ghosh</a:t>
            </a:r>
            <a:r>
              <a:rPr lang="en-US" sz="2800" dirty="0">
                <a:latin typeface="Cambria"/>
                <a:cs typeface="Cambria"/>
              </a:rPr>
              <a:t> </a:t>
            </a:r>
            <a:r>
              <a:rPr sz="2800" spc="-5" dirty="0">
                <a:latin typeface="Cambria"/>
                <a:cs typeface="Cambria"/>
              </a:rPr>
              <a:t>Published</a:t>
            </a:r>
            <a:r>
              <a:rPr sz="2800" spc="5" dirty="0">
                <a:latin typeface="Cambria"/>
                <a:cs typeface="Cambria"/>
              </a:rPr>
              <a:t> </a:t>
            </a:r>
            <a:r>
              <a:rPr sz="2800" b="1" spc="-10" dirty="0">
                <a:solidFill>
                  <a:srgbClr val="D34717"/>
                </a:solidFill>
                <a:latin typeface="Cambria"/>
                <a:cs typeface="Cambria"/>
              </a:rPr>
              <a:t>first</a:t>
            </a:r>
            <a:r>
              <a:rPr sz="2800" b="1" spc="-5" dirty="0">
                <a:solidFill>
                  <a:srgbClr val="D34717"/>
                </a:solidFill>
                <a:latin typeface="Cambria"/>
                <a:cs typeface="Cambria"/>
              </a:rPr>
              <a:t> edition of</a:t>
            </a:r>
            <a:r>
              <a:rPr sz="2800" b="1" spc="5" dirty="0">
                <a:solidFill>
                  <a:srgbClr val="D34717"/>
                </a:solidFill>
                <a:latin typeface="Cambria"/>
                <a:cs typeface="Cambria"/>
              </a:rPr>
              <a:t> </a:t>
            </a:r>
            <a:r>
              <a:rPr sz="2800" b="1" spc="-10" dirty="0">
                <a:solidFill>
                  <a:srgbClr val="D34717"/>
                </a:solidFill>
                <a:latin typeface="Cambria"/>
                <a:cs typeface="Cambria"/>
              </a:rPr>
              <a:t>IP</a:t>
            </a:r>
            <a:r>
              <a:rPr sz="2800" b="1" spc="-5" dirty="0">
                <a:solidFill>
                  <a:srgbClr val="D34717"/>
                </a:solidFill>
                <a:latin typeface="Cambria"/>
                <a:cs typeface="Cambria"/>
              </a:rPr>
              <a:t> </a:t>
            </a:r>
            <a:r>
              <a:rPr sz="2800" spc="-5" dirty="0">
                <a:latin typeface="Cambria"/>
                <a:cs typeface="Cambria"/>
              </a:rPr>
              <a:t>in </a:t>
            </a:r>
            <a:r>
              <a:rPr sz="2800" b="1" spc="-5" dirty="0">
                <a:solidFill>
                  <a:srgbClr val="C10000"/>
                </a:solidFill>
                <a:latin typeface="Cambria"/>
                <a:cs typeface="Cambria"/>
              </a:rPr>
              <a:t>1955</a:t>
            </a:r>
            <a:endParaRPr sz="2800" dirty="0">
              <a:latin typeface="Cambria"/>
              <a:cs typeface="Cambria"/>
            </a:endParaRPr>
          </a:p>
        </p:txBody>
      </p:sp>
      <p:pic>
        <p:nvPicPr>
          <p:cNvPr id="2" name="Picture 2">
            <a:extLst>
              <a:ext uri="{FF2B5EF4-FFF2-40B4-BE49-F238E27FC236}">
                <a16:creationId xmlns:a16="http://schemas.microsoft.com/office/drawing/2014/main" id="{BD5F82BE-F55A-1537-960B-AD22E6CFA0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p:cNvPicPr/>
          <p:nvPr/>
        </p:nvPicPr>
        <p:blipFill>
          <a:blip r:embed="rId2" cstate="print"/>
          <a:stretch>
            <a:fillRect/>
          </a:stretch>
        </p:blipFill>
        <p:spPr>
          <a:xfrm>
            <a:off x="635031" y="348792"/>
            <a:ext cx="10186940" cy="6088314"/>
          </a:xfrm>
          <a:prstGeom prst="rect">
            <a:avLst/>
          </a:prstGeom>
        </p:spPr>
      </p:pic>
      <p:pic>
        <p:nvPicPr>
          <p:cNvPr id="2" name="Picture 2">
            <a:extLst>
              <a:ext uri="{FF2B5EF4-FFF2-40B4-BE49-F238E27FC236}">
                <a16:creationId xmlns:a16="http://schemas.microsoft.com/office/drawing/2014/main" id="{8239AE61-ACEA-BB5C-294B-128C6FCB62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9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80392" y="204940"/>
            <a:ext cx="3031929"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Monograph</a:t>
            </a:r>
            <a:r>
              <a:rPr lang="en-US" u="sng" dirty="0">
                <a:solidFill>
                  <a:srgbClr val="000000"/>
                </a:solidFill>
                <a:latin typeface="Times New Roman"/>
                <a:cs typeface="Times New Roman"/>
              </a:rPr>
              <a:t> </a:t>
            </a:r>
            <a:endParaRPr b="0" u="sng" dirty="0">
              <a:solidFill>
                <a:srgbClr val="000000"/>
              </a:solidFill>
              <a:latin typeface="Times New Roman"/>
              <a:cs typeface="Times New Roman"/>
            </a:endParaRPr>
          </a:p>
        </p:txBody>
      </p:sp>
      <p:sp>
        <p:nvSpPr>
          <p:cNvPr id="7" name="object 3"/>
          <p:cNvSpPr txBox="1"/>
          <p:nvPr/>
        </p:nvSpPr>
        <p:spPr>
          <a:xfrm>
            <a:off x="540213" y="1059466"/>
            <a:ext cx="11193164" cy="5639364"/>
          </a:xfrm>
          <a:prstGeom prst="rect">
            <a:avLst/>
          </a:prstGeom>
        </p:spPr>
        <p:txBody>
          <a:bodyPr vert="horz" wrap="square" lIns="0" tIns="12065" rIns="0" bIns="0" rtlCol="0">
            <a:spAutoFit/>
          </a:bodyPr>
          <a:lstStyle/>
          <a:p>
            <a:pPr marL="469900" marR="6350" indent="-457200">
              <a:lnSpc>
                <a:spcPct val="100000"/>
              </a:lnSpc>
              <a:spcBef>
                <a:spcPts val="95"/>
              </a:spcBef>
              <a:buFont typeface="Wingdings" panose="05000000000000000000" pitchFamily="2" charset="2"/>
              <a:buChar char="Ø"/>
            </a:pPr>
            <a:r>
              <a:rPr lang="en-US" sz="2800" spc="-5" dirty="0">
                <a:latin typeface="Cambria"/>
                <a:cs typeface="Cambria"/>
              </a:rPr>
              <a:t>Monograph is a </a:t>
            </a:r>
            <a:r>
              <a:rPr lang="en-US" sz="2800" b="1" spc="-5" dirty="0">
                <a:latin typeface="Cambria"/>
                <a:cs typeface="Cambria"/>
              </a:rPr>
              <a:t>document</a:t>
            </a:r>
            <a:r>
              <a:rPr lang="en-US" sz="2800" spc="-5" dirty="0">
                <a:latin typeface="Cambria"/>
                <a:cs typeface="Cambria"/>
              </a:rPr>
              <a:t> which defines </a:t>
            </a:r>
            <a:r>
              <a:rPr lang="en-US" sz="2800" b="1" spc="-5" dirty="0">
                <a:latin typeface="Cambria"/>
                <a:cs typeface="Cambria"/>
              </a:rPr>
              <a:t>pharmaceutical Substances </a:t>
            </a:r>
            <a:r>
              <a:rPr lang="en-US" sz="2800" spc="-5" dirty="0">
                <a:latin typeface="Cambria"/>
                <a:cs typeface="Cambria"/>
              </a:rPr>
              <a:t>and</a:t>
            </a:r>
            <a:r>
              <a:rPr lang="en-US" sz="2800" b="1" spc="-5" dirty="0">
                <a:latin typeface="Cambria"/>
                <a:cs typeface="Cambria"/>
              </a:rPr>
              <a:t> provides information for its proper identification</a:t>
            </a:r>
            <a:r>
              <a:rPr lang="en-US" sz="2800" spc="-5" dirty="0">
                <a:latin typeface="Cambria"/>
                <a:cs typeface="Cambria"/>
              </a:rPr>
              <a:t>.</a:t>
            </a:r>
          </a:p>
          <a:p>
            <a:pPr marL="12700" marR="6350">
              <a:lnSpc>
                <a:spcPct val="100000"/>
              </a:lnSpc>
              <a:spcBef>
                <a:spcPts val="95"/>
              </a:spcBef>
            </a:pPr>
            <a:endParaRPr lang="en-US" sz="2800" spc="-5" dirty="0">
              <a:latin typeface="Cambria"/>
              <a:cs typeface="Cambria"/>
            </a:endParaRPr>
          </a:p>
          <a:p>
            <a:pPr marL="12700" marR="6350">
              <a:lnSpc>
                <a:spcPct val="100000"/>
              </a:lnSpc>
              <a:spcBef>
                <a:spcPts val="95"/>
              </a:spcBef>
            </a:pPr>
            <a:r>
              <a:rPr sz="2800" spc="-5" dirty="0">
                <a:latin typeface="Cambria"/>
                <a:cs typeface="Cambria"/>
              </a:rPr>
              <a:t>The</a:t>
            </a:r>
            <a:r>
              <a:rPr sz="2800" spc="130" dirty="0">
                <a:latin typeface="Cambria"/>
                <a:cs typeface="Cambria"/>
              </a:rPr>
              <a:t> </a:t>
            </a:r>
            <a:r>
              <a:rPr sz="2800" spc="-5" dirty="0">
                <a:latin typeface="Cambria"/>
                <a:cs typeface="Cambria"/>
              </a:rPr>
              <a:t>Pharmacopoeial</a:t>
            </a:r>
            <a:r>
              <a:rPr sz="2800" spc="140" dirty="0">
                <a:latin typeface="Cambria"/>
                <a:cs typeface="Cambria"/>
              </a:rPr>
              <a:t> </a:t>
            </a:r>
            <a:r>
              <a:rPr sz="2800" spc="-10" dirty="0">
                <a:latin typeface="Cambria"/>
                <a:cs typeface="Cambria"/>
              </a:rPr>
              <a:t>monograph</a:t>
            </a:r>
            <a:r>
              <a:rPr sz="2800" spc="145" dirty="0">
                <a:latin typeface="Cambria"/>
                <a:cs typeface="Cambria"/>
              </a:rPr>
              <a:t> </a:t>
            </a:r>
            <a:r>
              <a:rPr sz="2800" spc="-30" dirty="0">
                <a:latin typeface="Cambria"/>
                <a:cs typeface="Cambria"/>
              </a:rPr>
              <a:t>gives</a:t>
            </a:r>
            <a:r>
              <a:rPr sz="2800" spc="135" dirty="0">
                <a:latin typeface="Cambria"/>
                <a:cs typeface="Cambria"/>
              </a:rPr>
              <a:t> </a:t>
            </a:r>
            <a:r>
              <a:rPr sz="2800" spc="-5" dirty="0">
                <a:latin typeface="Cambria"/>
                <a:cs typeface="Cambria"/>
              </a:rPr>
              <a:t>the</a:t>
            </a:r>
            <a:r>
              <a:rPr sz="2800" spc="140" dirty="0">
                <a:latin typeface="Cambria"/>
                <a:cs typeface="Cambria"/>
              </a:rPr>
              <a:t> </a:t>
            </a:r>
            <a:r>
              <a:rPr sz="2800" spc="-10" dirty="0">
                <a:latin typeface="Cambria"/>
                <a:cs typeface="Cambria"/>
              </a:rPr>
              <a:t>following</a:t>
            </a:r>
            <a:r>
              <a:rPr sz="2800" spc="135" dirty="0">
                <a:latin typeface="Cambria"/>
                <a:cs typeface="Cambria"/>
              </a:rPr>
              <a:t> </a:t>
            </a:r>
            <a:r>
              <a:rPr sz="2800" spc="-5" dirty="0">
                <a:latin typeface="Cambria"/>
                <a:cs typeface="Cambria"/>
              </a:rPr>
              <a:t>information</a:t>
            </a:r>
            <a:r>
              <a:rPr sz="2800" spc="140" dirty="0">
                <a:latin typeface="Cambria"/>
                <a:cs typeface="Cambria"/>
              </a:rPr>
              <a:t> </a:t>
            </a:r>
            <a:r>
              <a:rPr sz="2800" spc="-5" dirty="0">
                <a:latin typeface="Cambria"/>
                <a:cs typeface="Cambria"/>
              </a:rPr>
              <a:t>about</a:t>
            </a:r>
            <a:r>
              <a:rPr sz="2800" spc="135" dirty="0">
                <a:latin typeface="Cambria"/>
                <a:cs typeface="Cambria"/>
              </a:rPr>
              <a:t> </a:t>
            </a:r>
            <a:r>
              <a:rPr sz="2800" spc="-10" dirty="0">
                <a:latin typeface="Cambria"/>
                <a:cs typeface="Cambria"/>
              </a:rPr>
              <a:t>the </a:t>
            </a:r>
            <a:r>
              <a:rPr sz="2800" spc="-605" dirty="0">
                <a:latin typeface="Cambria"/>
                <a:cs typeface="Cambria"/>
              </a:rPr>
              <a:t> </a:t>
            </a:r>
            <a:r>
              <a:rPr sz="2800" spc="-10" dirty="0">
                <a:latin typeface="Cambria"/>
                <a:cs typeface="Cambria"/>
              </a:rPr>
              <a:t>drug</a:t>
            </a:r>
            <a:r>
              <a:rPr sz="2800" spc="15" dirty="0">
                <a:latin typeface="Cambria"/>
                <a:cs typeface="Cambria"/>
              </a:rPr>
              <a:t> </a:t>
            </a:r>
            <a:r>
              <a:rPr sz="2800" spc="-10" dirty="0">
                <a:latin typeface="Cambria"/>
                <a:cs typeface="Cambria"/>
              </a:rPr>
              <a:t>and</a:t>
            </a:r>
            <a:r>
              <a:rPr sz="2800" spc="-5" dirty="0">
                <a:latin typeface="Cambria"/>
                <a:cs typeface="Cambria"/>
              </a:rPr>
              <a:t> pharmaceutical</a:t>
            </a:r>
            <a:r>
              <a:rPr sz="2800" spc="10" dirty="0">
                <a:latin typeface="Cambria"/>
                <a:cs typeface="Cambria"/>
              </a:rPr>
              <a:t> </a:t>
            </a:r>
            <a:r>
              <a:rPr sz="2800" spc="-5" dirty="0">
                <a:latin typeface="Cambria"/>
                <a:cs typeface="Cambria"/>
              </a:rPr>
              <a:t>aids:</a:t>
            </a:r>
            <a:endParaRPr sz="2850" dirty="0">
              <a:latin typeface="Cambria"/>
              <a:cs typeface="Cambria"/>
            </a:endParaRPr>
          </a:p>
          <a:p>
            <a:pPr marL="399415" indent="-387350">
              <a:lnSpc>
                <a:spcPct val="100000"/>
              </a:lnSpc>
              <a:spcBef>
                <a:spcPts val="5"/>
              </a:spcBef>
              <a:buAutoNum type="alphaLcParenR"/>
              <a:tabLst>
                <a:tab pos="400050" algn="l"/>
              </a:tabLst>
            </a:pPr>
            <a:r>
              <a:rPr sz="2800" spc="-10" dirty="0">
                <a:latin typeface="Cambria"/>
                <a:cs typeface="Cambria"/>
              </a:rPr>
              <a:t>Main</a:t>
            </a:r>
            <a:r>
              <a:rPr sz="2800" spc="-25" dirty="0">
                <a:latin typeface="Cambria"/>
                <a:cs typeface="Cambria"/>
              </a:rPr>
              <a:t> </a:t>
            </a:r>
            <a:r>
              <a:rPr sz="2800" spc="-5" dirty="0">
                <a:latin typeface="Cambria"/>
                <a:cs typeface="Cambria"/>
              </a:rPr>
              <a:t>Title</a:t>
            </a:r>
            <a:endParaRPr sz="2800" dirty="0">
              <a:latin typeface="Cambria"/>
              <a:cs typeface="Cambria"/>
            </a:endParaRPr>
          </a:p>
          <a:p>
            <a:pPr marL="422275" indent="-410209">
              <a:lnSpc>
                <a:spcPct val="100000"/>
              </a:lnSpc>
              <a:buAutoNum type="alphaLcParenR"/>
              <a:tabLst>
                <a:tab pos="422909" algn="l"/>
              </a:tabLst>
            </a:pPr>
            <a:r>
              <a:rPr sz="2800" spc="-20" dirty="0">
                <a:latin typeface="Cambria"/>
                <a:cs typeface="Cambria"/>
              </a:rPr>
              <a:t>Synonyms</a:t>
            </a:r>
            <a:endParaRPr sz="2800" dirty="0">
              <a:latin typeface="Cambria"/>
              <a:cs typeface="Cambria"/>
            </a:endParaRPr>
          </a:p>
          <a:p>
            <a:pPr marL="384175" indent="-372110">
              <a:lnSpc>
                <a:spcPct val="100000"/>
              </a:lnSpc>
              <a:buAutoNum type="alphaLcParenR"/>
              <a:tabLst>
                <a:tab pos="384810" algn="l"/>
              </a:tabLst>
            </a:pPr>
            <a:r>
              <a:rPr sz="2800" spc="-5" dirty="0">
                <a:latin typeface="Cambria"/>
                <a:cs typeface="Cambria"/>
              </a:rPr>
              <a:t>Chemical</a:t>
            </a:r>
            <a:r>
              <a:rPr sz="2800" dirty="0">
                <a:latin typeface="Cambria"/>
                <a:cs typeface="Cambria"/>
              </a:rPr>
              <a:t> </a:t>
            </a:r>
            <a:r>
              <a:rPr sz="2800" spc="-10" dirty="0">
                <a:latin typeface="Cambria"/>
                <a:cs typeface="Cambria"/>
              </a:rPr>
              <a:t>formula</a:t>
            </a:r>
            <a:r>
              <a:rPr sz="2800" dirty="0">
                <a:latin typeface="Cambria"/>
                <a:cs typeface="Cambria"/>
              </a:rPr>
              <a:t> </a:t>
            </a:r>
            <a:r>
              <a:rPr sz="2800" spc="-10" dirty="0">
                <a:latin typeface="Cambria"/>
                <a:cs typeface="Cambria"/>
              </a:rPr>
              <a:t>and</a:t>
            </a:r>
            <a:r>
              <a:rPr sz="2800" dirty="0">
                <a:latin typeface="Cambria"/>
                <a:cs typeface="Cambria"/>
              </a:rPr>
              <a:t> </a:t>
            </a:r>
            <a:r>
              <a:rPr sz="2800" spc="-10" dirty="0">
                <a:latin typeface="Cambria"/>
                <a:cs typeface="Cambria"/>
              </a:rPr>
              <a:t>molecular</a:t>
            </a:r>
            <a:r>
              <a:rPr sz="2800" spc="25" dirty="0">
                <a:latin typeface="Cambria"/>
                <a:cs typeface="Cambria"/>
              </a:rPr>
              <a:t> </a:t>
            </a:r>
            <a:r>
              <a:rPr sz="2800" spc="-15" dirty="0">
                <a:latin typeface="Cambria"/>
                <a:cs typeface="Cambria"/>
              </a:rPr>
              <a:t>weight</a:t>
            </a:r>
            <a:endParaRPr sz="2800" dirty="0">
              <a:latin typeface="Cambria"/>
              <a:cs typeface="Cambria"/>
            </a:endParaRPr>
          </a:p>
          <a:p>
            <a:pPr marL="424180" indent="-411480">
              <a:lnSpc>
                <a:spcPct val="100000"/>
              </a:lnSpc>
              <a:buAutoNum type="alphaLcParenR"/>
              <a:tabLst>
                <a:tab pos="424180" algn="l"/>
              </a:tabLst>
            </a:pPr>
            <a:r>
              <a:rPr sz="2800" spc="-5" dirty="0">
                <a:latin typeface="Cambria"/>
                <a:cs typeface="Cambria"/>
              </a:rPr>
              <a:t>Category</a:t>
            </a:r>
            <a:endParaRPr sz="2800" dirty="0">
              <a:latin typeface="Cambria"/>
              <a:cs typeface="Cambria"/>
            </a:endParaRPr>
          </a:p>
          <a:p>
            <a:pPr marL="399415" indent="-387350">
              <a:lnSpc>
                <a:spcPct val="100000"/>
              </a:lnSpc>
              <a:buAutoNum type="alphaLcParenR"/>
              <a:tabLst>
                <a:tab pos="400050" algn="l"/>
              </a:tabLst>
            </a:pPr>
            <a:r>
              <a:rPr sz="2800" spc="-5" dirty="0">
                <a:latin typeface="Cambria"/>
                <a:cs typeface="Cambria"/>
              </a:rPr>
              <a:t>Doses</a:t>
            </a:r>
            <a:endParaRPr sz="2800" dirty="0">
              <a:latin typeface="Cambria"/>
              <a:cs typeface="Cambria"/>
            </a:endParaRPr>
          </a:p>
          <a:p>
            <a:pPr marL="411480" indent="-399415">
              <a:lnSpc>
                <a:spcPct val="100000"/>
              </a:lnSpc>
              <a:spcBef>
                <a:spcPts val="5"/>
              </a:spcBef>
              <a:buAutoNum type="alphaLcParenR"/>
              <a:tabLst>
                <a:tab pos="411480" algn="l"/>
                <a:tab pos="412115" algn="l"/>
              </a:tabLst>
            </a:pPr>
            <a:r>
              <a:rPr sz="2800" spc="-5" dirty="0">
                <a:latin typeface="Cambria"/>
                <a:cs typeface="Cambria"/>
              </a:rPr>
              <a:t>Description</a:t>
            </a:r>
            <a:endParaRPr sz="2800" dirty="0">
              <a:latin typeface="Cambria"/>
              <a:cs typeface="Cambria"/>
            </a:endParaRPr>
          </a:p>
          <a:p>
            <a:pPr marL="241300" marR="5080" indent="-228600">
              <a:lnSpc>
                <a:spcPct val="100000"/>
              </a:lnSpc>
              <a:buAutoNum type="alphaLcParenR"/>
              <a:tabLst>
                <a:tab pos="403225" algn="l"/>
                <a:tab pos="2080895" algn="l"/>
                <a:tab pos="3749675" algn="l"/>
                <a:tab pos="4193540" algn="l"/>
                <a:tab pos="4676140" algn="l"/>
                <a:tab pos="6480810" algn="l"/>
                <a:tab pos="6913880" algn="l"/>
                <a:tab pos="8722995" algn="l"/>
                <a:tab pos="9347835" algn="l"/>
                <a:tab pos="11128375" algn="l"/>
              </a:tabLst>
            </a:pPr>
            <a:r>
              <a:rPr lang="en-US" sz="2800" spc="-10" dirty="0">
                <a:latin typeface="Cambria"/>
                <a:cs typeface="Cambria"/>
              </a:rPr>
              <a:t> </a:t>
            </a:r>
            <a:r>
              <a:rPr sz="2800" spc="-10" dirty="0">
                <a:latin typeface="Cambria"/>
                <a:cs typeface="Cambria"/>
              </a:rPr>
              <a:t>S</a:t>
            </a:r>
            <a:r>
              <a:rPr sz="2800" dirty="0">
                <a:latin typeface="Cambria"/>
                <a:cs typeface="Cambria"/>
              </a:rPr>
              <a:t>o</a:t>
            </a:r>
            <a:r>
              <a:rPr sz="2800" spc="-10" dirty="0">
                <a:latin typeface="Cambria"/>
                <a:cs typeface="Cambria"/>
              </a:rPr>
              <a:t>lu</a:t>
            </a:r>
            <a:r>
              <a:rPr sz="2800" spc="-5" dirty="0">
                <a:latin typeface="Cambria"/>
                <a:cs typeface="Cambria"/>
              </a:rPr>
              <a:t>bilit</a:t>
            </a:r>
            <a:r>
              <a:rPr sz="2800" spc="15" dirty="0">
                <a:latin typeface="Cambria"/>
                <a:cs typeface="Cambria"/>
              </a:rPr>
              <a:t>y</a:t>
            </a:r>
            <a:r>
              <a:rPr sz="2800" spc="-5" dirty="0">
                <a:latin typeface="Cambria"/>
                <a:cs typeface="Cambria"/>
              </a:rPr>
              <a:t>:</a:t>
            </a:r>
            <a:r>
              <a:rPr sz="2800" dirty="0">
                <a:latin typeface="Cambria"/>
                <a:cs typeface="Cambria"/>
              </a:rPr>
              <a:t>	</a:t>
            </a:r>
            <a:r>
              <a:rPr sz="2800" spc="-35" dirty="0">
                <a:latin typeface="Cambria"/>
                <a:cs typeface="Cambria"/>
              </a:rPr>
              <a:t>A</a:t>
            </a:r>
            <a:r>
              <a:rPr sz="2800" spc="-5" dirty="0">
                <a:latin typeface="Cambria"/>
                <a:cs typeface="Cambria"/>
              </a:rPr>
              <a:t>cc</a:t>
            </a:r>
            <a:r>
              <a:rPr sz="2800" spc="10" dirty="0">
                <a:latin typeface="Cambria"/>
                <a:cs typeface="Cambria"/>
              </a:rPr>
              <a:t>o</a:t>
            </a:r>
            <a:r>
              <a:rPr sz="2800" spc="-50" dirty="0">
                <a:latin typeface="Cambria"/>
                <a:cs typeface="Cambria"/>
              </a:rPr>
              <a:t>r</a:t>
            </a:r>
            <a:r>
              <a:rPr sz="2800" spc="-5" dirty="0">
                <a:latin typeface="Cambria"/>
                <a:cs typeface="Cambria"/>
              </a:rPr>
              <a:t>ding</a:t>
            </a:r>
            <a:r>
              <a:rPr sz="2800" dirty="0">
                <a:latin typeface="Cambria"/>
                <a:cs typeface="Cambria"/>
              </a:rPr>
              <a:t>	</a:t>
            </a:r>
            <a:r>
              <a:rPr sz="2800" spc="-30" dirty="0">
                <a:latin typeface="Cambria"/>
                <a:cs typeface="Cambria"/>
              </a:rPr>
              <a:t>t</a:t>
            </a:r>
            <a:r>
              <a:rPr sz="2800" spc="-5" dirty="0">
                <a:latin typeface="Cambria"/>
                <a:cs typeface="Cambria"/>
              </a:rPr>
              <a:t>o</a:t>
            </a:r>
            <a:r>
              <a:rPr sz="2800" dirty="0">
                <a:latin typeface="Cambria"/>
                <a:cs typeface="Cambria"/>
              </a:rPr>
              <a:t>	</a:t>
            </a:r>
            <a:r>
              <a:rPr sz="2800" spc="5" dirty="0">
                <a:latin typeface="Cambria"/>
                <a:cs typeface="Cambria"/>
              </a:rPr>
              <a:t>I</a:t>
            </a:r>
            <a:r>
              <a:rPr sz="2800" spc="-370" dirty="0">
                <a:latin typeface="Cambria"/>
                <a:cs typeface="Cambria"/>
              </a:rPr>
              <a:t>P</a:t>
            </a:r>
            <a:r>
              <a:rPr sz="2800" spc="-5" dirty="0">
                <a:latin typeface="Cambria"/>
                <a:cs typeface="Cambria"/>
              </a:rPr>
              <a:t>,</a:t>
            </a:r>
            <a:r>
              <a:rPr sz="2800" dirty="0">
                <a:latin typeface="Cambria"/>
                <a:cs typeface="Cambria"/>
              </a:rPr>
              <a:t>	</a:t>
            </a:r>
            <a:r>
              <a:rPr sz="2800" spc="-5" dirty="0">
                <a:latin typeface="Cambria"/>
                <a:cs typeface="Cambria"/>
              </a:rPr>
              <a:t>solu</a:t>
            </a:r>
            <a:r>
              <a:rPr sz="2800" dirty="0">
                <a:latin typeface="Cambria"/>
                <a:cs typeface="Cambria"/>
              </a:rPr>
              <a:t>b</a:t>
            </a:r>
            <a:r>
              <a:rPr sz="2800" spc="-5" dirty="0">
                <a:latin typeface="Cambria"/>
                <a:cs typeface="Cambria"/>
              </a:rPr>
              <a:t>ilit</a:t>
            </a:r>
            <a:r>
              <a:rPr sz="2800" dirty="0">
                <a:latin typeface="Cambria"/>
                <a:cs typeface="Cambria"/>
              </a:rPr>
              <a:t>i</a:t>
            </a:r>
            <a:r>
              <a:rPr sz="2800" spc="-5" dirty="0">
                <a:latin typeface="Cambria"/>
                <a:cs typeface="Cambria"/>
              </a:rPr>
              <a:t>es</a:t>
            </a:r>
            <a:r>
              <a:rPr sz="2800" dirty="0">
                <a:latin typeface="Cambria"/>
                <a:cs typeface="Cambria"/>
              </a:rPr>
              <a:t>	</a:t>
            </a:r>
            <a:r>
              <a:rPr sz="2800" spc="-5" dirty="0">
                <a:latin typeface="Cambria"/>
                <a:cs typeface="Cambria"/>
              </a:rPr>
              <a:t>of</a:t>
            </a:r>
            <a:r>
              <a:rPr sz="2800" dirty="0">
                <a:latin typeface="Cambria"/>
                <a:cs typeface="Cambria"/>
              </a:rPr>
              <a:t>	</a:t>
            </a:r>
            <a:r>
              <a:rPr sz="2800" spc="-5" dirty="0">
                <a:latin typeface="Cambria"/>
                <a:cs typeface="Cambria"/>
              </a:rPr>
              <a:t>su</a:t>
            </a:r>
            <a:r>
              <a:rPr sz="2800" dirty="0">
                <a:latin typeface="Cambria"/>
                <a:cs typeface="Cambria"/>
              </a:rPr>
              <a:t>b</a:t>
            </a:r>
            <a:r>
              <a:rPr sz="2800" spc="-5" dirty="0">
                <a:latin typeface="Cambria"/>
                <a:cs typeface="Cambria"/>
              </a:rPr>
              <a:t>s</a:t>
            </a:r>
            <a:r>
              <a:rPr sz="2800" spc="5" dirty="0">
                <a:latin typeface="Cambria"/>
                <a:cs typeface="Cambria"/>
              </a:rPr>
              <a:t>t</a:t>
            </a:r>
            <a:r>
              <a:rPr sz="2800" spc="-10" dirty="0">
                <a:latin typeface="Cambria"/>
                <a:cs typeface="Cambria"/>
              </a:rPr>
              <a:t>anc</a:t>
            </a:r>
            <a:r>
              <a:rPr sz="2800" dirty="0">
                <a:latin typeface="Cambria"/>
                <a:cs typeface="Cambria"/>
              </a:rPr>
              <a:t>e</a:t>
            </a:r>
            <a:r>
              <a:rPr sz="2800" spc="-5" dirty="0">
                <a:latin typeface="Cambria"/>
                <a:cs typeface="Cambria"/>
              </a:rPr>
              <a:t>s</a:t>
            </a:r>
            <a:r>
              <a:rPr sz="2800" dirty="0">
                <a:latin typeface="Cambria"/>
                <a:cs typeface="Cambria"/>
              </a:rPr>
              <a:t>	</a:t>
            </a:r>
            <a:r>
              <a:rPr sz="2800" spc="-10" dirty="0">
                <a:latin typeface="Cambria"/>
                <a:cs typeface="Cambria"/>
              </a:rPr>
              <a:t>a</a:t>
            </a:r>
            <a:r>
              <a:rPr sz="2800" spc="-45" dirty="0">
                <a:latin typeface="Cambria"/>
                <a:cs typeface="Cambria"/>
              </a:rPr>
              <a:t>r</a:t>
            </a:r>
            <a:r>
              <a:rPr sz="2800" spc="-5" dirty="0">
                <a:latin typeface="Cambria"/>
                <a:cs typeface="Cambria"/>
              </a:rPr>
              <a:t>e</a:t>
            </a:r>
            <a:r>
              <a:rPr sz="2800" dirty="0">
                <a:latin typeface="Cambria"/>
                <a:cs typeface="Cambria"/>
              </a:rPr>
              <a:t>	</a:t>
            </a:r>
            <a:r>
              <a:rPr sz="2800" spc="-10" dirty="0">
                <a:latin typeface="Cambria"/>
                <a:cs typeface="Cambria"/>
              </a:rPr>
              <a:t>ment</a:t>
            </a:r>
            <a:r>
              <a:rPr sz="2800" dirty="0">
                <a:latin typeface="Cambria"/>
                <a:cs typeface="Cambria"/>
              </a:rPr>
              <a:t>i</a:t>
            </a:r>
            <a:r>
              <a:rPr sz="2800" spc="-5" dirty="0">
                <a:latin typeface="Cambria"/>
                <a:cs typeface="Cambria"/>
              </a:rPr>
              <a:t>o</a:t>
            </a:r>
            <a:r>
              <a:rPr sz="2800" spc="-15" dirty="0">
                <a:latin typeface="Cambria"/>
                <a:cs typeface="Cambria"/>
              </a:rPr>
              <a:t>n</a:t>
            </a:r>
            <a:r>
              <a:rPr sz="2800" spc="-5" dirty="0">
                <a:latin typeface="Cambria"/>
                <a:cs typeface="Cambria"/>
              </a:rPr>
              <a:t>ed</a:t>
            </a:r>
            <a:r>
              <a:rPr sz="2800" dirty="0">
                <a:latin typeface="Cambria"/>
                <a:cs typeface="Cambria"/>
              </a:rPr>
              <a:t>	</a:t>
            </a:r>
            <a:r>
              <a:rPr sz="2800" spc="-5" dirty="0">
                <a:latin typeface="Cambria"/>
                <a:cs typeface="Cambria"/>
              </a:rPr>
              <a:t>in  </a:t>
            </a:r>
            <a:r>
              <a:rPr sz="2800" spc="-10" dirty="0">
                <a:latin typeface="Cambria"/>
                <a:cs typeface="Cambria"/>
              </a:rPr>
              <a:t>terms </a:t>
            </a:r>
            <a:r>
              <a:rPr sz="2800" spc="-5" dirty="0">
                <a:latin typeface="Cambria"/>
                <a:cs typeface="Cambria"/>
              </a:rPr>
              <a:t>of</a:t>
            </a:r>
            <a:r>
              <a:rPr sz="2800" dirty="0">
                <a:latin typeface="Cambria"/>
                <a:cs typeface="Cambria"/>
              </a:rPr>
              <a:t> </a:t>
            </a:r>
            <a:r>
              <a:rPr sz="2800" spc="-5" dirty="0">
                <a:latin typeface="Cambria"/>
                <a:cs typeface="Cambria"/>
              </a:rPr>
              <a:t>description</a:t>
            </a:r>
            <a:r>
              <a:rPr sz="2800" spc="10" dirty="0">
                <a:latin typeface="Cambria"/>
                <a:cs typeface="Cambria"/>
              </a:rPr>
              <a:t> </a:t>
            </a:r>
            <a:r>
              <a:rPr sz="2800" spc="-5" dirty="0">
                <a:latin typeface="Cambria"/>
                <a:cs typeface="Cambria"/>
              </a:rPr>
              <a:t>as</a:t>
            </a:r>
            <a:r>
              <a:rPr sz="2800" spc="-20" dirty="0">
                <a:latin typeface="Cambria"/>
                <a:cs typeface="Cambria"/>
              </a:rPr>
              <a:t> </a:t>
            </a:r>
            <a:r>
              <a:rPr sz="2800" spc="-10" dirty="0">
                <a:latin typeface="Cambria"/>
                <a:cs typeface="Cambria"/>
              </a:rPr>
              <a:t>follow</a:t>
            </a:r>
            <a:endParaRPr sz="2800" dirty="0">
              <a:latin typeface="Cambria"/>
              <a:cs typeface="Cambria"/>
            </a:endParaRPr>
          </a:p>
        </p:txBody>
      </p:sp>
      <p:pic>
        <p:nvPicPr>
          <p:cNvPr id="2" name="Picture 2">
            <a:extLst>
              <a:ext uri="{FF2B5EF4-FFF2-40B4-BE49-F238E27FC236}">
                <a16:creationId xmlns:a16="http://schemas.microsoft.com/office/drawing/2014/main" id="{B79F0923-616E-FEF2-2A53-A33D71C876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1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80392" y="204940"/>
            <a:ext cx="3031929"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Monograph</a:t>
            </a:r>
            <a:r>
              <a:rPr lang="en-US" dirty="0">
                <a:solidFill>
                  <a:srgbClr val="000000"/>
                </a:solidFill>
                <a:latin typeface="Times New Roman"/>
                <a:cs typeface="Times New Roman"/>
              </a:rPr>
              <a:t> </a:t>
            </a:r>
            <a:endParaRPr b="0" dirty="0">
              <a:solidFill>
                <a:srgbClr val="000000"/>
              </a:solidFill>
              <a:latin typeface="Times New Roman"/>
              <a:cs typeface="Times New Roman"/>
            </a:endParaRPr>
          </a:p>
        </p:txBody>
      </p:sp>
      <p:graphicFrame>
        <p:nvGraphicFramePr>
          <p:cNvPr id="5" name="object 2"/>
          <p:cNvGraphicFramePr>
            <a:graphicFrameLocks noGrp="1"/>
          </p:cNvGraphicFramePr>
          <p:nvPr/>
        </p:nvGraphicFramePr>
        <p:xfrm>
          <a:off x="1337563" y="1157477"/>
          <a:ext cx="9199880" cy="3103371"/>
        </p:xfrm>
        <a:graphic>
          <a:graphicData uri="http://schemas.openxmlformats.org/drawingml/2006/table">
            <a:tbl>
              <a:tblPr firstRow="1" bandRow="1">
                <a:tableStyleId>{2D5ABB26-0587-4C30-8999-92F81FD0307C}</a:tableStyleId>
              </a:tblPr>
              <a:tblGrid>
                <a:gridCol w="2885440">
                  <a:extLst>
                    <a:ext uri="{9D8B030D-6E8A-4147-A177-3AD203B41FA5}">
                      <a16:colId xmlns:a16="http://schemas.microsoft.com/office/drawing/2014/main" val="20000"/>
                    </a:ext>
                  </a:extLst>
                </a:gridCol>
                <a:gridCol w="6314440">
                  <a:extLst>
                    <a:ext uri="{9D8B030D-6E8A-4147-A177-3AD203B41FA5}">
                      <a16:colId xmlns:a16="http://schemas.microsoft.com/office/drawing/2014/main" val="20001"/>
                    </a:ext>
                  </a:extLst>
                </a:gridCol>
              </a:tblGrid>
              <a:tr h="531622">
                <a:tc>
                  <a:txBody>
                    <a:bodyPr/>
                    <a:lstStyle/>
                    <a:p>
                      <a:pPr marL="547370">
                        <a:lnSpc>
                          <a:spcPct val="100000"/>
                        </a:lnSpc>
                        <a:spcBef>
                          <a:spcPts val="310"/>
                        </a:spcBef>
                      </a:pPr>
                      <a:r>
                        <a:rPr sz="1800" b="1" spc="-10" dirty="0">
                          <a:solidFill>
                            <a:srgbClr val="FFFFFF"/>
                          </a:solidFill>
                          <a:latin typeface="Arial"/>
                          <a:cs typeface="Arial"/>
                        </a:rPr>
                        <a:t>Descriptive</a:t>
                      </a:r>
                      <a:r>
                        <a:rPr sz="1800" b="1" spc="20" dirty="0">
                          <a:solidFill>
                            <a:srgbClr val="FFFFFF"/>
                          </a:solidFill>
                          <a:latin typeface="Arial"/>
                          <a:cs typeface="Arial"/>
                        </a:rPr>
                        <a:t> </a:t>
                      </a:r>
                      <a:r>
                        <a:rPr sz="1800" b="1" spc="-5" dirty="0">
                          <a:solidFill>
                            <a:srgbClr val="FFFFFF"/>
                          </a:solidFill>
                          <a:latin typeface="Arial"/>
                          <a:cs typeface="Arial"/>
                        </a:rPr>
                        <a:t>term</a:t>
                      </a:r>
                      <a:endParaRPr sz="1800" dirty="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91440">
                        <a:lnSpc>
                          <a:spcPct val="100000"/>
                        </a:lnSpc>
                        <a:spcBef>
                          <a:spcPts val="310"/>
                        </a:spcBef>
                      </a:pPr>
                      <a:r>
                        <a:rPr sz="1800" b="1" spc="-10" dirty="0">
                          <a:solidFill>
                            <a:srgbClr val="FFFFFF"/>
                          </a:solidFill>
                          <a:latin typeface="Arial"/>
                          <a:cs typeface="Arial"/>
                        </a:rPr>
                        <a:t>Approximate</a:t>
                      </a:r>
                      <a:r>
                        <a:rPr sz="1800" b="1" spc="45" dirty="0">
                          <a:solidFill>
                            <a:srgbClr val="FFFFFF"/>
                          </a:solidFill>
                          <a:latin typeface="Arial"/>
                          <a:cs typeface="Arial"/>
                        </a:rPr>
                        <a:t> </a:t>
                      </a:r>
                      <a:r>
                        <a:rPr sz="1800" b="1" spc="-10" dirty="0">
                          <a:solidFill>
                            <a:srgbClr val="FFFFFF"/>
                          </a:solidFill>
                          <a:latin typeface="Arial"/>
                          <a:cs typeface="Arial"/>
                        </a:rPr>
                        <a:t>volume</a:t>
                      </a:r>
                      <a:r>
                        <a:rPr sz="1800" b="1" spc="35" dirty="0">
                          <a:solidFill>
                            <a:srgbClr val="FFFFFF"/>
                          </a:solidFill>
                          <a:latin typeface="Arial"/>
                          <a:cs typeface="Arial"/>
                        </a:rPr>
                        <a:t> </a:t>
                      </a:r>
                      <a:r>
                        <a:rPr sz="1800" b="1" dirty="0">
                          <a:solidFill>
                            <a:srgbClr val="FFFFFF"/>
                          </a:solidFill>
                          <a:latin typeface="Arial"/>
                          <a:cs typeface="Arial"/>
                        </a:rPr>
                        <a:t>of</a:t>
                      </a:r>
                      <a:r>
                        <a:rPr sz="1800" b="1" spc="5" dirty="0">
                          <a:solidFill>
                            <a:srgbClr val="FFFFFF"/>
                          </a:solidFill>
                          <a:latin typeface="Arial"/>
                          <a:cs typeface="Arial"/>
                        </a:rPr>
                        <a:t> </a:t>
                      </a:r>
                      <a:r>
                        <a:rPr sz="1800" b="1" spc="-5" dirty="0">
                          <a:solidFill>
                            <a:srgbClr val="FFFFFF"/>
                          </a:solidFill>
                          <a:latin typeface="Arial"/>
                          <a:cs typeface="Arial"/>
                        </a:rPr>
                        <a:t>the</a:t>
                      </a:r>
                      <a:r>
                        <a:rPr sz="1800" b="1" spc="10" dirty="0">
                          <a:solidFill>
                            <a:srgbClr val="FFFFFF"/>
                          </a:solidFill>
                          <a:latin typeface="Arial"/>
                          <a:cs typeface="Arial"/>
                        </a:rPr>
                        <a:t> </a:t>
                      </a:r>
                      <a:r>
                        <a:rPr sz="1800" b="1" spc="-10" dirty="0">
                          <a:solidFill>
                            <a:srgbClr val="FFFFFF"/>
                          </a:solidFill>
                          <a:latin typeface="Arial"/>
                          <a:cs typeface="Arial"/>
                        </a:rPr>
                        <a:t>solvent</a:t>
                      </a:r>
                      <a:r>
                        <a:rPr sz="1800" b="1" spc="40" dirty="0">
                          <a:solidFill>
                            <a:srgbClr val="FFFFFF"/>
                          </a:solidFill>
                          <a:latin typeface="Arial"/>
                          <a:cs typeface="Arial"/>
                        </a:rPr>
                        <a:t> </a:t>
                      </a:r>
                      <a:r>
                        <a:rPr sz="1800" b="1" spc="-5" dirty="0">
                          <a:solidFill>
                            <a:srgbClr val="FFFFFF"/>
                          </a:solidFill>
                          <a:latin typeface="Arial"/>
                          <a:cs typeface="Arial"/>
                        </a:rPr>
                        <a:t>for 1</a:t>
                      </a:r>
                      <a:r>
                        <a:rPr sz="1800" b="1" spc="5" dirty="0">
                          <a:solidFill>
                            <a:srgbClr val="FFFFFF"/>
                          </a:solidFill>
                          <a:latin typeface="Arial"/>
                          <a:cs typeface="Arial"/>
                        </a:rPr>
                        <a:t> </a:t>
                      </a:r>
                      <a:r>
                        <a:rPr sz="1800" b="1" spc="-5" dirty="0">
                          <a:solidFill>
                            <a:srgbClr val="FFFFFF"/>
                          </a:solidFill>
                          <a:latin typeface="Arial"/>
                          <a:cs typeface="Arial"/>
                        </a:rPr>
                        <a:t>gram</a:t>
                      </a:r>
                      <a:r>
                        <a:rPr sz="1800" b="1" spc="15" dirty="0">
                          <a:solidFill>
                            <a:srgbClr val="FFFFFF"/>
                          </a:solidFill>
                          <a:latin typeface="Arial"/>
                          <a:cs typeface="Arial"/>
                        </a:rPr>
                        <a:t> </a:t>
                      </a:r>
                      <a:r>
                        <a:rPr sz="1800" b="1" dirty="0">
                          <a:solidFill>
                            <a:srgbClr val="FFFFFF"/>
                          </a:solidFill>
                          <a:latin typeface="Arial"/>
                          <a:cs typeface="Arial"/>
                        </a:rPr>
                        <a:t>of</a:t>
                      </a:r>
                      <a:r>
                        <a:rPr sz="1800" b="1" spc="5" dirty="0">
                          <a:solidFill>
                            <a:srgbClr val="FFFFFF"/>
                          </a:solidFill>
                          <a:latin typeface="Arial"/>
                          <a:cs typeface="Arial"/>
                        </a:rPr>
                        <a:t> </a:t>
                      </a:r>
                      <a:r>
                        <a:rPr sz="1800" b="1" spc="-5" dirty="0">
                          <a:solidFill>
                            <a:srgbClr val="FFFFFF"/>
                          </a:solidFill>
                          <a:latin typeface="Arial"/>
                          <a:cs typeface="Arial"/>
                        </a:rPr>
                        <a:t>solute</a:t>
                      </a:r>
                      <a:endParaRPr sz="1800">
                        <a:latin typeface="Arial"/>
                        <a:cs typeface="Aria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r h="367411">
                <a:tc>
                  <a:txBody>
                    <a:bodyPr/>
                    <a:lstStyle/>
                    <a:p>
                      <a:pPr marL="91440">
                        <a:lnSpc>
                          <a:spcPct val="100000"/>
                        </a:lnSpc>
                        <a:spcBef>
                          <a:spcPts val="315"/>
                        </a:spcBef>
                      </a:pPr>
                      <a:r>
                        <a:rPr sz="1800" spc="-30" dirty="0">
                          <a:latin typeface="Arial MT"/>
                          <a:cs typeface="Arial MT"/>
                        </a:rPr>
                        <a:t>Very</a:t>
                      </a:r>
                      <a:r>
                        <a:rPr sz="1800" spc="-40" dirty="0">
                          <a:latin typeface="Arial MT"/>
                          <a:cs typeface="Arial MT"/>
                        </a:rPr>
                        <a:t> </a:t>
                      </a:r>
                      <a:r>
                        <a:rPr sz="1800" spc="-5" dirty="0">
                          <a:latin typeface="Arial MT"/>
                          <a:cs typeface="Arial MT"/>
                        </a:rPr>
                        <a:t>soluble</a:t>
                      </a:r>
                      <a:endParaRPr sz="1800">
                        <a:latin typeface="Arial MT"/>
                        <a:cs typeface="Arial MT"/>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marL="91440">
                        <a:lnSpc>
                          <a:spcPct val="100000"/>
                        </a:lnSpc>
                        <a:spcBef>
                          <a:spcPts val="315"/>
                        </a:spcBef>
                      </a:pPr>
                      <a:r>
                        <a:rPr sz="1800" spc="-5" dirty="0">
                          <a:latin typeface="Arial MT"/>
                          <a:cs typeface="Arial MT"/>
                        </a:rPr>
                        <a:t>Less</a:t>
                      </a:r>
                      <a:r>
                        <a:rPr sz="1800" spc="-15" dirty="0">
                          <a:latin typeface="Arial MT"/>
                          <a:cs typeface="Arial MT"/>
                        </a:rPr>
                        <a:t> </a:t>
                      </a:r>
                      <a:r>
                        <a:rPr sz="1800" spc="-5" dirty="0">
                          <a:latin typeface="Arial MT"/>
                          <a:cs typeface="Arial MT"/>
                        </a:rPr>
                        <a:t>than</a:t>
                      </a:r>
                      <a:r>
                        <a:rPr sz="1800" spc="-10" dirty="0">
                          <a:latin typeface="Arial MT"/>
                          <a:cs typeface="Arial MT"/>
                        </a:rPr>
                        <a:t> </a:t>
                      </a:r>
                      <a:r>
                        <a:rPr sz="1800" spc="-5" dirty="0">
                          <a:latin typeface="Arial MT"/>
                          <a:cs typeface="Arial MT"/>
                        </a:rPr>
                        <a:t>1</a:t>
                      </a:r>
                      <a:r>
                        <a:rPr sz="1800" spc="-15" dirty="0">
                          <a:latin typeface="Arial MT"/>
                          <a:cs typeface="Arial MT"/>
                        </a:rPr>
                        <a:t> </a:t>
                      </a:r>
                      <a:r>
                        <a:rPr sz="1800" spc="-5" dirty="0">
                          <a:latin typeface="Arial MT"/>
                          <a:cs typeface="Arial MT"/>
                        </a:rPr>
                        <a:t>mL</a:t>
                      </a:r>
                      <a:endParaRPr sz="1800" dirty="0">
                        <a:latin typeface="Arial MT"/>
                        <a:cs typeface="Arial MT"/>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1"/>
                  </a:ext>
                </a:extLst>
              </a:tr>
              <a:tr h="367284">
                <a:tc>
                  <a:txBody>
                    <a:bodyPr/>
                    <a:lstStyle/>
                    <a:p>
                      <a:pPr marL="91440">
                        <a:lnSpc>
                          <a:spcPct val="100000"/>
                        </a:lnSpc>
                        <a:spcBef>
                          <a:spcPts val="315"/>
                        </a:spcBef>
                      </a:pPr>
                      <a:r>
                        <a:rPr sz="1800" spc="-5" dirty="0">
                          <a:latin typeface="Arial MT"/>
                          <a:cs typeface="Arial MT"/>
                        </a:rPr>
                        <a:t>Freely</a:t>
                      </a:r>
                      <a:r>
                        <a:rPr sz="1800" spc="-40" dirty="0">
                          <a:latin typeface="Arial MT"/>
                          <a:cs typeface="Arial MT"/>
                        </a:rPr>
                        <a:t> </a:t>
                      </a:r>
                      <a:r>
                        <a:rPr sz="1800" spc="-5" dirty="0">
                          <a:latin typeface="Arial MT"/>
                          <a:cs typeface="Arial MT"/>
                        </a:rPr>
                        <a:t>soluble</a:t>
                      </a:r>
                      <a:endParaRPr sz="180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91440">
                        <a:lnSpc>
                          <a:spcPct val="100000"/>
                        </a:lnSpc>
                        <a:spcBef>
                          <a:spcPts val="315"/>
                        </a:spcBef>
                      </a:pPr>
                      <a:r>
                        <a:rPr sz="1800" dirty="0">
                          <a:latin typeface="Arial MT"/>
                          <a:cs typeface="Arial MT"/>
                        </a:rPr>
                        <a:t>From</a:t>
                      </a:r>
                      <a:r>
                        <a:rPr sz="1800" spc="-20" dirty="0">
                          <a:latin typeface="Arial MT"/>
                          <a:cs typeface="Arial MT"/>
                        </a:rPr>
                        <a:t> </a:t>
                      </a:r>
                      <a:r>
                        <a:rPr sz="1800" dirty="0">
                          <a:latin typeface="Arial MT"/>
                          <a:cs typeface="Arial MT"/>
                        </a:rPr>
                        <a:t>1</a:t>
                      </a:r>
                      <a:r>
                        <a:rPr sz="1800" spc="-25" dirty="0">
                          <a:latin typeface="Arial MT"/>
                          <a:cs typeface="Arial MT"/>
                        </a:rPr>
                        <a:t> </a:t>
                      </a:r>
                      <a:r>
                        <a:rPr sz="1800" dirty="0">
                          <a:latin typeface="Arial MT"/>
                          <a:cs typeface="Arial MT"/>
                        </a:rPr>
                        <a:t>to</a:t>
                      </a:r>
                      <a:r>
                        <a:rPr sz="1800" spc="-25" dirty="0">
                          <a:latin typeface="Arial MT"/>
                          <a:cs typeface="Arial MT"/>
                        </a:rPr>
                        <a:t> </a:t>
                      </a:r>
                      <a:r>
                        <a:rPr sz="1800" spc="-5" dirty="0">
                          <a:latin typeface="Arial MT"/>
                          <a:cs typeface="Arial MT"/>
                        </a:rPr>
                        <a:t>10</a:t>
                      </a:r>
                      <a:r>
                        <a:rPr sz="1800" spc="-15" dirty="0">
                          <a:latin typeface="Arial MT"/>
                          <a:cs typeface="Arial MT"/>
                        </a:rPr>
                        <a:t> </a:t>
                      </a:r>
                      <a:r>
                        <a:rPr sz="1800" dirty="0">
                          <a:latin typeface="Arial MT"/>
                          <a:cs typeface="Arial MT"/>
                        </a:rPr>
                        <a:t>mL</a:t>
                      </a:r>
                      <a:endParaRPr sz="180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2"/>
                  </a:ext>
                </a:extLst>
              </a:tr>
              <a:tr h="367410">
                <a:tc>
                  <a:txBody>
                    <a:bodyPr/>
                    <a:lstStyle/>
                    <a:p>
                      <a:pPr marL="91440">
                        <a:lnSpc>
                          <a:spcPct val="100000"/>
                        </a:lnSpc>
                        <a:spcBef>
                          <a:spcPts val="315"/>
                        </a:spcBef>
                      </a:pPr>
                      <a:r>
                        <a:rPr sz="1800" spc="-5" dirty="0">
                          <a:latin typeface="Arial MT"/>
                          <a:cs typeface="Arial MT"/>
                        </a:rPr>
                        <a:t>Soluble</a:t>
                      </a:r>
                      <a:endParaRPr sz="180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91440">
                        <a:lnSpc>
                          <a:spcPct val="100000"/>
                        </a:lnSpc>
                        <a:spcBef>
                          <a:spcPts val="315"/>
                        </a:spcBef>
                      </a:pPr>
                      <a:r>
                        <a:rPr sz="1800" dirty="0">
                          <a:latin typeface="Arial MT"/>
                          <a:cs typeface="Arial MT"/>
                        </a:rPr>
                        <a:t>From</a:t>
                      </a:r>
                      <a:r>
                        <a:rPr sz="1800" spc="-15" dirty="0">
                          <a:latin typeface="Arial MT"/>
                          <a:cs typeface="Arial MT"/>
                        </a:rPr>
                        <a:t> </a:t>
                      </a:r>
                      <a:r>
                        <a:rPr sz="1800" spc="-5" dirty="0">
                          <a:latin typeface="Arial MT"/>
                          <a:cs typeface="Arial MT"/>
                        </a:rPr>
                        <a:t>10</a:t>
                      </a:r>
                      <a:r>
                        <a:rPr sz="1800" spc="-25" dirty="0">
                          <a:latin typeface="Arial MT"/>
                          <a:cs typeface="Arial MT"/>
                        </a:rPr>
                        <a:t> </a:t>
                      </a:r>
                      <a:r>
                        <a:rPr sz="1800" dirty="0">
                          <a:latin typeface="Arial MT"/>
                          <a:cs typeface="Arial MT"/>
                        </a:rPr>
                        <a:t>to</a:t>
                      </a:r>
                      <a:r>
                        <a:rPr sz="1800" spc="-10" dirty="0">
                          <a:latin typeface="Arial MT"/>
                          <a:cs typeface="Arial MT"/>
                        </a:rPr>
                        <a:t> 30</a:t>
                      </a:r>
                      <a:r>
                        <a:rPr sz="1800" spc="-15" dirty="0">
                          <a:latin typeface="Arial MT"/>
                          <a:cs typeface="Arial MT"/>
                        </a:rPr>
                        <a:t> </a:t>
                      </a:r>
                      <a:r>
                        <a:rPr sz="1800" spc="-5" dirty="0">
                          <a:latin typeface="Arial MT"/>
                          <a:cs typeface="Arial MT"/>
                        </a:rPr>
                        <a:t>mL</a:t>
                      </a:r>
                      <a:endParaRPr sz="180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3"/>
                  </a:ext>
                </a:extLst>
              </a:tr>
              <a:tr h="367411">
                <a:tc>
                  <a:txBody>
                    <a:bodyPr/>
                    <a:lstStyle/>
                    <a:p>
                      <a:pPr marL="91440">
                        <a:lnSpc>
                          <a:spcPct val="100000"/>
                        </a:lnSpc>
                        <a:spcBef>
                          <a:spcPts val="315"/>
                        </a:spcBef>
                      </a:pPr>
                      <a:r>
                        <a:rPr sz="1800" spc="-5" dirty="0">
                          <a:latin typeface="Arial MT"/>
                          <a:cs typeface="Arial MT"/>
                        </a:rPr>
                        <a:t>Sparingly</a:t>
                      </a:r>
                      <a:r>
                        <a:rPr sz="1800" spc="-15" dirty="0">
                          <a:latin typeface="Arial MT"/>
                          <a:cs typeface="Arial MT"/>
                        </a:rPr>
                        <a:t> </a:t>
                      </a:r>
                      <a:r>
                        <a:rPr sz="1800" spc="-5" dirty="0">
                          <a:latin typeface="Arial MT"/>
                          <a:cs typeface="Arial MT"/>
                        </a:rPr>
                        <a:t>soluble</a:t>
                      </a:r>
                      <a:endParaRPr sz="180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91440">
                        <a:lnSpc>
                          <a:spcPct val="100000"/>
                        </a:lnSpc>
                        <a:spcBef>
                          <a:spcPts val="315"/>
                        </a:spcBef>
                      </a:pPr>
                      <a:r>
                        <a:rPr sz="1800" dirty="0">
                          <a:latin typeface="Arial MT"/>
                          <a:cs typeface="Arial MT"/>
                        </a:rPr>
                        <a:t>From</a:t>
                      </a:r>
                      <a:r>
                        <a:rPr sz="1800" spc="-15" dirty="0">
                          <a:latin typeface="Arial MT"/>
                          <a:cs typeface="Arial MT"/>
                        </a:rPr>
                        <a:t> </a:t>
                      </a:r>
                      <a:r>
                        <a:rPr sz="1800" spc="-5" dirty="0">
                          <a:latin typeface="Arial MT"/>
                          <a:cs typeface="Arial MT"/>
                        </a:rPr>
                        <a:t>30</a:t>
                      </a:r>
                      <a:r>
                        <a:rPr sz="1800" spc="-25" dirty="0">
                          <a:latin typeface="Arial MT"/>
                          <a:cs typeface="Arial MT"/>
                        </a:rPr>
                        <a:t> </a:t>
                      </a:r>
                      <a:r>
                        <a:rPr sz="1800" dirty="0">
                          <a:latin typeface="Arial MT"/>
                          <a:cs typeface="Arial MT"/>
                        </a:rPr>
                        <a:t>to</a:t>
                      </a:r>
                      <a:r>
                        <a:rPr sz="1800" spc="-15" dirty="0">
                          <a:latin typeface="Arial MT"/>
                          <a:cs typeface="Arial MT"/>
                        </a:rPr>
                        <a:t> </a:t>
                      </a:r>
                      <a:r>
                        <a:rPr sz="1800" spc="-5" dirty="0">
                          <a:latin typeface="Arial MT"/>
                          <a:cs typeface="Arial MT"/>
                        </a:rPr>
                        <a:t>100</a:t>
                      </a:r>
                      <a:r>
                        <a:rPr sz="1800" spc="-20" dirty="0">
                          <a:latin typeface="Arial MT"/>
                          <a:cs typeface="Arial MT"/>
                        </a:rPr>
                        <a:t> </a:t>
                      </a:r>
                      <a:r>
                        <a:rPr sz="1800" spc="-5" dirty="0">
                          <a:latin typeface="Arial MT"/>
                          <a:cs typeface="Arial MT"/>
                        </a:rPr>
                        <a:t>mL</a:t>
                      </a:r>
                      <a:endParaRPr sz="180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4"/>
                  </a:ext>
                </a:extLst>
              </a:tr>
              <a:tr h="367411">
                <a:tc>
                  <a:txBody>
                    <a:bodyPr/>
                    <a:lstStyle/>
                    <a:p>
                      <a:pPr marL="91440">
                        <a:lnSpc>
                          <a:spcPct val="100000"/>
                        </a:lnSpc>
                        <a:spcBef>
                          <a:spcPts val="315"/>
                        </a:spcBef>
                      </a:pPr>
                      <a:r>
                        <a:rPr sz="1800" spc="-5" dirty="0">
                          <a:latin typeface="Arial MT"/>
                          <a:cs typeface="Arial MT"/>
                        </a:rPr>
                        <a:t>Slightly</a:t>
                      </a:r>
                      <a:r>
                        <a:rPr sz="1800" spc="-25" dirty="0">
                          <a:latin typeface="Arial MT"/>
                          <a:cs typeface="Arial MT"/>
                        </a:rPr>
                        <a:t> </a:t>
                      </a:r>
                      <a:r>
                        <a:rPr sz="1800" spc="-5" dirty="0">
                          <a:latin typeface="Arial MT"/>
                          <a:cs typeface="Arial MT"/>
                        </a:rPr>
                        <a:t>soluble</a:t>
                      </a:r>
                      <a:endParaRPr sz="1800" dirty="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91440">
                        <a:lnSpc>
                          <a:spcPct val="100000"/>
                        </a:lnSpc>
                        <a:spcBef>
                          <a:spcPts val="315"/>
                        </a:spcBef>
                      </a:pPr>
                      <a:r>
                        <a:rPr sz="1800" dirty="0">
                          <a:latin typeface="Arial MT"/>
                          <a:cs typeface="Arial MT"/>
                        </a:rPr>
                        <a:t>From</a:t>
                      </a:r>
                      <a:r>
                        <a:rPr sz="1800" spc="-15" dirty="0">
                          <a:latin typeface="Arial MT"/>
                          <a:cs typeface="Arial MT"/>
                        </a:rPr>
                        <a:t> </a:t>
                      </a:r>
                      <a:r>
                        <a:rPr sz="1800" spc="-5" dirty="0">
                          <a:latin typeface="Arial MT"/>
                          <a:cs typeface="Arial MT"/>
                        </a:rPr>
                        <a:t>100</a:t>
                      </a:r>
                      <a:r>
                        <a:rPr sz="1800" spc="-15" dirty="0">
                          <a:latin typeface="Arial MT"/>
                          <a:cs typeface="Arial MT"/>
                        </a:rPr>
                        <a:t> </a:t>
                      </a:r>
                      <a:r>
                        <a:rPr sz="1800" dirty="0">
                          <a:latin typeface="Arial MT"/>
                          <a:cs typeface="Arial MT"/>
                        </a:rPr>
                        <a:t>to</a:t>
                      </a:r>
                      <a:r>
                        <a:rPr sz="1800" spc="-15" dirty="0">
                          <a:latin typeface="Arial MT"/>
                          <a:cs typeface="Arial MT"/>
                        </a:rPr>
                        <a:t> </a:t>
                      </a:r>
                      <a:r>
                        <a:rPr sz="1800" spc="-5" dirty="0">
                          <a:latin typeface="Arial MT"/>
                          <a:cs typeface="Arial MT"/>
                        </a:rPr>
                        <a:t>1000</a:t>
                      </a:r>
                      <a:r>
                        <a:rPr sz="1800" spc="-10" dirty="0">
                          <a:latin typeface="Arial MT"/>
                          <a:cs typeface="Arial MT"/>
                        </a:rPr>
                        <a:t> </a:t>
                      </a:r>
                      <a:r>
                        <a:rPr sz="1800" spc="-5" dirty="0">
                          <a:latin typeface="Arial MT"/>
                          <a:cs typeface="Arial MT"/>
                        </a:rPr>
                        <a:t>mL</a:t>
                      </a:r>
                      <a:endParaRPr sz="1800">
                        <a:latin typeface="Arial MT"/>
                        <a:cs typeface="Arial MT"/>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5"/>
                  </a:ext>
                </a:extLst>
              </a:tr>
              <a:tr h="367411">
                <a:tc>
                  <a:txBody>
                    <a:bodyPr/>
                    <a:lstStyle/>
                    <a:p>
                      <a:pPr marL="91440">
                        <a:lnSpc>
                          <a:spcPct val="100000"/>
                        </a:lnSpc>
                        <a:spcBef>
                          <a:spcPts val="320"/>
                        </a:spcBef>
                      </a:pPr>
                      <a:r>
                        <a:rPr sz="1800" spc="-30" dirty="0">
                          <a:latin typeface="Arial MT"/>
                          <a:cs typeface="Arial MT"/>
                        </a:rPr>
                        <a:t>Very</a:t>
                      </a:r>
                      <a:r>
                        <a:rPr sz="1800" spc="-20" dirty="0">
                          <a:latin typeface="Arial MT"/>
                          <a:cs typeface="Arial MT"/>
                        </a:rPr>
                        <a:t> </a:t>
                      </a:r>
                      <a:r>
                        <a:rPr sz="1800" spc="-5" dirty="0">
                          <a:latin typeface="Arial MT"/>
                          <a:cs typeface="Arial MT"/>
                        </a:rPr>
                        <a:t>slightly</a:t>
                      </a:r>
                      <a:r>
                        <a:rPr sz="1800" spc="-10" dirty="0">
                          <a:latin typeface="Arial MT"/>
                          <a:cs typeface="Arial MT"/>
                        </a:rPr>
                        <a:t> </a:t>
                      </a:r>
                      <a:r>
                        <a:rPr sz="1800" spc="-5" dirty="0">
                          <a:latin typeface="Arial MT"/>
                          <a:cs typeface="Arial MT"/>
                        </a:rPr>
                        <a:t>soluble</a:t>
                      </a:r>
                      <a:endParaRPr sz="18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91440">
                        <a:lnSpc>
                          <a:spcPct val="100000"/>
                        </a:lnSpc>
                        <a:spcBef>
                          <a:spcPts val="320"/>
                        </a:spcBef>
                      </a:pPr>
                      <a:r>
                        <a:rPr sz="1800" dirty="0">
                          <a:latin typeface="Arial MT"/>
                          <a:cs typeface="Arial MT"/>
                        </a:rPr>
                        <a:t>From</a:t>
                      </a:r>
                      <a:r>
                        <a:rPr sz="1800" spc="-15" dirty="0">
                          <a:latin typeface="Arial MT"/>
                          <a:cs typeface="Arial MT"/>
                        </a:rPr>
                        <a:t> </a:t>
                      </a:r>
                      <a:r>
                        <a:rPr sz="1800" spc="-5" dirty="0">
                          <a:latin typeface="Arial MT"/>
                          <a:cs typeface="Arial MT"/>
                        </a:rPr>
                        <a:t>1000</a:t>
                      </a:r>
                      <a:r>
                        <a:rPr sz="1800" spc="-10" dirty="0">
                          <a:latin typeface="Arial MT"/>
                          <a:cs typeface="Arial MT"/>
                        </a:rPr>
                        <a:t> </a:t>
                      </a:r>
                      <a:r>
                        <a:rPr sz="1800" dirty="0">
                          <a:latin typeface="Arial MT"/>
                          <a:cs typeface="Arial MT"/>
                        </a:rPr>
                        <a:t>to</a:t>
                      </a:r>
                      <a:r>
                        <a:rPr sz="1800" spc="-25" dirty="0">
                          <a:latin typeface="Arial MT"/>
                          <a:cs typeface="Arial MT"/>
                        </a:rPr>
                        <a:t> </a:t>
                      </a:r>
                      <a:r>
                        <a:rPr sz="1800" spc="-5" dirty="0">
                          <a:latin typeface="Arial MT"/>
                          <a:cs typeface="Arial MT"/>
                        </a:rPr>
                        <a:t>10000</a:t>
                      </a:r>
                      <a:r>
                        <a:rPr sz="1800" spc="5" dirty="0">
                          <a:latin typeface="Arial MT"/>
                          <a:cs typeface="Arial MT"/>
                        </a:rPr>
                        <a:t> </a:t>
                      </a:r>
                      <a:r>
                        <a:rPr sz="1800" spc="-5" dirty="0">
                          <a:latin typeface="Arial MT"/>
                          <a:cs typeface="Arial MT"/>
                        </a:rPr>
                        <a:t>mL</a:t>
                      </a:r>
                      <a:endParaRPr sz="18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6"/>
                  </a:ext>
                </a:extLst>
              </a:tr>
              <a:tr h="367411">
                <a:tc>
                  <a:txBody>
                    <a:bodyPr/>
                    <a:lstStyle/>
                    <a:p>
                      <a:pPr marL="91440">
                        <a:lnSpc>
                          <a:spcPct val="100000"/>
                        </a:lnSpc>
                        <a:spcBef>
                          <a:spcPts val="320"/>
                        </a:spcBef>
                      </a:pPr>
                      <a:r>
                        <a:rPr sz="1800" spc="-5" dirty="0">
                          <a:latin typeface="Arial MT"/>
                          <a:cs typeface="Arial MT"/>
                        </a:rPr>
                        <a:t>Practically</a:t>
                      </a:r>
                      <a:r>
                        <a:rPr sz="1800" spc="-15" dirty="0">
                          <a:latin typeface="Arial MT"/>
                          <a:cs typeface="Arial MT"/>
                        </a:rPr>
                        <a:t> </a:t>
                      </a:r>
                      <a:r>
                        <a:rPr sz="1800" spc="-5" dirty="0">
                          <a:latin typeface="Arial MT"/>
                          <a:cs typeface="Arial MT"/>
                        </a:rPr>
                        <a:t>insoluble</a:t>
                      </a:r>
                      <a:endParaRPr sz="180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91440">
                        <a:lnSpc>
                          <a:spcPct val="100000"/>
                        </a:lnSpc>
                        <a:spcBef>
                          <a:spcPts val="320"/>
                        </a:spcBef>
                      </a:pPr>
                      <a:r>
                        <a:rPr sz="1800" spc="-5" dirty="0">
                          <a:latin typeface="Arial MT"/>
                          <a:cs typeface="Arial MT"/>
                        </a:rPr>
                        <a:t>More</a:t>
                      </a:r>
                      <a:r>
                        <a:rPr sz="1800" spc="-20" dirty="0">
                          <a:latin typeface="Arial MT"/>
                          <a:cs typeface="Arial MT"/>
                        </a:rPr>
                        <a:t> </a:t>
                      </a:r>
                      <a:r>
                        <a:rPr sz="1800" spc="-5" dirty="0">
                          <a:latin typeface="Arial MT"/>
                          <a:cs typeface="Arial MT"/>
                        </a:rPr>
                        <a:t>than 10000 mL</a:t>
                      </a:r>
                      <a:endParaRPr sz="1800" dirty="0">
                        <a:latin typeface="Arial MT"/>
                        <a:cs typeface="Arial MT"/>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7"/>
                  </a:ext>
                </a:extLst>
              </a:tr>
            </a:tbl>
          </a:graphicData>
        </a:graphic>
      </p:graphicFrame>
      <p:sp>
        <p:nvSpPr>
          <p:cNvPr id="6" name="object 3"/>
          <p:cNvSpPr txBox="1"/>
          <p:nvPr/>
        </p:nvSpPr>
        <p:spPr>
          <a:xfrm>
            <a:off x="401652" y="4348790"/>
            <a:ext cx="11279545" cy="2159000"/>
          </a:xfrm>
          <a:prstGeom prst="rect">
            <a:avLst/>
          </a:prstGeom>
        </p:spPr>
        <p:txBody>
          <a:bodyPr vert="horz" wrap="square" lIns="0" tIns="12065" rIns="0" bIns="0" rtlCol="0">
            <a:spAutoFit/>
          </a:bodyPr>
          <a:lstStyle/>
          <a:p>
            <a:pPr marL="12700" marR="5080" algn="just">
              <a:lnSpc>
                <a:spcPct val="100000"/>
              </a:lnSpc>
              <a:spcBef>
                <a:spcPts val="95"/>
              </a:spcBef>
            </a:pPr>
            <a:r>
              <a:rPr sz="2800" dirty="0">
                <a:solidFill>
                  <a:srgbClr val="001F5F"/>
                </a:solidFill>
                <a:latin typeface="Cambria"/>
                <a:cs typeface="Cambria"/>
              </a:rPr>
              <a:t>h)</a:t>
            </a:r>
            <a:r>
              <a:rPr sz="2800" spc="5" dirty="0">
                <a:solidFill>
                  <a:srgbClr val="001F5F"/>
                </a:solidFill>
                <a:latin typeface="Cambria"/>
                <a:cs typeface="Cambria"/>
              </a:rPr>
              <a:t> </a:t>
            </a:r>
            <a:r>
              <a:rPr sz="2800" b="1" u="sng" spc="-10" dirty="0">
                <a:solidFill>
                  <a:srgbClr val="001F5F"/>
                </a:solidFill>
                <a:latin typeface="Cambria"/>
                <a:cs typeface="Cambria"/>
              </a:rPr>
              <a:t>Standard:</a:t>
            </a:r>
            <a:r>
              <a:rPr sz="2800" spc="-5" dirty="0">
                <a:solidFill>
                  <a:srgbClr val="001F5F"/>
                </a:solidFill>
                <a:latin typeface="Cambria"/>
                <a:cs typeface="Cambria"/>
              </a:rPr>
              <a:t> </a:t>
            </a:r>
            <a:r>
              <a:rPr sz="2800" u="sng" spc="-10" dirty="0">
                <a:solidFill>
                  <a:srgbClr val="001F5F"/>
                </a:solidFill>
                <a:latin typeface="Cambria"/>
                <a:cs typeface="Cambria"/>
              </a:rPr>
              <a:t>Prescribe</a:t>
            </a:r>
            <a:r>
              <a:rPr sz="2800" u="sng" spc="-5" dirty="0">
                <a:solidFill>
                  <a:srgbClr val="001F5F"/>
                </a:solidFill>
                <a:latin typeface="Cambria"/>
                <a:cs typeface="Cambria"/>
              </a:rPr>
              <a:t> </a:t>
            </a:r>
            <a:r>
              <a:rPr sz="2800" u="sng" spc="-10" dirty="0">
                <a:solidFill>
                  <a:srgbClr val="001F5F"/>
                </a:solidFill>
                <a:latin typeface="Cambria"/>
                <a:cs typeface="Cambria"/>
              </a:rPr>
              <a:t>the</a:t>
            </a:r>
            <a:r>
              <a:rPr sz="2800" u="sng" spc="-5" dirty="0">
                <a:solidFill>
                  <a:srgbClr val="001F5F"/>
                </a:solidFill>
                <a:latin typeface="Cambria"/>
                <a:cs typeface="Cambria"/>
              </a:rPr>
              <a:t> </a:t>
            </a:r>
            <a:r>
              <a:rPr sz="2800" u="sng" spc="-10" dirty="0">
                <a:solidFill>
                  <a:srgbClr val="001F5F"/>
                </a:solidFill>
                <a:latin typeface="Cambria"/>
                <a:cs typeface="Cambria"/>
              </a:rPr>
              <a:t>standards</a:t>
            </a:r>
            <a:r>
              <a:rPr sz="2800" u="sng" spc="-5" dirty="0">
                <a:solidFill>
                  <a:srgbClr val="001F5F"/>
                </a:solidFill>
                <a:latin typeface="Cambria"/>
                <a:cs typeface="Cambria"/>
              </a:rPr>
              <a:t> </a:t>
            </a:r>
            <a:r>
              <a:rPr sz="2800" u="sng" dirty="0">
                <a:solidFill>
                  <a:srgbClr val="001F5F"/>
                </a:solidFill>
                <a:latin typeface="Cambria"/>
                <a:cs typeface="Cambria"/>
              </a:rPr>
              <a:t>of</a:t>
            </a:r>
            <a:r>
              <a:rPr sz="2800" u="sng" spc="5" dirty="0">
                <a:solidFill>
                  <a:srgbClr val="001F5F"/>
                </a:solidFill>
                <a:latin typeface="Cambria"/>
                <a:cs typeface="Cambria"/>
              </a:rPr>
              <a:t> </a:t>
            </a:r>
            <a:r>
              <a:rPr sz="2800" u="sng" spc="-5" dirty="0">
                <a:solidFill>
                  <a:srgbClr val="001F5F"/>
                </a:solidFill>
                <a:latin typeface="Cambria"/>
                <a:cs typeface="Cambria"/>
              </a:rPr>
              <a:t>purity</a:t>
            </a:r>
            <a:r>
              <a:rPr sz="2800" u="sng" dirty="0">
                <a:solidFill>
                  <a:srgbClr val="001F5F"/>
                </a:solidFill>
                <a:latin typeface="Cambria"/>
                <a:cs typeface="Cambria"/>
              </a:rPr>
              <a:t> </a:t>
            </a:r>
            <a:r>
              <a:rPr sz="2800" u="sng" spc="-10" dirty="0">
                <a:solidFill>
                  <a:srgbClr val="001F5F"/>
                </a:solidFill>
                <a:latin typeface="Cambria"/>
                <a:cs typeface="Cambria"/>
              </a:rPr>
              <a:t>and</a:t>
            </a:r>
            <a:r>
              <a:rPr sz="2800" u="sng" spc="-5" dirty="0">
                <a:solidFill>
                  <a:srgbClr val="001F5F"/>
                </a:solidFill>
                <a:latin typeface="Cambria"/>
                <a:cs typeface="Cambria"/>
              </a:rPr>
              <a:t> </a:t>
            </a:r>
            <a:r>
              <a:rPr sz="2800" u="sng" spc="-10" dirty="0">
                <a:solidFill>
                  <a:srgbClr val="001F5F"/>
                </a:solidFill>
                <a:latin typeface="Cambria"/>
                <a:cs typeface="Cambria"/>
              </a:rPr>
              <a:t>strength</a:t>
            </a:r>
            <a:r>
              <a:rPr sz="2800" u="sng" spc="595" dirty="0">
                <a:solidFill>
                  <a:srgbClr val="001F5F"/>
                </a:solidFill>
                <a:latin typeface="Cambria"/>
                <a:cs typeface="Cambria"/>
              </a:rPr>
              <a:t> </a:t>
            </a:r>
            <a:r>
              <a:rPr sz="2800" spc="-15" dirty="0">
                <a:solidFill>
                  <a:srgbClr val="001F5F"/>
                </a:solidFill>
                <a:latin typeface="Cambria"/>
                <a:cs typeface="Cambria"/>
              </a:rPr>
              <a:t>example: </a:t>
            </a:r>
            <a:r>
              <a:rPr sz="2800" spc="-10" dirty="0">
                <a:solidFill>
                  <a:srgbClr val="001F5F"/>
                </a:solidFill>
                <a:latin typeface="Cambria"/>
                <a:cs typeface="Cambria"/>
              </a:rPr>
              <a:t> </a:t>
            </a:r>
            <a:r>
              <a:rPr sz="2800" spc="-5" dirty="0">
                <a:solidFill>
                  <a:srgbClr val="001F5F"/>
                </a:solidFill>
                <a:latin typeface="Cambria"/>
                <a:cs typeface="Cambria"/>
              </a:rPr>
              <a:t>sodium</a:t>
            </a:r>
            <a:r>
              <a:rPr sz="2800" dirty="0">
                <a:solidFill>
                  <a:srgbClr val="001F5F"/>
                </a:solidFill>
                <a:latin typeface="Cambria"/>
                <a:cs typeface="Cambria"/>
              </a:rPr>
              <a:t> </a:t>
            </a:r>
            <a:r>
              <a:rPr sz="2800" spc="-5" dirty="0">
                <a:solidFill>
                  <a:srgbClr val="001F5F"/>
                </a:solidFill>
                <a:latin typeface="Cambria"/>
                <a:cs typeface="Cambria"/>
              </a:rPr>
              <a:t>chloride </a:t>
            </a:r>
            <a:r>
              <a:rPr sz="2800" dirty="0">
                <a:solidFill>
                  <a:srgbClr val="001F5F"/>
                </a:solidFill>
                <a:latin typeface="Cambria"/>
                <a:cs typeface="Cambria"/>
              </a:rPr>
              <a:t>IP </a:t>
            </a:r>
            <a:r>
              <a:rPr sz="2800" spc="-5" dirty="0">
                <a:solidFill>
                  <a:srgbClr val="001F5F"/>
                </a:solidFill>
                <a:latin typeface="Cambria"/>
                <a:cs typeface="Cambria"/>
              </a:rPr>
              <a:t>contain </a:t>
            </a:r>
            <a:r>
              <a:rPr sz="2800" spc="-10" dirty="0">
                <a:solidFill>
                  <a:srgbClr val="001F5F"/>
                </a:solidFill>
                <a:latin typeface="Cambria"/>
                <a:cs typeface="Cambria"/>
              </a:rPr>
              <a:t>not</a:t>
            </a:r>
            <a:r>
              <a:rPr sz="2800" spc="-5" dirty="0">
                <a:solidFill>
                  <a:srgbClr val="001F5F"/>
                </a:solidFill>
                <a:latin typeface="Cambria"/>
                <a:cs typeface="Cambria"/>
              </a:rPr>
              <a:t> </a:t>
            </a:r>
            <a:r>
              <a:rPr sz="2800" spc="-10" dirty="0">
                <a:solidFill>
                  <a:srgbClr val="001F5F"/>
                </a:solidFill>
                <a:latin typeface="Cambria"/>
                <a:cs typeface="Cambria"/>
              </a:rPr>
              <a:t>less</a:t>
            </a:r>
            <a:r>
              <a:rPr sz="2800" spc="-5" dirty="0">
                <a:solidFill>
                  <a:srgbClr val="001F5F"/>
                </a:solidFill>
                <a:latin typeface="Cambria"/>
                <a:cs typeface="Cambria"/>
              </a:rPr>
              <a:t> than</a:t>
            </a:r>
            <a:r>
              <a:rPr sz="2800" dirty="0">
                <a:solidFill>
                  <a:srgbClr val="001F5F"/>
                </a:solidFill>
                <a:latin typeface="Cambria"/>
                <a:cs typeface="Cambria"/>
              </a:rPr>
              <a:t> </a:t>
            </a:r>
            <a:r>
              <a:rPr sz="2800" spc="-10" dirty="0">
                <a:solidFill>
                  <a:srgbClr val="001F5F"/>
                </a:solidFill>
                <a:latin typeface="Cambria"/>
                <a:cs typeface="Cambria"/>
              </a:rPr>
              <a:t>99%</a:t>
            </a:r>
            <a:r>
              <a:rPr sz="2800" spc="-5" dirty="0">
                <a:solidFill>
                  <a:srgbClr val="001F5F"/>
                </a:solidFill>
                <a:latin typeface="Cambria"/>
                <a:cs typeface="Cambria"/>
              </a:rPr>
              <a:t> </a:t>
            </a:r>
            <a:r>
              <a:rPr sz="2800" spc="-10" dirty="0">
                <a:solidFill>
                  <a:srgbClr val="001F5F"/>
                </a:solidFill>
                <a:latin typeface="Cambria"/>
                <a:cs typeface="Cambria"/>
              </a:rPr>
              <a:t>and</a:t>
            </a:r>
            <a:r>
              <a:rPr sz="2800" spc="-5" dirty="0">
                <a:solidFill>
                  <a:srgbClr val="001F5F"/>
                </a:solidFill>
                <a:latin typeface="Cambria"/>
                <a:cs typeface="Cambria"/>
              </a:rPr>
              <a:t> </a:t>
            </a:r>
            <a:r>
              <a:rPr sz="2800" spc="-15" dirty="0">
                <a:solidFill>
                  <a:srgbClr val="001F5F"/>
                </a:solidFill>
                <a:latin typeface="Cambria"/>
                <a:cs typeface="Cambria"/>
              </a:rPr>
              <a:t>more</a:t>
            </a:r>
            <a:r>
              <a:rPr sz="2800" spc="-10" dirty="0">
                <a:solidFill>
                  <a:srgbClr val="001F5F"/>
                </a:solidFill>
                <a:latin typeface="Cambria"/>
                <a:cs typeface="Cambria"/>
              </a:rPr>
              <a:t> </a:t>
            </a:r>
            <a:r>
              <a:rPr sz="2800" spc="-5" dirty="0">
                <a:solidFill>
                  <a:srgbClr val="001F5F"/>
                </a:solidFill>
                <a:latin typeface="Cambria"/>
                <a:cs typeface="Cambria"/>
              </a:rPr>
              <a:t>than</a:t>
            </a:r>
            <a:r>
              <a:rPr sz="2800" dirty="0">
                <a:solidFill>
                  <a:srgbClr val="001F5F"/>
                </a:solidFill>
                <a:latin typeface="Cambria"/>
                <a:cs typeface="Cambria"/>
              </a:rPr>
              <a:t> </a:t>
            </a:r>
            <a:r>
              <a:rPr sz="2800" spc="-10" dirty="0">
                <a:solidFill>
                  <a:srgbClr val="001F5F"/>
                </a:solidFill>
                <a:latin typeface="Cambria"/>
                <a:cs typeface="Cambria"/>
              </a:rPr>
              <a:t>100.5%</a:t>
            </a:r>
            <a:r>
              <a:rPr sz="2800" spc="595" dirty="0">
                <a:solidFill>
                  <a:srgbClr val="001F5F"/>
                </a:solidFill>
                <a:latin typeface="Cambria"/>
                <a:cs typeface="Cambria"/>
              </a:rPr>
              <a:t> </a:t>
            </a:r>
            <a:r>
              <a:rPr sz="2800" spc="-5" dirty="0">
                <a:solidFill>
                  <a:srgbClr val="001F5F"/>
                </a:solidFill>
                <a:latin typeface="Cambria"/>
                <a:cs typeface="Cambria"/>
              </a:rPr>
              <a:t>of </a:t>
            </a:r>
            <a:r>
              <a:rPr sz="2800" spc="-605" dirty="0">
                <a:solidFill>
                  <a:srgbClr val="001F5F"/>
                </a:solidFill>
                <a:latin typeface="Cambria"/>
                <a:cs typeface="Cambria"/>
              </a:rPr>
              <a:t> </a:t>
            </a:r>
            <a:r>
              <a:rPr sz="2800" spc="-5" dirty="0">
                <a:solidFill>
                  <a:srgbClr val="001F5F"/>
                </a:solidFill>
                <a:latin typeface="Cambria"/>
                <a:cs typeface="Cambria"/>
              </a:rPr>
              <a:t>NaCl</a:t>
            </a:r>
            <a:endParaRPr sz="2800" dirty="0">
              <a:latin typeface="Cambria"/>
              <a:cs typeface="Cambria"/>
            </a:endParaRPr>
          </a:p>
          <a:p>
            <a:pPr marL="12700" marR="5715" algn="just">
              <a:lnSpc>
                <a:spcPct val="100000"/>
              </a:lnSpc>
            </a:pPr>
            <a:r>
              <a:rPr sz="2800" spc="-5" dirty="0">
                <a:solidFill>
                  <a:srgbClr val="001F5F"/>
                </a:solidFill>
                <a:latin typeface="Cambria"/>
                <a:cs typeface="Cambria"/>
              </a:rPr>
              <a:t>i) </a:t>
            </a:r>
            <a:r>
              <a:rPr sz="2800" b="1" spc="-5" dirty="0">
                <a:solidFill>
                  <a:srgbClr val="001F5F"/>
                </a:solidFill>
                <a:latin typeface="Cambria"/>
                <a:cs typeface="Cambria"/>
              </a:rPr>
              <a:t>Identification:</a:t>
            </a:r>
            <a:r>
              <a:rPr sz="2800" spc="-5" dirty="0">
                <a:solidFill>
                  <a:srgbClr val="001F5F"/>
                </a:solidFill>
                <a:latin typeface="Cambria"/>
                <a:cs typeface="Cambria"/>
              </a:rPr>
              <a:t> this include </a:t>
            </a:r>
            <a:r>
              <a:rPr sz="2800" b="1" u="sng" spc="-5" dirty="0">
                <a:solidFill>
                  <a:srgbClr val="001F5F"/>
                </a:solidFill>
                <a:latin typeface="Cambria"/>
                <a:cs typeface="Cambria"/>
              </a:rPr>
              <a:t>some specific </a:t>
            </a:r>
            <a:r>
              <a:rPr sz="2800" b="1" u="sng" spc="-10" dirty="0">
                <a:solidFill>
                  <a:srgbClr val="001F5F"/>
                </a:solidFill>
                <a:latin typeface="Cambria"/>
                <a:cs typeface="Cambria"/>
              </a:rPr>
              <a:t>and non </a:t>
            </a:r>
            <a:r>
              <a:rPr sz="2800" b="1" u="sng" spc="-5" dirty="0">
                <a:solidFill>
                  <a:srgbClr val="001F5F"/>
                </a:solidFill>
                <a:latin typeface="Cambria"/>
                <a:cs typeface="Cambria"/>
              </a:rPr>
              <a:t>specific </a:t>
            </a:r>
            <a:r>
              <a:rPr sz="2800" spc="-10" dirty="0">
                <a:solidFill>
                  <a:srgbClr val="001F5F"/>
                </a:solidFill>
                <a:latin typeface="Cambria"/>
                <a:cs typeface="Cambria"/>
              </a:rPr>
              <a:t>test </a:t>
            </a:r>
            <a:r>
              <a:rPr sz="2800" spc="-15" dirty="0">
                <a:solidFill>
                  <a:srgbClr val="001F5F"/>
                </a:solidFill>
                <a:latin typeface="Cambria"/>
                <a:cs typeface="Cambria"/>
              </a:rPr>
              <a:t>for </a:t>
            </a:r>
            <a:r>
              <a:rPr sz="2800" spc="-5" dirty="0">
                <a:solidFill>
                  <a:srgbClr val="001F5F"/>
                </a:solidFill>
                <a:latin typeface="Cambria"/>
                <a:cs typeface="Cambria"/>
              </a:rPr>
              <a:t>identity </a:t>
            </a:r>
            <a:r>
              <a:rPr sz="2800" dirty="0">
                <a:solidFill>
                  <a:srgbClr val="001F5F"/>
                </a:solidFill>
                <a:latin typeface="Cambria"/>
                <a:cs typeface="Cambria"/>
              </a:rPr>
              <a:t> </a:t>
            </a:r>
            <a:r>
              <a:rPr sz="2800" spc="-5" dirty="0">
                <a:solidFill>
                  <a:srgbClr val="001F5F"/>
                </a:solidFill>
                <a:latin typeface="Cambria"/>
                <a:cs typeface="Cambria"/>
              </a:rPr>
              <a:t>of substance.</a:t>
            </a:r>
            <a:endParaRPr sz="2800" dirty="0">
              <a:latin typeface="Cambria"/>
              <a:cs typeface="Cambria"/>
            </a:endParaRPr>
          </a:p>
        </p:txBody>
      </p:sp>
      <p:pic>
        <p:nvPicPr>
          <p:cNvPr id="2" name="Picture 2">
            <a:extLst>
              <a:ext uri="{FF2B5EF4-FFF2-40B4-BE49-F238E27FC236}">
                <a16:creationId xmlns:a16="http://schemas.microsoft.com/office/drawing/2014/main" id="{58B543BA-AC1F-7364-9E47-16DEA3769A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2063"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28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80392" y="204940"/>
            <a:ext cx="3031929"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Monograph</a:t>
            </a:r>
            <a:r>
              <a:rPr lang="en-US" u="sng" dirty="0">
                <a:solidFill>
                  <a:srgbClr val="000000"/>
                </a:solidFill>
                <a:latin typeface="Times New Roman"/>
                <a:cs typeface="Times New Roman"/>
              </a:rPr>
              <a:t> </a:t>
            </a:r>
            <a:endParaRPr b="0" u="sng" dirty="0">
              <a:solidFill>
                <a:srgbClr val="000000"/>
              </a:solidFill>
              <a:latin typeface="Times New Roman"/>
              <a:cs typeface="Times New Roman"/>
            </a:endParaRPr>
          </a:p>
        </p:txBody>
      </p:sp>
      <p:sp>
        <p:nvSpPr>
          <p:cNvPr id="5" name="object 2"/>
          <p:cNvSpPr txBox="1"/>
          <p:nvPr/>
        </p:nvSpPr>
        <p:spPr>
          <a:xfrm>
            <a:off x="709301" y="1493217"/>
            <a:ext cx="10579545" cy="3079689"/>
          </a:xfrm>
          <a:prstGeom prst="rect">
            <a:avLst/>
          </a:prstGeom>
        </p:spPr>
        <p:txBody>
          <a:bodyPr vert="horz" wrap="square" lIns="0" tIns="12065" rIns="0" bIns="0" rtlCol="0">
            <a:spAutoFit/>
          </a:bodyPr>
          <a:lstStyle/>
          <a:p>
            <a:pPr marL="12700" marR="5080">
              <a:lnSpc>
                <a:spcPct val="100000"/>
              </a:lnSpc>
              <a:spcBef>
                <a:spcPts val="95"/>
              </a:spcBef>
              <a:buAutoNum type="alphaLcParenR" startAt="10"/>
              <a:tabLst>
                <a:tab pos="321945" algn="l"/>
              </a:tabLst>
            </a:pPr>
            <a:r>
              <a:rPr lang="en-US" sz="2800" spc="-60" dirty="0">
                <a:latin typeface="Cambria"/>
                <a:cs typeface="Cambria"/>
              </a:rPr>
              <a:t> </a:t>
            </a:r>
            <a:r>
              <a:rPr sz="2800" b="1" spc="-60" dirty="0">
                <a:latin typeface="Cambria"/>
                <a:cs typeface="Cambria"/>
              </a:rPr>
              <a:t>Test</a:t>
            </a:r>
            <a:r>
              <a:rPr sz="2800" b="1" spc="5" dirty="0">
                <a:latin typeface="Cambria"/>
                <a:cs typeface="Cambria"/>
              </a:rPr>
              <a:t> </a:t>
            </a:r>
            <a:r>
              <a:rPr sz="2800" b="1" spc="-5" dirty="0">
                <a:latin typeface="Cambria"/>
                <a:cs typeface="Cambria"/>
              </a:rPr>
              <a:t>of</a:t>
            </a:r>
            <a:r>
              <a:rPr sz="2800" b="1" spc="10" dirty="0">
                <a:latin typeface="Cambria"/>
                <a:cs typeface="Cambria"/>
              </a:rPr>
              <a:t> </a:t>
            </a:r>
            <a:r>
              <a:rPr sz="2800" b="1" spc="-10" dirty="0">
                <a:latin typeface="Cambria"/>
                <a:cs typeface="Cambria"/>
              </a:rPr>
              <a:t>purity:</a:t>
            </a:r>
            <a:r>
              <a:rPr sz="2800" b="1" spc="30" dirty="0">
                <a:latin typeface="Cambria"/>
                <a:cs typeface="Cambria"/>
              </a:rPr>
              <a:t> </a:t>
            </a:r>
            <a:r>
              <a:rPr sz="2800" spc="-5" dirty="0">
                <a:latin typeface="Cambria"/>
                <a:cs typeface="Cambria"/>
              </a:rPr>
              <a:t>these </a:t>
            </a:r>
            <a:r>
              <a:rPr sz="2800" spc="-10" dirty="0">
                <a:latin typeface="Cambria"/>
                <a:cs typeface="Cambria"/>
              </a:rPr>
              <a:t>test</a:t>
            </a:r>
            <a:r>
              <a:rPr sz="2800" spc="5" dirty="0">
                <a:latin typeface="Cambria"/>
                <a:cs typeface="Cambria"/>
              </a:rPr>
              <a:t> </a:t>
            </a:r>
            <a:r>
              <a:rPr sz="2800" spc="-5" dirty="0">
                <a:latin typeface="Cambria"/>
                <a:cs typeface="Cambria"/>
              </a:rPr>
              <a:t>include</a:t>
            </a:r>
            <a:r>
              <a:rPr sz="2800" spc="10" dirty="0">
                <a:latin typeface="Cambria"/>
                <a:cs typeface="Cambria"/>
              </a:rPr>
              <a:t> </a:t>
            </a:r>
            <a:r>
              <a:rPr sz="2800" spc="-10" dirty="0">
                <a:latin typeface="Cambria"/>
                <a:cs typeface="Cambria"/>
              </a:rPr>
              <a:t>melting,</a:t>
            </a:r>
            <a:r>
              <a:rPr sz="2800" spc="20" dirty="0">
                <a:latin typeface="Cambria"/>
                <a:cs typeface="Cambria"/>
              </a:rPr>
              <a:t> </a:t>
            </a:r>
            <a:r>
              <a:rPr sz="2800" spc="-5" dirty="0">
                <a:latin typeface="Cambria"/>
                <a:cs typeface="Cambria"/>
              </a:rPr>
              <a:t>boiling</a:t>
            </a:r>
            <a:r>
              <a:rPr sz="2800" spc="5" dirty="0">
                <a:latin typeface="Cambria"/>
                <a:cs typeface="Cambria"/>
              </a:rPr>
              <a:t> </a:t>
            </a:r>
            <a:r>
              <a:rPr sz="2800" dirty="0">
                <a:latin typeface="Cambria"/>
                <a:cs typeface="Cambria"/>
              </a:rPr>
              <a:t>point,</a:t>
            </a:r>
            <a:r>
              <a:rPr sz="2800" spc="15" dirty="0">
                <a:latin typeface="Cambria"/>
                <a:cs typeface="Cambria"/>
              </a:rPr>
              <a:t> </a:t>
            </a:r>
            <a:r>
              <a:rPr sz="2800" spc="-10" dirty="0">
                <a:latin typeface="Cambria"/>
                <a:cs typeface="Cambria"/>
              </a:rPr>
              <a:t>limit</a:t>
            </a:r>
            <a:r>
              <a:rPr sz="2800" spc="-5" dirty="0">
                <a:latin typeface="Cambria"/>
                <a:cs typeface="Cambria"/>
              </a:rPr>
              <a:t> </a:t>
            </a:r>
            <a:r>
              <a:rPr sz="2800" spc="-10" dirty="0">
                <a:latin typeface="Cambria"/>
                <a:cs typeface="Cambria"/>
              </a:rPr>
              <a:t>test</a:t>
            </a:r>
            <a:r>
              <a:rPr sz="2800" spc="5" dirty="0">
                <a:latin typeface="Cambria"/>
                <a:cs typeface="Cambria"/>
              </a:rPr>
              <a:t> </a:t>
            </a:r>
            <a:r>
              <a:rPr sz="2800" spc="-15" dirty="0">
                <a:latin typeface="Cambria"/>
                <a:cs typeface="Cambria"/>
              </a:rPr>
              <a:t>for</a:t>
            </a:r>
            <a:r>
              <a:rPr sz="2800" spc="5" dirty="0">
                <a:latin typeface="Cambria"/>
                <a:cs typeface="Cambria"/>
              </a:rPr>
              <a:t> </a:t>
            </a:r>
            <a:r>
              <a:rPr sz="2800" spc="-10" dirty="0">
                <a:latin typeface="Cambria"/>
                <a:cs typeface="Cambria"/>
              </a:rPr>
              <a:t>metals, </a:t>
            </a:r>
            <a:r>
              <a:rPr sz="2800" spc="-600" dirty="0">
                <a:latin typeface="Cambria"/>
                <a:cs typeface="Cambria"/>
              </a:rPr>
              <a:t> </a:t>
            </a:r>
            <a:r>
              <a:rPr sz="2800" dirty="0">
                <a:latin typeface="Cambria"/>
                <a:cs typeface="Cambria"/>
              </a:rPr>
              <a:t>specific</a:t>
            </a:r>
            <a:r>
              <a:rPr sz="2800" spc="-20" dirty="0">
                <a:latin typeface="Cambria"/>
                <a:cs typeface="Cambria"/>
              </a:rPr>
              <a:t> </a:t>
            </a:r>
            <a:r>
              <a:rPr sz="2800" dirty="0">
                <a:latin typeface="Cambria"/>
                <a:cs typeface="Cambria"/>
              </a:rPr>
              <a:t>optical</a:t>
            </a:r>
            <a:r>
              <a:rPr sz="2800" spc="-5" dirty="0">
                <a:latin typeface="Cambria"/>
                <a:cs typeface="Cambria"/>
              </a:rPr>
              <a:t> </a:t>
            </a:r>
            <a:r>
              <a:rPr sz="2800" spc="-10" dirty="0">
                <a:latin typeface="Cambria"/>
                <a:cs typeface="Cambria"/>
              </a:rPr>
              <a:t>rotation</a:t>
            </a:r>
            <a:endParaRPr lang="en-US" sz="2800" spc="-10" dirty="0">
              <a:latin typeface="Cambria"/>
              <a:cs typeface="Cambria"/>
            </a:endParaRPr>
          </a:p>
          <a:p>
            <a:pPr marL="12700" marR="5080">
              <a:lnSpc>
                <a:spcPct val="100000"/>
              </a:lnSpc>
              <a:spcBef>
                <a:spcPts val="95"/>
              </a:spcBef>
              <a:buAutoNum type="alphaLcParenR" startAt="10"/>
              <a:tabLst>
                <a:tab pos="321945" algn="l"/>
              </a:tabLst>
            </a:pPr>
            <a:endParaRPr lang="en-US" sz="2800" spc="-10" dirty="0">
              <a:latin typeface="Cambria"/>
              <a:cs typeface="Cambria"/>
            </a:endParaRPr>
          </a:p>
          <a:p>
            <a:pPr marL="12700" marR="5080">
              <a:lnSpc>
                <a:spcPct val="100000"/>
              </a:lnSpc>
              <a:spcBef>
                <a:spcPts val="95"/>
              </a:spcBef>
              <a:buAutoNum type="alphaLcParenR" startAt="10"/>
              <a:tabLst>
                <a:tab pos="321945" algn="l"/>
              </a:tabLst>
            </a:pPr>
            <a:r>
              <a:rPr lang="en-US" sz="2800" spc="-5" dirty="0">
                <a:latin typeface="Cambria"/>
                <a:cs typeface="Cambria"/>
              </a:rPr>
              <a:t> </a:t>
            </a:r>
            <a:r>
              <a:rPr sz="2800" b="1" spc="-5" dirty="0">
                <a:latin typeface="Cambria"/>
                <a:cs typeface="Cambria"/>
              </a:rPr>
              <a:t>Method</a:t>
            </a:r>
            <a:r>
              <a:rPr sz="2800" b="1" dirty="0">
                <a:latin typeface="Cambria"/>
                <a:cs typeface="Cambria"/>
              </a:rPr>
              <a:t> of </a:t>
            </a:r>
            <a:r>
              <a:rPr sz="2800" b="1" spc="-15" dirty="0">
                <a:latin typeface="Cambria"/>
                <a:cs typeface="Cambria"/>
              </a:rPr>
              <a:t>assay:</a:t>
            </a:r>
            <a:r>
              <a:rPr sz="2800" b="1" spc="-10" dirty="0">
                <a:latin typeface="Cambria"/>
                <a:cs typeface="Cambria"/>
              </a:rPr>
              <a:t> </a:t>
            </a:r>
            <a:r>
              <a:rPr sz="2800" spc="-10" dirty="0">
                <a:latin typeface="Cambria"/>
                <a:cs typeface="Cambria"/>
              </a:rPr>
              <a:t>the</a:t>
            </a:r>
            <a:r>
              <a:rPr sz="2800" spc="5" dirty="0">
                <a:latin typeface="Cambria"/>
                <a:cs typeface="Cambria"/>
              </a:rPr>
              <a:t> </a:t>
            </a:r>
            <a:r>
              <a:rPr sz="2800" spc="-10" dirty="0">
                <a:latin typeface="Cambria"/>
                <a:cs typeface="Cambria"/>
              </a:rPr>
              <a:t>term</a:t>
            </a:r>
            <a:r>
              <a:rPr sz="2800" dirty="0">
                <a:latin typeface="Cambria"/>
                <a:cs typeface="Cambria"/>
              </a:rPr>
              <a:t> </a:t>
            </a:r>
            <a:r>
              <a:rPr sz="2800" spc="-20" dirty="0">
                <a:latin typeface="Cambria"/>
                <a:cs typeface="Cambria"/>
              </a:rPr>
              <a:t>assay</a:t>
            </a:r>
            <a:r>
              <a:rPr sz="2800" spc="-5" dirty="0">
                <a:latin typeface="Cambria"/>
                <a:cs typeface="Cambria"/>
              </a:rPr>
              <a:t> is</a:t>
            </a:r>
            <a:r>
              <a:rPr sz="2800" spc="-15" dirty="0">
                <a:latin typeface="Cambria"/>
                <a:cs typeface="Cambria"/>
              </a:rPr>
              <a:t> </a:t>
            </a:r>
            <a:r>
              <a:rPr sz="2800" spc="-10" dirty="0">
                <a:latin typeface="Cambria"/>
                <a:cs typeface="Cambria"/>
              </a:rPr>
              <a:t>used</a:t>
            </a:r>
            <a:r>
              <a:rPr sz="2800" spc="-5" dirty="0">
                <a:latin typeface="Cambria"/>
                <a:cs typeface="Cambria"/>
              </a:rPr>
              <a:t> in</a:t>
            </a:r>
            <a:r>
              <a:rPr sz="2800" dirty="0">
                <a:latin typeface="Cambria"/>
                <a:cs typeface="Cambria"/>
              </a:rPr>
              <a:t> </a:t>
            </a:r>
            <a:r>
              <a:rPr sz="2800" spc="-5" dirty="0">
                <a:latin typeface="Cambria"/>
                <a:cs typeface="Cambria"/>
              </a:rPr>
              <a:t>pharmacopoeia</a:t>
            </a:r>
            <a:r>
              <a:rPr sz="2800" spc="-10" dirty="0">
                <a:latin typeface="Cambria"/>
                <a:cs typeface="Cambria"/>
              </a:rPr>
              <a:t> </a:t>
            </a:r>
            <a:r>
              <a:rPr sz="2800" spc="-15" dirty="0">
                <a:latin typeface="Cambria"/>
                <a:cs typeface="Cambria"/>
              </a:rPr>
              <a:t>for</a:t>
            </a:r>
            <a:r>
              <a:rPr sz="2800" spc="-5" dirty="0">
                <a:latin typeface="Cambria"/>
                <a:cs typeface="Cambria"/>
              </a:rPr>
              <a:t> </a:t>
            </a:r>
            <a:r>
              <a:rPr sz="2800" spc="-15" dirty="0">
                <a:latin typeface="Cambria"/>
                <a:cs typeface="Cambria"/>
              </a:rPr>
              <a:t>quantitative </a:t>
            </a:r>
            <a:r>
              <a:rPr sz="2800" spc="-600" dirty="0">
                <a:latin typeface="Cambria"/>
                <a:cs typeface="Cambria"/>
              </a:rPr>
              <a:t> </a:t>
            </a:r>
            <a:r>
              <a:rPr sz="2800" spc="-5" dirty="0">
                <a:latin typeface="Cambria"/>
                <a:cs typeface="Cambria"/>
              </a:rPr>
              <a:t>determination</a:t>
            </a:r>
            <a:r>
              <a:rPr sz="2800" spc="-10" dirty="0">
                <a:latin typeface="Cambria"/>
                <a:cs typeface="Cambria"/>
              </a:rPr>
              <a:t> </a:t>
            </a:r>
            <a:r>
              <a:rPr sz="2800" spc="-5" dirty="0">
                <a:latin typeface="Cambria"/>
                <a:cs typeface="Cambria"/>
              </a:rPr>
              <a:t>of principal </a:t>
            </a:r>
            <a:r>
              <a:rPr sz="2800" spc="-10" dirty="0">
                <a:latin typeface="Cambria"/>
                <a:cs typeface="Cambria"/>
              </a:rPr>
              <a:t>ingredient</a:t>
            </a:r>
            <a:endParaRPr lang="en-US" sz="2800" spc="-10" dirty="0">
              <a:latin typeface="Cambria"/>
              <a:cs typeface="Cambria"/>
            </a:endParaRPr>
          </a:p>
          <a:p>
            <a:pPr marL="12700" marR="5080">
              <a:lnSpc>
                <a:spcPct val="100000"/>
              </a:lnSpc>
              <a:spcBef>
                <a:spcPts val="95"/>
              </a:spcBef>
              <a:buAutoNum type="alphaLcParenR" startAt="10"/>
              <a:tabLst>
                <a:tab pos="321945" algn="l"/>
              </a:tabLst>
            </a:pPr>
            <a:endParaRPr lang="en-US" sz="2800" spc="-10" dirty="0">
              <a:latin typeface="Cambria"/>
              <a:cs typeface="Cambria"/>
            </a:endParaRPr>
          </a:p>
          <a:p>
            <a:pPr marL="12700" marR="5080">
              <a:lnSpc>
                <a:spcPct val="100000"/>
              </a:lnSpc>
              <a:spcBef>
                <a:spcPts val="95"/>
              </a:spcBef>
              <a:buAutoNum type="alphaLcParenR" startAt="10"/>
              <a:tabLst>
                <a:tab pos="321945" algn="l"/>
              </a:tabLst>
            </a:pPr>
            <a:r>
              <a:rPr lang="en-US" sz="2800" spc="-15" dirty="0">
                <a:latin typeface="Cambria"/>
                <a:cs typeface="Cambria"/>
              </a:rPr>
              <a:t> </a:t>
            </a:r>
            <a:r>
              <a:rPr sz="2800" b="1" spc="-15" dirty="0">
                <a:latin typeface="Cambria"/>
                <a:cs typeface="Cambria"/>
              </a:rPr>
              <a:t>Storage:</a:t>
            </a:r>
            <a:r>
              <a:rPr sz="2800" spc="-10" dirty="0">
                <a:latin typeface="Cambria"/>
                <a:cs typeface="Cambria"/>
              </a:rPr>
              <a:t> </a:t>
            </a:r>
            <a:r>
              <a:rPr sz="2800" spc="-5" dirty="0">
                <a:latin typeface="Cambria"/>
                <a:cs typeface="Cambria"/>
              </a:rPr>
              <a:t>some</a:t>
            </a:r>
            <a:r>
              <a:rPr sz="2800" spc="-15" dirty="0">
                <a:latin typeface="Cambria"/>
                <a:cs typeface="Cambria"/>
              </a:rPr>
              <a:t> </a:t>
            </a:r>
            <a:r>
              <a:rPr sz="2800" dirty="0">
                <a:latin typeface="Cambria"/>
                <a:cs typeface="Cambria"/>
              </a:rPr>
              <a:t>specific</a:t>
            </a:r>
            <a:r>
              <a:rPr sz="2800" spc="-15" dirty="0">
                <a:latin typeface="Cambria"/>
                <a:cs typeface="Cambria"/>
              </a:rPr>
              <a:t> </a:t>
            </a:r>
            <a:r>
              <a:rPr sz="2800" spc="-5" dirty="0">
                <a:latin typeface="Cambria"/>
                <a:cs typeface="Cambria"/>
              </a:rPr>
              <a:t>condition </a:t>
            </a:r>
            <a:r>
              <a:rPr sz="2800" spc="-15" dirty="0">
                <a:latin typeface="Cambria"/>
                <a:cs typeface="Cambria"/>
              </a:rPr>
              <a:t>for</a:t>
            </a:r>
            <a:r>
              <a:rPr sz="2800" dirty="0">
                <a:latin typeface="Cambria"/>
                <a:cs typeface="Cambria"/>
              </a:rPr>
              <a:t> </a:t>
            </a:r>
            <a:r>
              <a:rPr sz="2800" spc="-15" dirty="0">
                <a:latin typeface="Cambria"/>
                <a:cs typeface="Cambria"/>
              </a:rPr>
              <a:t>storage</a:t>
            </a:r>
            <a:endParaRPr sz="2800" dirty="0">
              <a:latin typeface="Cambria"/>
              <a:cs typeface="Cambria"/>
            </a:endParaRPr>
          </a:p>
        </p:txBody>
      </p:sp>
      <p:pic>
        <p:nvPicPr>
          <p:cNvPr id="2" name="Picture 2">
            <a:extLst>
              <a:ext uri="{FF2B5EF4-FFF2-40B4-BE49-F238E27FC236}">
                <a16:creationId xmlns:a16="http://schemas.microsoft.com/office/drawing/2014/main" id="{FAA10284-D0BB-27E1-3A5F-4D7D97DBE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2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33C5-FBC6-8FC2-AC57-2819EF7BBD0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AAE82657-4298-5336-6B7A-63CC9A32B1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11760" cy="6385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748FC1E-AEA7-5830-2CB8-035001918503}"/>
              </a:ext>
            </a:extLst>
          </p:cNvPr>
          <p:cNvPicPr>
            <a:picLocks noChangeAspect="1"/>
          </p:cNvPicPr>
          <p:nvPr/>
        </p:nvPicPr>
        <p:blipFill>
          <a:blip r:embed="rId3"/>
          <a:stretch>
            <a:fillRect/>
          </a:stretch>
        </p:blipFill>
        <p:spPr>
          <a:xfrm>
            <a:off x="643131" y="638568"/>
            <a:ext cx="10489924" cy="6111024"/>
          </a:xfrm>
          <a:prstGeom prst="rect">
            <a:avLst/>
          </a:prstGeom>
        </p:spPr>
      </p:pic>
      <p:sp>
        <p:nvSpPr>
          <p:cNvPr id="7" name="TextBox 6">
            <a:extLst>
              <a:ext uri="{FF2B5EF4-FFF2-40B4-BE49-F238E27FC236}">
                <a16:creationId xmlns:a16="http://schemas.microsoft.com/office/drawing/2014/main" id="{0A803A5B-8A58-DD8A-7F94-FC93276F92FE}"/>
              </a:ext>
            </a:extLst>
          </p:cNvPr>
          <p:cNvSpPr txBox="1"/>
          <p:nvPr/>
        </p:nvSpPr>
        <p:spPr>
          <a:xfrm>
            <a:off x="3464102" y="6134591"/>
            <a:ext cx="2102177"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Addendum2024</a:t>
            </a:r>
            <a:endParaRPr lang="en-US" b="1" dirty="0"/>
          </a:p>
        </p:txBody>
      </p:sp>
      <p:sp>
        <p:nvSpPr>
          <p:cNvPr id="9" name="TextBox 8">
            <a:extLst>
              <a:ext uri="{FF2B5EF4-FFF2-40B4-BE49-F238E27FC236}">
                <a16:creationId xmlns:a16="http://schemas.microsoft.com/office/drawing/2014/main" id="{8A5AA5A7-225F-EE6B-4753-056BA04A4BCA}"/>
              </a:ext>
            </a:extLst>
          </p:cNvPr>
          <p:cNvSpPr txBox="1"/>
          <p:nvPr/>
        </p:nvSpPr>
        <p:spPr>
          <a:xfrm>
            <a:off x="8727899" y="6134591"/>
            <a:ext cx="434956"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4</a:t>
            </a:r>
            <a:endParaRPr lang="en-US" b="1" dirty="0"/>
          </a:p>
        </p:txBody>
      </p:sp>
    </p:spTree>
    <p:extLst>
      <p:ext uri="{BB962C8B-B14F-4D97-AF65-F5344CB8AC3E}">
        <p14:creationId xmlns:p14="http://schemas.microsoft.com/office/powerpoint/2010/main" val="105088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583B4-00A3-87B7-0307-1A24C995AED2}"/>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81F9FB8-2DC3-9D82-226F-68A477977A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411760" cy="638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2CB4087-7F9A-68B5-7C38-26BA5B1CE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322" y="875089"/>
            <a:ext cx="4155911" cy="5107822"/>
          </a:xfrm>
          <a:prstGeom prst="rect">
            <a:avLst/>
          </a:prstGeom>
        </p:spPr>
      </p:pic>
      <p:pic>
        <p:nvPicPr>
          <p:cNvPr id="7" name="Picture 6">
            <a:extLst>
              <a:ext uri="{FF2B5EF4-FFF2-40B4-BE49-F238E27FC236}">
                <a16:creationId xmlns:a16="http://schemas.microsoft.com/office/drawing/2014/main" id="{A4E48F4D-8711-D00C-C9A2-5F6E8E62B0FC}"/>
              </a:ext>
            </a:extLst>
          </p:cNvPr>
          <p:cNvPicPr>
            <a:picLocks noChangeAspect="1"/>
          </p:cNvPicPr>
          <p:nvPr/>
        </p:nvPicPr>
        <p:blipFill>
          <a:blip r:embed="rId4"/>
          <a:stretch>
            <a:fillRect/>
          </a:stretch>
        </p:blipFill>
        <p:spPr>
          <a:xfrm>
            <a:off x="385302" y="913048"/>
            <a:ext cx="4262111" cy="4884437"/>
          </a:xfrm>
          <a:prstGeom prst="rect">
            <a:avLst/>
          </a:prstGeom>
        </p:spPr>
      </p:pic>
    </p:spTree>
    <p:extLst>
      <p:ext uri="{BB962C8B-B14F-4D97-AF65-F5344CB8AC3E}">
        <p14:creationId xmlns:p14="http://schemas.microsoft.com/office/powerpoint/2010/main" val="251753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788039" y="223767"/>
            <a:ext cx="8150862"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Impurities in pharmaceutical substances  </a:t>
            </a:r>
            <a:endParaRPr sz="3600" b="0" u="sng" dirty="0">
              <a:solidFill>
                <a:srgbClr val="000000"/>
              </a:solidFill>
              <a:latin typeface="Times New Roman"/>
              <a:cs typeface="Times New Roman"/>
            </a:endParaRPr>
          </a:p>
        </p:txBody>
      </p:sp>
      <p:sp>
        <p:nvSpPr>
          <p:cNvPr id="6" name="object 68"/>
          <p:cNvSpPr txBox="1"/>
          <p:nvPr/>
        </p:nvSpPr>
        <p:spPr>
          <a:xfrm>
            <a:off x="582320" y="1098414"/>
            <a:ext cx="11108325" cy="5195653"/>
          </a:xfrm>
          <a:prstGeom prst="rect">
            <a:avLst/>
          </a:prstGeom>
        </p:spPr>
        <p:txBody>
          <a:bodyPr vert="horz" wrap="square" lIns="0" tIns="12065" rIns="0" bIns="0" rtlCol="0">
            <a:spAutoFit/>
          </a:bodyPr>
          <a:lstStyle/>
          <a:p>
            <a:pPr marL="12700" marR="5080" algn="just">
              <a:lnSpc>
                <a:spcPct val="100000"/>
              </a:lnSpc>
              <a:spcBef>
                <a:spcPts val="95"/>
              </a:spcBef>
            </a:pPr>
            <a:r>
              <a:rPr sz="2800" b="1" u="sng" dirty="0">
                <a:latin typeface="Times New Roman" panose="02020603050405020304" pitchFamily="18" charset="0"/>
                <a:cs typeface="Times New Roman" panose="02020603050405020304" pitchFamily="18" charset="0"/>
              </a:rPr>
              <a:t>Impurity: </a:t>
            </a:r>
            <a:r>
              <a:rPr sz="2800" dirty="0">
                <a:latin typeface="Times New Roman" panose="02020603050405020304" pitchFamily="18" charset="0"/>
                <a:cs typeface="Times New Roman" panose="02020603050405020304" pitchFamily="18" charset="0"/>
              </a:rPr>
              <a:t>The impurities in drug are any </a:t>
            </a:r>
            <a:r>
              <a:rPr sz="2800" b="1" dirty="0">
                <a:latin typeface="Times New Roman" panose="02020603050405020304" pitchFamily="18" charset="0"/>
                <a:cs typeface="Times New Roman" panose="02020603050405020304" pitchFamily="18" charset="0"/>
              </a:rPr>
              <a:t>unwanted chemical </a:t>
            </a:r>
            <a:r>
              <a:rPr sz="2800" dirty="0">
                <a:latin typeface="Times New Roman" panose="02020603050405020304" pitchFamily="18" charset="0"/>
                <a:cs typeface="Times New Roman" panose="02020603050405020304" pitchFamily="18" charset="0"/>
              </a:rPr>
              <a:t>that  remain with active pharmaceutical ingredients (API), developed</a:t>
            </a:r>
            <a:r>
              <a:rPr lang="en-US" sz="28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during formulation and upon ageing of API</a:t>
            </a:r>
            <a:r>
              <a:rPr lang="en-US" sz="2800" dirty="0">
                <a:latin typeface="Times New Roman" panose="02020603050405020304" pitchFamily="18" charset="0"/>
                <a:cs typeface="Times New Roman" panose="02020603050405020304" pitchFamily="18" charset="0"/>
              </a:rPr>
              <a:t> or </a:t>
            </a:r>
            <a:r>
              <a:rPr sz="2800" dirty="0">
                <a:latin typeface="Times New Roman" panose="02020603050405020304" pitchFamily="18" charset="0"/>
                <a:cs typeface="Times New Roman" panose="02020603050405020304" pitchFamily="18" charset="0"/>
              </a:rPr>
              <a:t>drug product</a:t>
            </a:r>
            <a:r>
              <a:rPr lang="en-US" sz="2800" dirty="0">
                <a:latin typeface="Times New Roman" panose="02020603050405020304" pitchFamily="18" charset="0"/>
                <a:cs typeface="Times New Roman" panose="02020603050405020304" pitchFamily="18" charset="0"/>
              </a:rPr>
              <a:t>.</a:t>
            </a:r>
          </a:p>
          <a:p>
            <a:pPr marL="12700" marR="5080" algn="just">
              <a:lnSpc>
                <a:spcPct val="100000"/>
              </a:lnSpc>
              <a:spcBef>
                <a:spcPts val="95"/>
              </a:spcBef>
            </a:pPr>
            <a:endParaRPr sz="2800" dirty="0">
              <a:latin typeface="Times New Roman" panose="02020603050405020304" pitchFamily="18" charset="0"/>
              <a:cs typeface="Times New Roman" panose="02020603050405020304" pitchFamily="18" charset="0"/>
            </a:endParaRPr>
          </a:p>
          <a:p>
            <a:pPr marL="457200" indent="-457200">
              <a:lnSpc>
                <a:spcPct val="100000"/>
              </a:lnSpc>
              <a:spcBef>
                <a:spcPts val="20"/>
              </a:spcBef>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compound is said to be </a:t>
            </a:r>
            <a:r>
              <a:rPr lang="en-US" sz="2800" b="1" dirty="0">
                <a:latin typeface="Times New Roman" panose="02020603050405020304" pitchFamily="18" charset="0"/>
                <a:cs typeface="Times New Roman" panose="02020603050405020304" pitchFamily="18" charset="0"/>
              </a:rPr>
              <a:t>impure</a:t>
            </a:r>
            <a:r>
              <a:rPr lang="en-US" sz="2800" dirty="0">
                <a:latin typeface="Times New Roman" panose="02020603050405020304" pitchFamily="18" charset="0"/>
                <a:cs typeface="Times New Roman" panose="02020603050405020304" pitchFamily="18" charset="0"/>
              </a:rPr>
              <a:t> if it has the presence of foreign matter, i.e., Impurities</a:t>
            </a:r>
          </a:p>
          <a:p>
            <a:pPr>
              <a:lnSpc>
                <a:spcPct val="100000"/>
              </a:lnSpc>
              <a:spcBef>
                <a:spcPts val="20"/>
              </a:spcBef>
            </a:pPr>
            <a:endParaRPr sz="2800" dirty="0">
              <a:latin typeface="Times New Roman" panose="02020603050405020304" pitchFamily="18" charset="0"/>
              <a:cs typeface="Times New Roman" panose="02020603050405020304" pitchFamily="18" charset="0"/>
            </a:endParaRPr>
          </a:p>
          <a:p>
            <a:pPr marL="469900" marR="6985" indent="-457200" algn="just">
              <a:lnSpc>
                <a:spcPct val="100000"/>
              </a:lnSpc>
              <a:buFont typeface="Arial" panose="020B0604020202020204" pitchFamily="34" charset="0"/>
              <a:buChar char="•"/>
            </a:pPr>
            <a:r>
              <a:rPr sz="2800" dirty="0">
                <a:latin typeface="Times New Roman" panose="02020603050405020304" pitchFamily="18" charset="0"/>
                <a:cs typeface="Times New Roman" panose="02020603050405020304" pitchFamily="18" charset="0"/>
              </a:rPr>
              <a:t>The presence of these unwanted chemicals even in trace amount may  influence the efficacy and safety of pharmaceutical products</a:t>
            </a:r>
          </a:p>
          <a:p>
            <a:pPr>
              <a:lnSpc>
                <a:spcPct val="100000"/>
              </a:lnSpc>
              <a:spcBef>
                <a:spcPts val="20"/>
              </a:spcBef>
            </a:pPr>
            <a:endParaRPr sz="2800" dirty="0">
              <a:latin typeface="Times New Roman" panose="02020603050405020304" pitchFamily="18" charset="0"/>
              <a:cs typeface="Times New Roman" panose="02020603050405020304" pitchFamily="18" charset="0"/>
            </a:endParaRPr>
          </a:p>
          <a:p>
            <a:pPr marL="469900" marR="8255" indent="-457200" algn="just">
              <a:lnSpc>
                <a:spcPct val="100000"/>
              </a:lnSpc>
              <a:buFont typeface="Arial" panose="020B0604020202020204" pitchFamily="34" charset="0"/>
              <a:buChar char="•"/>
            </a:pPr>
            <a:r>
              <a:rPr sz="2800" dirty="0">
                <a:latin typeface="Times New Roman" panose="02020603050405020304" pitchFamily="18" charset="0"/>
                <a:cs typeface="Times New Roman" panose="02020603050405020304" pitchFamily="18" charset="0"/>
              </a:rPr>
              <a:t>The </a:t>
            </a:r>
            <a:r>
              <a:rPr sz="2800" b="1" u="sng" dirty="0">
                <a:latin typeface="Times New Roman" panose="02020603050405020304" pitchFamily="18" charset="0"/>
                <a:cs typeface="Times New Roman" panose="02020603050405020304" pitchFamily="18" charset="0"/>
              </a:rPr>
              <a:t>International Conference on Harmonization (ICH) </a:t>
            </a:r>
            <a:r>
              <a:rPr sz="2800" dirty="0">
                <a:latin typeface="Times New Roman" panose="02020603050405020304" pitchFamily="18" charset="0"/>
                <a:cs typeface="Times New Roman" panose="02020603050405020304" pitchFamily="18" charset="0"/>
              </a:rPr>
              <a:t>has formulated a workable guideline regarding the control of impurities</a:t>
            </a:r>
          </a:p>
        </p:txBody>
      </p:sp>
      <p:pic>
        <p:nvPicPr>
          <p:cNvPr id="2" name="Picture 2">
            <a:extLst>
              <a:ext uri="{FF2B5EF4-FFF2-40B4-BE49-F238E27FC236}">
                <a16:creationId xmlns:a16="http://schemas.microsoft.com/office/drawing/2014/main" id="{6847F268-AC0B-0926-CE4C-CB6728F442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07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4521758" y="99725"/>
            <a:ext cx="4048881"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Types of Impurities </a:t>
            </a:r>
            <a:endParaRPr sz="3600" b="0" u="sng" dirty="0">
              <a:solidFill>
                <a:srgbClr val="000000"/>
              </a:solidFill>
              <a:latin typeface="Times New Roman"/>
              <a:cs typeface="Times New Roman"/>
            </a:endParaRPr>
          </a:p>
        </p:txBody>
      </p:sp>
      <p:graphicFrame>
        <p:nvGraphicFramePr>
          <p:cNvPr id="8" name="Content Placeholder 3"/>
          <p:cNvGraphicFramePr>
            <a:graphicFrameLocks/>
          </p:cNvGraphicFramePr>
          <p:nvPr>
            <p:extLst>
              <p:ext uri="{D42A27DB-BD31-4B8C-83A1-F6EECF244321}">
                <p14:modId xmlns:p14="http://schemas.microsoft.com/office/powerpoint/2010/main" val="2178654310"/>
              </p:ext>
            </p:extLst>
          </p:nvPr>
        </p:nvGraphicFramePr>
        <p:xfrm>
          <a:off x="2723972" y="158809"/>
          <a:ext cx="785290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823761" y="4037176"/>
            <a:ext cx="2189709" cy="2514600"/>
          </a:xfrm>
          <a:prstGeom prst="rect">
            <a:avLst/>
          </a:prstGeom>
          <a:solidFill>
            <a:sysClr val="window" lastClr="FFFFFF"/>
          </a:solidFill>
          <a:ln w="25400" cap="flat" cmpd="sng" algn="ctr">
            <a:solidFill>
              <a:srgbClr val="FE8637"/>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Starting Material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By- Product</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Intermediates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Degradation Products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Reagents, Catalyst and </a:t>
            </a:r>
            <a:r>
              <a:rPr kumimoji="0" lang="en-IN" sz="18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Ligands</a:t>
            </a:r>
            <a:endPar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cxnSp>
        <p:nvCxnSpPr>
          <p:cNvPr id="11" name="Straight Arrow Connector 10"/>
          <p:cNvCxnSpPr/>
          <p:nvPr/>
        </p:nvCxnSpPr>
        <p:spPr>
          <a:xfrm rot="5400000">
            <a:off x="3438532" y="3730870"/>
            <a:ext cx="457200" cy="1588"/>
          </a:xfrm>
          <a:prstGeom prst="straightConnector1">
            <a:avLst/>
          </a:prstGeom>
          <a:noFill/>
          <a:ln w="28575" cap="flat" cmpd="sng" algn="ctr">
            <a:solidFill>
              <a:srgbClr val="B32C16">
                <a:lumMod val="60000"/>
                <a:lumOff val="40000"/>
              </a:srgbClr>
            </a:solidFill>
            <a:prstDash val="solid"/>
            <a:tailEnd type="arrow"/>
          </a:ln>
          <a:effectLst/>
        </p:spPr>
      </p:cxnSp>
      <p:cxnSp>
        <p:nvCxnSpPr>
          <p:cNvPr id="13" name="Straight Arrow Connector 12"/>
          <p:cNvCxnSpPr/>
          <p:nvPr/>
        </p:nvCxnSpPr>
        <p:spPr>
          <a:xfrm rot="5400000">
            <a:off x="8134803" y="3730870"/>
            <a:ext cx="457200" cy="1588"/>
          </a:xfrm>
          <a:prstGeom prst="straightConnector1">
            <a:avLst/>
          </a:prstGeom>
          <a:noFill/>
          <a:ln w="28575" cap="flat" cmpd="sng" algn="ctr">
            <a:solidFill>
              <a:srgbClr val="B32C16">
                <a:lumMod val="60000"/>
                <a:lumOff val="40000"/>
              </a:srgbClr>
            </a:solidFill>
            <a:prstDash val="solid"/>
            <a:tailEnd type="arrow"/>
          </a:ln>
          <a:effectLst/>
        </p:spPr>
      </p:cxnSp>
      <p:cxnSp>
        <p:nvCxnSpPr>
          <p:cNvPr id="14" name="Straight Arrow Connector 13"/>
          <p:cNvCxnSpPr/>
          <p:nvPr/>
        </p:nvCxnSpPr>
        <p:spPr>
          <a:xfrm rot="5400000">
            <a:off x="5826014" y="3730870"/>
            <a:ext cx="457200" cy="1588"/>
          </a:xfrm>
          <a:prstGeom prst="straightConnector1">
            <a:avLst/>
          </a:prstGeom>
          <a:noFill/>
          <a:ln w="28575" cap="flat" cmpd="sng" algn="ctr">
            <a:solidFill>
              <a:srgbClr val="B32C16">
                <a:lumMod val="60000"/>
                <a:lumOff val="40000"/>
              </a:srgbClr>
            </a:solidFill>
            <a:prstDash val="solid"/>
            <a:tailEnd type="arrow"/>
          </a:ln>
          <a:effectLst/>
        </p:spPr>
      </p:cxnSp>
      <p:sp>
        <p:nvSpPr>
          <p:cNvPr id="15" name="Rectangle 14"/>
          <p:cNvSpPr/>
          <p:nvPr/>
        </p:nvSpPr>
        <p:spPr>
          <a:xfrm>
            <a:off x="5697923" y="4037176"/>
            <a:ext cx="2116898" cy="2514600"/>
          </a:xfrm>
          <a:prstGeom prst="rect">
            <a:avLst/>
          </a:prstGeom>
          <a:solidFill>
            <a:sysClr val="window" lastClr="FFFFFF"/>
          </a:solidFill>
          <a:ln w="25400" cap="flat" cmpd="sng" algn="ctr">
            <a:solidFill>
              <a:srgbClr val="FE8637"/>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Reagents, Catalyst and </a:t>
            </a:r>
            <a:r>
              <a:rPr kumimoji="0" lang="en-IN" sz="18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Ligands</a:t>
            </a:r>
            <a:endPar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Inorganic salts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Heavy Metals or other residual metals</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Other material (eg: charcoal)</a:t>
            </a:r>
          </a:p>
        </p:txBody>
      </p:sp>
      <p:sp>
        <p:nvSpPr>
          <p:cNvPr id="16" name="Rectangle 15"/>
          <p:cNvSpPr/>
          <p:nvPr/>
        </p:nvSpPr>
        <p:spPr>
          <a:xfrm>
            <a:off x="8397518" y="3960264"/>
            <a:ext cx="2188119" cy="2514600"/>
          </a:xfrm>
          <a:prstGeom prst="rect">
            <a:avLst/>
          </a:prstGeom>
          <a:solidFill>
            <a:sysClr val="window" lastClr="FFFFFF"/>
          </a:solidFill>
          <a:ln w="25400" cap="flat" cmpd="sng" algn="ctr">
            <a:solidFill>
              <a:srgbClr val="FE8637"/>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IN" sz="18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Class 1 : </a:t>
            </a: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Solvents to be avoided</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IN" sz="18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Class 2 : </a:t>
            </a: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Solvents to be Limited</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IN" sz="1800" b="1" i="0" u="none" strike="noStrike" kern="0" cap="none" spc="0" normalizeH="0" baseline="0" noProof="0" dirty="0">
                <a:ln>
                  <a:noFill/>
                </a:ln>
                <a:solidFill>
                  <a:prstClr val="black"/>
                </a:solidFill>
                <a:effectLst/>
                <a:uLnTx/>
                <a:uFillTx/>
                <a:latin typeface="Times New Roman" pitchFamily="18" charset="0"/>
                <a:cs typeface="Times New Roman" pitchFamily="18" charset="0"/>
              </a:rPr>
              <a:t>Class 3 : </a:t>
            </a:r>
            <a:r>
              <a:rPr kumimoji="0" lang="en-IN" sz="18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Solvents with low toxic potential</a:t>
            </a:r>
          </a:p>
        </p:txBody>
      </p:sp>
      <p:pic>
        <p:nvPicPr>
          <p:cNvPr id="2" name="Picture 2">
            <a:extLst>
              <a:ext uri="{FF2B5EF4-FFF2-40B4-BE49-F238E27FC236}">
                <a16:creationId xmlns:a16="http://schemas.microsoft.com/office/drawing/2014/main" id="{9E77F06C-90A7-564D-2263-4DD61E7E58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1"/>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512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600034" y="1435694"/>
            <a:ext cx="10996610" cy="4359527"/>
          </a:xfrm>
          <a:prstGeom prst="rect">
            <a:avLst/>
          </a:prstGeom>
        </p:spPr>
        <p:txBody>
          <a:bodyPr vert="horz" wrap="square" lIns="0" tIns="12065" rIns="0" bIns="0" rtlCol="0">
            <a:spAutoFit/>
          </a:bodyPr>
          <a:lstStyle/>
          <a:p>
            <a:pPr marL="469900" marR="5080" indent="-457200">
              <a:lnSpc>
                <a:spcPct val="100000"/>
              </a:lnSpc>
              <a:spcBef>
                <a:spcPts val="95"/>
              </a:spcBef>
              <a:buFont typeface="Arial" panose="020B0604020202020204" pitchFamily="34" charset="0"/>
              <a:buChar char="•"/>
            </a:pPr>
            <a:r>
              <a:rPr sz="2800" spc="-5" dirty="0">
                <a:latin typeface="Cambria"/>
                <a:cs typeface="Cambria"/>
              </a:rPr>
              <a:t>The</a:t>
            </a:r>
            <a:r>
              <a:rPr sz="2800" spc="300" dirty="0">
                <a:latin typeface="Cambria"/>
                <a:cs typeface="Cambria"/>
              </a:rPr>
              <a:t> </a:t>
            </a:r>
            <a:r>
              <a:rPr sz="2800" spc="-5" dirty="0">
                <a:latin typeface="Cambria"/>
                <a:cs typeface="Cambria"/>
              </a:rPr>
              <a:t>book</a:t>
            </a:r>
            <a:r>
              <a:rPr sz="2800" spc="295" dirty="0">
                <a:latin typeface="Cambria"/>
                <a:cs typeface="Cambria"/>
              </a:rPr>
              <a:t> </a:t>
            </a:r>
            <a:r>
              <a:rPr sz="2800" spc="-5" dirty="0">
                <a:latin typeface="Cambria"/>
                <a:cs typeface="Cambria"/>
              </a:rPr>
              <a:t>containing</a:t>
            </a:r>
            <a:r>
              <a:rPr sz="2800" spc="300" dirty="0">
                <a:latin typeface="Cambria"/>
                <a:cs typeface="Cambria"/>
              </a:rPr>
              <a:t> </a:t>
            </a:r>
            <a:r>
              <a:rPr sz="2800" spc="-10" dirty="0">
                <a:latin typeface="Cambria"/>
                <a:cs typeface="Cambria"/>
              </a:rPr>
              <a:t>the</a:t>
            </a:r>
            <a:r>
              <a:rPr sz="2800" spc="305" dirty="0">
                <a:latin typeface="Cambria"/>
                <a:cs typeface="Cambria"/>
              </a:rPr>
              <a:t> </a:t>
            </a:r>
            <a:r>
              <a:rPr sz="2800" u="sng" spc="-10" dirty="0">
                <a:solidFill>
                  <a:srgbClr val="FF0000"/>
                </a:solidFill>
                <a:latin typeface="Cambria"/>
                <a:cs typeface="Cambria"/>
              </a:rPr>
              <a:t>standards</a:t>
            </a:r>
            <a:r>
              <a:rPr sz="2800" u="sng" spc="285" dirty="0">
                <a:solidFill>
                  <a:srgbClr val="FF0000"/>
                </a:solidFill>
                <a:latin typeface="Cambria"/>
                <a:cs typeface="Cambria"/>
              </a:rPr>
              <a:t> </a:t>
            </a:r>
            <a:r>
              <a:rPr sz="2800" u="sng" spc="-15" dirty="0">
                <a:solidFill>
                  <a:srgbClr val="FF0000"/>
                </a:solidFill>
                <a:latin typeface="Cambria"/>
                <a:cs typeface="Cambria"/>
              </a:rPr>
              <a:t>for</a:t>
            </a:r>
            <a:r>
              <a:rPr sz="2800" u="sng" spc="300" dirty="0">
                <a:solidFill>
                  <a:srgbClr val="FF0000"/>
                </a:solidFill>
                <a:latin typeface="Cambria"/>
                <a:cs typeface="Cambria"/>
              </a:rPr>
              <a:t> </a:t>
            </a:r>
            <a:r>
              <a:rPr sz="2800" u="sng" spc="-5" dirty="0">
                <a:solidFill>
                  <a:srgbClr val="FF0000"/>
                </a:solidFill>
                <a:latin typeface="Cambria"/>
                <a:cs typeface="Cambria"/>
              </a:rPr>
              <a:t>drugs</a:t>
            </a:r>
            <a:r>
              <a:rPr sz="2800" u="sng" spc="290" dirty="0">
                <a:solidFill>
                  <a:srgbClr val="FF0000"/>
                </a:solidFill>
                <a:latin typeface="Cambria"/>
                <a:cs typeface="Cambria"/>
              </a:rPr>
              <a:t> </a:t>
            </a:r>
            <a:r>
              <a:rPr sz="2800" spc="-10" dirty="0">
                <a:latin typeface="Cambria"/>
                <a:cs typeface="Cambria"/>
              </a:rPr>
              <a:t>and</a:t>
            </a:r>
            <a:r>
              <a:rPr sz="2800" spc="305" dirty="0">
                <a:latin typeface="Cambria"/>
                <a:cs typeface="Cambria"/>
              </a:rPr>
              <a:t> </a:t>
            </a:r>
            <a:r>
              <a:rPr sz="2800" spc="-5" dirty="0">
                <a:latin typeface="Cambria"/>
                <a:cs typeface="Cambria"/>
              </a:rPr>
              <a:t>other</a:t>
            </a:r>
            <a:r>
              <a:rPr sz="2800" spc="290" dirty="0">
                <a:latin typeface="Cambria"/>
                <a:cs typeface="Cambria"/>
              </a:rPr>
              <a:t> </a:t>
            </a:r>
            <a:r>
              <a:rPr sz="2800" spc="-15" dirty="0">
                <a:latin typeface="Cambria"/>
                <a:cs typeface="Cambria"/>
              </a:rPr>
              <a:t>related</a:t>
            </a:r>
            <a:r>
              <a:rPr sz="2800" spc="300" dirty="0">
                <a:latin typeface="Cambria"/>
                <a:cs typeface="Cambria"/>
              </a:rPr>
              <a:t> </a:t>
            </a:r>
            <a:r>
              <a:rPr sz="2800" spc="-5" dirty="0">
                <a:latin typeface="Cambria"/>
                <a:cs typeface="Cambria"/>
              </a:rPr>
              <a:t>substances </a:t>
            </a:r>
            <a:r>
              <a:rPr sz="2800" spc="-605" dirty="0">
                <a:latin typeface="Cambria"/>
                <a:cs typeface="Cambria"/>
              </a:rPr>
              <a:t> </a:t>
            </a:r>
            <a:r>
              <a:rPr sz="2800" spc="-20" dirty="0">
                <a:latin typeface="Cambria"/>
                <a:cs typeface="Cambria"/>
              </a:rPr>
              <a:t>are</a:t>
            </a:r>
            <a:r>
              <a:rPr sz="2800" spc="-5" dirty="0">
                <a:latin typeface="Cambria"/>
                <a:cs typeface="Cambria"/>
              </a:rPr>
              <a:t> </a:t>
            </a:r>
            <a:r>
              <a:rPr sz="2800" spc="-10" dirty="0">
                <a:latin typeface="Cambria"/>
                <a:cs typeface="Cambria"/>
              </a:rPr>
              <a:t>known</a:t>
            </a:r>
            <a:r>
              <a:rPr sz="2800" spc="-5" dirty="0">
                <a:latin typeface="Cambria"/>
                <a:cs typeface="Cambria"/>
              </a:rPr>
              <a:t> as</a:t>
            </a:r>
            <a:r>
              <a:rPr sz="2800" spc="-10" dirty="0">
                <a:latin typeface="Cambria"/>
                <a:cs typeface="Cambria"/>
              </a:rPr>
              <a:t> </a:t>
            </a:r>
            <a:r>
              <a:rPr sz="2800" spc="-5" dirty="0">
                <a:latin typeface="Cambria"/>
                <a:cs typeface="Cambria"/>
              </a:rPr>
              <a:t>pharmacopoeia</a:t>
            </a:r>
            <a:r>
              <a:rPr sz="2800" spc="10" dirty="0">
                <a:latin typeface="Cambria"/>
                <a:cs typeface="Cambria"/>
              </a:rPr>
              <a:t> </a:t>
            </a:r>
            <a:r>
              <a:rPr sz="2800" spc="-10" dirty="0">
                <a:latin typeface="Cambria"/>
                <a:cs typeface="Cambria"/>
              </a:rPr>
              <a:t>and</a:t>
            </a:r>
            <a:r>
              <a:rPr sz="2800" spc="-5" dirty="0">
                <a:latin typeface="Cambria"/>
                <a:cs typeface="Cambria"/>
              </a:rPr>
              <a:t> formularies</a:t>
            </a:r>
            <a:r>
              <a:rPr lang="en-US" sz="2800" dirty="0">
                <a:latin typeface="Cambria"/>
                <a:cs typeface="Cambria"/>
              </a:rPr>
              <a:t> </a:t>
            </a:r>
            <a:r>
              <a:rPr lang="en-US" sz="2800" spc="-20" dirty="0">
                <a:latin typeface="Cambria"/>
                <a:cs typeface="Cambria"/>
              </a:rPr>
              <a:t>c</a:t>
            </a:r>
            <a:r>
              <a:rPr sz="2800" spc="-20" dirty="0">
                <a:latin typeface="Cambria"/>
                <a:cs typeface="Cambria"/>
              </a:rPr>
              <a:t>ollectively</a:t>
            </a:r>
            <a:r>
              <a:rPr sz="2800" spc="10" dirty="0">
                <a:latin typeface="Cambria"/>
                <a:cs typeface="Cambria"/>
              </a:rPr>
              <a:t> </a:t>
            </a:r>
            <a:r>
              <a:rPr sz="2800" spc="-5" dirty="0">
                <a:latin typeface="Cambria"/>
                <a:cs typeface="Cambria"/>
              </a:rPr>
              <a:t>these</a:t>
            </a:r>
            <a:r>
              <a:rPr sz="2800" spc="5" dirty="0">
                <a:latin typeface="Cambria"/>
                <a:cs typeface="Cambria"/>
              </a:rPr>
              <a:t> </a:t>
            </a:r>
            <a:r>
              <a:rPr sz="2800" spc="-10" dirty="0">
                <a:latin typeface="Cambria"/>
                <a:cs typeface="Cambria"/>
              </a:rPr>
              <a:t>books</a:t>
            </a:r>
            <a:r>
              <a:rPr sz="2800" dirty="0">
                <a:latin typeface="Cambria"/>
                <a:cs typeface="Cambria"/>
              </a:rPr>
              <a:t> </a:t>
            </a:r>
            <a:r>
              <a:rPr sz="2800" spc="-20" dirty="0">
                <a:latin typeface="Cambria"/>
                <a:cs typeface="Cambria"/>
              </a:rPr>
              <a:t>are</a:t>
            </a:r>
            <a:r>
              <a:rPr sz="2800" spc="-5" dirty="0">
                <a:latin typeface="Cambria"/>
                <a:cs typeface="Cambria"/>
              </a:rPr>
              <a:t> </a:t>
            </a:r>
            <a:r>
              <a:rPr sz="2800" spc="-10" dirty="0">
                <a:latin typeface="Cambria"/>
                <a:cs typeface="Cambria"/>
              </a:rPr>
              <a:t>known </a:t>
            </a:r>
            <a:r>
              <a:rPr sz="2800" spc="-5" dirty="0">
                <a:latin typeface="Cambria"/>
                <a:cs typeface="Cambria"/>
              </a:rPr>
              <a:t>as</a:t>
            </a:r>
            <a:r>
              <a:rPr sz="2800" spc="-10" dirty="0">
                <a:latin typeface="Cambria"/>
                <a:cs typeface="Cambria"/>
              </a:rPr>
              <a:t> </a:t>
            </a:r>
            <a:r>
              <a:rPr sz="2800" b="1" spc="-5" dirty="0">
                <a:latin typeface="Cambria"/>
                <a:cs typeface="Cambria"/>
              </a:rPr>
              <a:t>drug</a:t>
            </a:r>
            <a:r>
              <a:rPr sz="2800" b="1" spc="-10" dirty="0">
                <a:latin typeface="Cambria"/>
                <a:cs typeface="Cambria"/>
              </a:rPr>
              <a:t> compendia</a:t>
            </a:r>
            <a:r>
              <a:rPr lang="en-US" sz="2800" b="1" spc="-10" dirty="0">
                <a:latin typeface="Cambria"/>
                <a:cs typeface="Cambria"/>
              </a:rPr>
              <a:t>.</a:t>
            </a:r>
            <a:endParaRPr lang="en-US" sz="2800" dirty="0">
              <a:latin typeface="Cambria"/>
              <a:cs typeface="Cambria"/>
            </a:endParaRPr>
          </a:p>
          <a:p>
            <a:pPr marL="469900" marR="5080" indent="-457200">
              <a:lnSpc>
                <a:spcPct val="100000"/>
              </a:lnSpc>
              <a:spcBef>
                <a:spcPts val="95"/>
              </a:spcBef>
              <a:buFont typeface="Arial" panose="020B0604020202020204" pitchFamily="34" charset="0"/>
              <a:buChar char="•"/>
            </a:pPr>
            <a:r>
              <a:rPr sz="2800" spc="-5" dirty="0">
                <a:latin typeface="Cambria"/>
                <a:cs typeface="Cambria"/>
              </a:rPr>
              <a:t>The</a:t>
            </a:r>
            <a:r>
              <a:rPr sz="2800" spc="170" dirty="0">
                <a:latin typeface="Cambria"/>
                <a:cs typeface="Cambria"/>
              </a:rPr>
              <a:t> </a:t>
            </a:r>
            <a:r>
              <a:rPr sz="2800" spc="-25" dirty="0">
                <a:latin typeface="Cambria"/>
                <a:cs typeface="Cambria"/>
              </a:rPr>
              <a:t>word</a:t>
            </a:r>
            <a:r>
              <a:rPr sz="2800" spc="170" dirty="0">
                <a:latin typeface="Cambria"/>
                <a:cs typeface="Cambria"/>
              </a:rPr>
              <a:t> </a:t>
            </a:r>
            <a:r>
              <a:rPr sz="2800" spc="-5" dirty="0">
                <a:latin typeface="Cambria"/>
                <a:cs typeface="Cambria"/>
              </a:rPr>
              <a:t>pharmacopoeia</a:t>
            </a:r>
            <a:r>
              <a:rPr sz="2800" spc="175" dirty="0">
                <a:latin typeface="Cambria"/>
                <a:cs typeface="Cambria"/>
              </a:rPr>
              <a:t> </a:t>
            </a:r>
            <a:r>
              <a:rPr sz="2800" spc="-5" dirty="0">
                <a:latin typeface="Cambria"/>
                <a:cs typeface="Cambria"/>
              </a:rPr>
              <a:t>is</a:t>
            </a:r>
            <a:r>
              <a:rPr sz="2800" spc="150" dirty="0">
                <a:latin typeface="Cambria"/>
                <a:cs typeface="Cambria"/>
              </a:rPr>
              <a:t> </a:t>
            </a:r>
            <a:r>
              <a:rPr sz="2800" spc="-20" dirty="0">
                <a:latin typeface="Cambria"/>
                <a:cs typeface="Cambria"/>
              </a:rPr>
              <a:t>derived</a:t>
            </a:r>
            <a:r>
              <a:rPr sz="2800" spc="160" dirty="0">
                <a:latin typeface="Cambria"/>
                <a:cs typeface="Cambria"/>
              </a:rPr>
              <a:t> </a:t>
            </a:r>
            <a:r>
              <a:rPr sz="2800" spc="-10" dirty="0">
                <a:latin typeface="Cambria"/>
                <a:cs typeface="Cambria"/>
              </a:rPr>
              <a:t>from</a:t>
            </a:r>
            <a:r>
              <a:rPr sz="2800" spc="165" dirty="0">
                <a:latin typeface="Cambria"/>
                <a:cs typeface="Cambria"/>
              </a:rPr>
              <a:t> </a:t>
            </a:r>
            <a:r>
              <a:rPr sz="2800" spc="-10" dirty="0">
                <a:latin typeface="Cambria"/>
                <a:cs typeface="Cambria"/>
              </a:rPr>
              <a:t>the</a:t>
            </a:r>
            <a:r>
              <a:rPr sz="2800" spc="175" dirty="0">
                <a:latin typeface="Cambria"/>
                <a:cs typeface="Cambria"/>
              </a:rPr>
              <a:t> </a:t>
            </a:r>
            <a:r>
              <a:rPr sz="2800" spc="-10" dirty="0">
                <a:latin typeface="Cambria"/>
                <a:cs typeface="Cambria"/>
              </a:rPr>
              <a:t>Greek</a:t>
            </a:r>
            <a:r>
              <a:rPr sz="2800" spc="170" dirty="0">
                <a:latin typeface="Cambria"/>
                <a:cs typeface="Cambria"/>
              </a:rPr>
              <a:t> </a:t>
            </a:r>
            <a:r>
              <a:rPr sz="2800" spc="-20" dirty="0">
                <a:latin typeface="Cambria"/>
                <a:cs typeface="Cambria"/>
              </a:rPr>
              <a:t>words</a:t>
            </a:r>
            <a:r>
              <a:rPr sz="2800" spc="155" dirty="0">
                <a:latin typeface="Cambria"/>
                <a:cs typeface="Cambria"/>
              </a:rPr>
              <a:t> </a:t>
            </a:r>
            <a:r>
              <a:rPr sz="2800" b="1" u="sng" spc="-15" dirty="0">
                <a:latin typeface="Cambria"/>
                <a:cs typeface="Cambria"/>
              </a:rPr>
              <a:t>“PHARMACON”</a:t>
            </a:r>
            <a:r>
              <a:rPr lang="en-US" sz="2800" u="sng" dirty="0">
                <a:latin typeface="Cambria"/>
                <a:cs typeface="Cambria"/>
              </a:rPr>
              <a:t> </a:t>
            </a:r>
            <a:r>
              <a:rPr sz="2800" u="sng" spc="-10" dirty="0">
                <a:latin typeface="Cambria"/>
                <a:cs typeface="Cambria"/>
              </a:rPr>
              <a:t>meaning</a:t>
            </a:r>
            <a:r>
              <a:rPr sz="2800" u="sng" spc="-15" dirty="0">
                <a:latin typeface="Cambria"/>
                <a:cs typeface="Cambria"/>
              </a:rPr>
              <a:t> </a:t>
            </a:r>
            <a:r>
              <a:rPr sz="2800" u="sng" spc="-10" dirty="0">
                <a:latin typeface="Cambria"/>
                <a:cs typeface="Cambria"/>
              </a:rPr>
              <a:t>drug</a:t>
            </a:r>
            <a:r>
              <a:rPr sz="2800" u="sng" spc="20" dirty="0">
                <a:latin typeface="Cambria"/>
                <a:cs typeface="Cambria"/>
              </a:rPr>
              <a:t> </a:t>
            </a:r>
            <a:r>
              <a:rPr sz="2800" u="sng" spc="-5" dirty="0">
                <a:latin typeface="Cambria"/>
                <a:cs typeface="Cambria"/>
              </a:rPr>
              <a:t>or</a:t>
            </a:r>
            <a:r>
              <a:rPr sz="2800" u="sng" spc="5" dirty="0">
                <a:latin typeface="Cambria"/>
                <a:cs typeface="Cambria"/>
              </a:rPr>
              <a:t> </a:t>
            </a:r>
            <a:r>
              <a:rPr sz="2800" u="sng" spc="-10" dirty="0">
                <a:latin typeface="Cambria"/>
                <a:cs typeface="Cambria"/>
              </a:rPr>
              <a:t>medicine </a:t>
            </a:r>
            <a:r>
              <a:rPr sz="2800" spc="-5" dirty="0">
                <a:latin typeface="Cambria"/>
                <a:cs typeface="Cambria"/>
              </a:rPr>
              <a:t>and </a:t>
            </a:r>
            <a:r>
              <a:rPr sz="2800" b="1" spc="-10" dirty="0">
                <a:latin typeface="Cambria"/>
                <a:cs typeface="Cambria"/>
              </a:rPr>
              <a:t>“</a:t>
            </a:r>
            <a:r>
              <a:rPr sz="2800" b="1" u="sng" spc="-10" dirty="0">
                <a:latin typeface="Cambria"/>
                <a:cs typeface="Cambria"/>
              </a:rPr>
              <a:t>POEIO”</a:t>
            </a:r>
            <a:r>
              <a:rPr sz="2800" b="1" u="sng" dirty="0">
                <a:latin typeface="Cambria"/>
                <a:cs typeface="Cambria"/>
              </a:rPr>
              <a:t> </a:t>
            </a:r>
            <a:r>
              <a:rPr sz="2800" u="sng" spc="-5" dirty="0">
                <a:latin typeface="Cambria"/>
                <a:cs typeface="Cambria"/>
              </a:rPr>
              <a:t>means</a:t>
            </a:r>
            <a:r>
              <a:rPr sz="2800" u="sng" spc="-15" dirty="0">
                <a:latin typeface="Cambria"/>
                <a:cs typeface="Cambria"/>
              </a:rPr>
              <a:t> to</a:t>
            </a:r>
            <a:r>
              <a:rPr sz="2800" u="sng" spc="-5" dirty="0">
                <a:latin typeface="Cambria"/>
                <a:cs typeface="Cambria"/>
              </a:rPr>
              <a:t> </a:t>
            </a:r>
            <a:r>
              <a:rPr sz="2800" u="sng" spc="-15" dirty="0">
                <a:latin typeface="Cambria"/>
                <a:cs typeface="Cambria"/>
              </a:rPr>
              <a:t>make.</a:t>
            </a:r>
            <a:endParaRPr lang="en-US" sz="2800" u="sng" dirty="0">
              <a:latin typeface="Cambria"/>
              <a:cs typeface="Cambria"/>
            </a:endParaRPr>
          </a:p>
          <a:p>
            <a:pPr marL="469900" marR="5080" indent="-457200">
              <a:lnSpc>
                <a:spcPct val="100000"/>
              </a:lnSpc>
              <a:spcBef>
                <a:spcPts val="95"/>
              </a:spcBef>
              <a:buFont typeface="Arial" panose="020B0604020202020204" pitchFamily="34" charset="0"/>
              <a:buChar char="•"/>
            </a:pPr>
            <a:r>
              <a:rPr sz="2800" dirty="0">
                <a:latin typeface="Cambria"/>
                <a:cs typeface="Cambria"/>
              </a:rPr>
              <a:t>In</a:t>
            </a:r>
            <a:r>
              <a:rPr sz="2800" spc="385" dirty="0">
                <a:latin typeface="Cambria"/>
                <a:cs typeface="Cambria"/>
              </a:rPr>
              <a:t> </a:t>
            </a:r>
            <a:r>
              <a:rPr sz="2800" spc="-5" dirty="0">
                <a:latin typeface="Cambria"/>
                <a:cs typeface="Cambria"/>
              </a:rPr>
              <a:t>other	</a:t>
            </a:r>
            <a:r>
              <a:rPr sz="2800" spc="-25" dirty="0">
                <a:latin typeface="Cambria"/>
                <a:cs typeface="Cambria"/>
              </a:rPr>
              <a:t>word</a:t>
            </a:r>
            <a:r>
              <a:rPr sz="2800" spc="385" dirty="0">
                <a:latin typeface="Cambria"/>
                <a:cs typeface="Cambria"/>
              </a:rPr>
              <a:t> </a:t>
            </a:r>
            <a:r>
              <a:rPr sz="2800" spc="-5" dirty="0">
                <a:latin typeface="Cambria"/>
                <a:cs typeface="Cambria"/>
              </a:rPr>
              <a:t>it</a:t>
            </a:r>
            <a:r>
              <a:rPr lang="en-US" sz="2800" spc="-5" dirty="0">
                <a:latin typeface="Cambria"/>
                <a:cs typeface="Cambria"/>
              </a:rPr>
              <a:t> </a:t>
            </a:r>
            <a:r>
              <a:rPr sz="2800" spc="-5" dirty="0">
                <a:latin typeface="Cambria"/>
                <a:cs typeface="Cambria"/>
              </a:rPr>
              <a:t>can	</a:t>
            </a:r>
            <a:r>
              <a:rPr sz="2800" dirty="0">
                <a:latin typeface="Cambria"/>
                <a:cs typeface="Cambria"/>
              </a:rPr>
              <a:t>be</a:t>
            </a:r>
            <a:r>
              <a:rPr sz="2800" spc="390" dirty="0">
                <a:latin typeface="Cambria"/>
                <a:cs typeface="Cambria"/>
              </a:rPr>
              <a:t> </a:t>
            </a:r>
            <a:r>
              <a:rPr sz="2800" spc="-5" dirty="0">
                <a:latin typeface="Cambria"/>
                <a:cs typeface="Cambria"/>
              </a:rPr>
              <a:t>defined</a:t>
            </a:r>
            <a:r>
              <a:rPr sz="2800" spc="385" dirty="0">
                <a:latin typeface="Cambria"/>
                <a:cs typeface="Cambria"/>
              </a:rPr>
              <a:t> </a:t>
            </a:r>
            <a:r>
              <a:rPr sz="2800" spc="-5" dirty="0">
                <a:latin typeface="Cambria"/>
                <a:cs typeface="Cambria"/>
              </a:rPr>
              <a:t>as</a:t>
            </a:r>
            <a:r>
              <a:rPr sz="2800" spc="390" dirty="0">
                <a:latin typeface="Cambria"/>
                <a:cs typeface="Cambria"/>
              </a:rPr>
              <a:t> </a:t>
            </a:r>
            <a:r>
              <a:rPr sz="2800" spc="-10" dirty="0">
                <a:latin typeface="Cambria"/>
                <a:cs typeface="Cambria"/>
              </a:rPr>
              <a:t>the	</a:t>
            </a:r>
            <a:r>
              <a:rPr sz="2800" b="1" spc="-10" dirty="0">
                <a:latin typeface="Cambria"/>
                <a:cs typeface="Cambria"/>
              </a:rPr>
              <a:t>list</a:t>
            </a:r>
            <a:r>
              <a:rPr lang="en-US" sz="2800" b="1" spc="-10" dirty="0">
                <a:latin typeface="Cambria"/>
                <a:cs typeface="Cambria"/>
              </a:rPr>
              <a:t> </a:t>
            </a:r>
            <a:r>
              <a:rPr sz="2800" b="1" spc="-5" dirty="0">
                <a:latin typeface="Cambria"/>
                <a:cs typeface="Cambria"/>
              </a:rPr>
              <a:t>of	</a:t>
            </a:r>
            <a:r>
              <a:rPr sz="2800" b="1" spc="-10" dirty="0">
                <a:solidFill>
                  <a:srgbClr val="FF0000"/>
                </a:solidFill>
                <a:latin typeface="Cambria"/>
                <a:cs typeface="Cambria"/>
              </a:rPr>
              <a:t>medicinal</a:t>
            </a:r>
            <a:r>
              <a:rPr lang="en-US" sz="2800" b="1" spc="-10" dirty="0">
                <a:solidFill>
                  <a:srgbClr val="FF0000"/>
                </a:solidFill>
                <a:latin typeface="Cambria"/>
                <a:cs typeface="Cambria"/>
              </a:rPr>
              <a:t> </a:t>
            </a:r>
            <a:r>
              <a:rPr sz="2800" b="1" dirty="0">
                <a:solidFill>
                  <a:srgbClr val="FF0000"/>
                </a:solidFill>
                <a:latin typeface="Cambria"/>
                <a:cs typeface="Cambria"/>
              </a:rPr>
              <a:t>substances</a:t>
            </a:r>
            <a:r>
              <a:rPr sz="2800" b="1" dirty="0">
                <a:latin typeface="Cambria"/>
                <a:cs typeface="Cambria"/>
              </a:rPr>
              <a:t>,</a:t>
            </a:r>
            <a:r>
              <a:rPr sz="2800" b="1" spc="300" dirty="0">
                <a:latin typeface="Cambria"/>
                <a:cs typeface="Cambria"/>
              </a:rPr>
              <a:t> </a:t>
            </a:r>
            <a:r>
              <a:rPr sz="2800" b="1" spc="-5" dirty="0">
                <a:latin typeface="Cambria"/>
                <a:cs typeface="Cambria"/>
              </a:rPr>
              <a:t>crude </a:t>
            </a:r>
            <a:r>
              <a:rPr sz="2800" b="1" spc="-605" dirty="0">
                <a:latin typeface="Cambria"/>
                <a:cs typeface="Cambria"/>
              </a:rPr>
              <a:t> </a:t>
            </a:r>
            <a:r>
              <a:rPr sz="2800" b="1" spc="-10" dirty="0">
                <a:latin typeface="Cambria"/>
                <a:cs typeface="Cambria"/>
              </a:rPr>
              <a:t>drugs</a:t>
            </a:r>
            <a:r>
              <a:rPr sz="2800" spc="20" dirty="0">
                <a:latin typeface="Cambria"/>
                <a:cs typeface="Cambria"/>
              </a:rPr>
              <a:t> </a:t>
            </a:r>
            <a:r>
              <a:rPr sz="2800" spc="-10" dirty="0">
                <a:latin typeface="Cambria"/>
                <a:cs typeface="Cambria"/>
              </a:rPr>
              <a:t>and</a:t>
            </a:r>
            <a:r>
              <a:rPr sz="2800" spc="-5" dirty="0">
                <a:latin typeface="Cambria"/>
                <a:cs typeface="Cambria"/>
              </a:rPr>
              <a:t> </a:t>
            </a:r>
            <a:r>
              <a:rPr sz="2800" spc="-10" dirty="0">
                <a:latin typeface="Cambria"/>
                <a:cs typeface="Cambria"/>
              </a:rPr>
              <a:t>also</a:t>
            </a:r>
            <a:r>
              <a:rPr sz="2800" dirty="0">
                <a:latin typeface="Cambria"/>
                <a:cs typeface="Cambria"/>
              </a:rPr>
              <a:t> </a:t>
            </a:r>
            <a:r>
              <a:rPr sz="2800" u="sng" spc="-5" dirty="0">
                <a:latin typeface="Cambria"/>
                <a:cs typeface="Cambria"/>
              </a:rPr>
              <a:t>contain</a:t>
            </a:r>
            <a:r>
              <a:rPr sz="2800" u="sng" spc="5" dirty="0">
                <a:latin typeface="Cambria"/>
                <a:cs typeface="Cambria"/>
              </a:rPr>
              <a:t> </a:t>
            </a:r>
            <a:r>
              <a:rPr sz="2800" u="sng" spc="-10" dirty="0">
                <a:latin typeface="Cambria"/>
                <a:cs typeface="Cambria"/>
              </a:rPr>
              <a:t>formula</a:t>
            </a:r>
            <a:r>
              <a:rPr sz="2800" u="sng" spc="10" dirty="0">
                <a:latin typeface="Cambria"/>
                <a:cs typeface="Cambria"/>
              </a:rPr>
              <a:t> </a:t>
            </a:r>
            <a:r>
              <a:rPr sz="2800" u="sng" spc="-15" dirty="0">
                <a:latin typeface="Cambria"/>
                <a:cs typeface="Cambria"/>
              </a:rPr>
              <a:t>for</a:t>
            </a:r>
            <a:r>
              <a:rPr sz="2800" u="sng" spc="5" dirty="0">
                <a:latin typeface="Cambria"/>
                <a:cs typeface="Cambria"/>
              </a:rPr>
              <a:t> </a:t>
            </a:r>
            <a:r>
              <a:rPr sz="2800" u="sng" spc="-10" dirty="0">
                <a:latin typeface="Cambria"/>
                <a:cs typeface="Cambria"/>
              </a:rPr>
              <a:t>preparing</a:t>
            </a:r>
            <a:r>
              <a:rPr sz="2800" u="sng" spc="-5" dirty="0">
                <a:latin typeface="Cambria"/>
                <a:cs typeface="Cambria"/>
              </a:rPr>
              <a:t> formulation</a:t>
            </a:r>
            <a:r>
              <a:rPr lang="en-US" sz="2800" dirty="0">
                <a:latin typeface="Cambria"/>
                <a:cs typeface="Cambria"/>
              </a:rPr>
              <a:t>. </a:t>
            </a:r>
          </a:p>
          <a:p>
            <a:pPr marL="469900" marR="5080" indent="-457200">
              <a:lnSpc>
                <a:spcPct val="100000"/>
              </a:lnSpc>
              <a:spcBef>
                <a:spcPts val="95"/>
              </a:spcBef>
              <a:buFont typeface="Arial" panose="020B0604020202020204" pitchFamily="34" charset="0"/>
              <a:buChar char="•"/>
            </a:pPr>
            <a:r>
              <a:rPr sz="2800" dirty="0">
                <a:latin typeface="Cambria"/>
                <a:cs typeface="Cambria"/>
              </a:rPr>
              <a:t>It</a:t>
            </a:r>
            <a:r>
              <a:rPr sz="2800" spc="170" dirty="0">
                <a:latin typeface="Cambria"/>
                <a:cs typeface="Cambria"/>
              </a:rPr>
              <a:t> </a:t>
            </a:r>
            <a:r>
              <a:rPr sz="2800" spc="-5" dirty="0">
                <a:latin typeface="Cambria"/>
                <a:cs typeface="Cambria"/>
              </a:rPr>
              <a:t>includes</a:t>
            </a:r>
            <a:r>
              <a:rPr sz="2800" spc="170" dirty="0">
                <a:latin typeface="Cambria"/>
                <a:cs typeface="Cambria"/>
              </a:rPr>
              <a:t> </a:t>
            </a:r>
            <a:r>
              <a:rPr sz="2800" u="sng" spc="-10" dirty="0">
                <a:latin typeface="Cambria"/>
                <a:cs typeface="Cambria"/>
              </a:rPr>
              <a:t>source,</a:t>
            </a:r>
            <a:r>
              <a:rPr sz="2800" u="sng" spc="180" dirty="0">
                <a:latin typeface="Cambria"/>
                <a:cs typeface="Cambria"/>
              </a:rPr>
              <a:t> </a:t>
            </a:r>
            <a:r>
              <a:rPr sz="2800" u="sng" spc="-5" dirty="0">
                <a:latin typeface="Cambria"/>
                <a:cs typeface="Cambria"/>
              </a:rPr>
              <a:t>description,</a:t>
            </a:r>
            <a:r>
              <a:rPr sz="2800" u="sng" spc="170" dirty="0">
                <a:latin typeface="Cambria"/>
                <a:cs typeface="Cambria"/>
              </a:rPr>
              <a:t> </a:t>
            </a:r>
            <a:r>
              <a:rPr sz="2800" u="sng" spc="-10" dirty="0">
                <a:latin typeface="Cambria"/>
                <a:cs typeface="Cambria"/>
              </a:rPr>
              <a:t>standard</a:t>
            </a:r>
            <a:r>
              <a:rPr sz="2800" u="sng" spc="165" dirty="0">
                <a:latin typeface="Cambria"/>
                <a:cs typeface="Cambria"/>
              </a:rPr>
              <a:t> </a:t>
            </a:r>
            <a:r>
              <a:rPr sz="2800" u="sng" dirty="0">
                <a:latin typeface="Cambria"/>
                <a:cs typeface="Cambria"/>
              </a:rPr>
              <a:t>test,</a:t>
            </a:r>
            <a:r>
              <a:rPr sz="2800" u="sng" spc="175" dirty="0">
                <a:latin typeface="Cambria"/>
                <a:cs typeface="Cambria"/>
              </a:rPr>
              <a:t> </a:t>
            </a:r>
            <a:r>
              <a:rPr sz="2800" u="sng" spc="-10" dirty="0">
                <a:latin typeface="Cambria"/>
                <a:cs typeface="Cambria"/>
              </a:rPr>
              <a:t>formula,</a:t>
            </a:r>
            <a:r>
              <a:rPr sz="2800" u="sng" spc="180" dirty="0">
                <a:latin typeface="Cambria"/>
                <a:cs typeface="Cambria"/>
              </a:rPr>
              <a:t> </a:t>
            </a:r>
            <a:r>
              <a:rPr sz="2800" u="sng" spc="-5" dirty="0">
                <a:latin typeface="Cambria"/>
                <a:cs typeface="Cambria"/>
              </a:rPr>
              <a:t>action,</a:t>
            </a:r>
            <a:r>
              <a:rPr sz="2800" u="sng" spc="180" dirty="0">
                <a:latin typeface="Cambria"/>
                <a:cs typeface="Cambria"/>
              </a:rPr>
              <a:t> </a:t>
            </a:r>
            <a:r>
              <a:rPr sz="2800" u="sng" spc="-10" dirty="0">
                <a:latin typeface="Cambria"/>
                <a:cs typeface="Cambria"/>
              </a:rPr>
              <a:t>use,</a:t>
            </a:r>
            <a:r>
              <a:rPr sz="2800" u="sng" spc="185" dirty="0">
                <a:latin typeface="Cambria"/>
                <a:cs typeface="Cambria"/>
              </a:rPr>
              <a:t> </a:t>
            </a:r>
            <a:r>
              <a:rPr sz="2800" u="sng" spc="-5" dirty="0">
                <a:latin typeface="Cambria"/>
                <a:cs typeface="Cambria"/>
              </a:rPr>
              <a:t>dose</a:t>
            </a:r>
            <a:r>
              <a:rPr sz="2800" u="sng" spc="165" dirty="0">
                <a:latin typeface="Cambria"/>
                <a:cs typeface="Cambria"/>
              </a:rPr>
              <a:t> </a:t>
            </a:r>
            <a:r>
              <a:rPr sz="2800" u="sng" spc="-10" dirty="0">
                <a:latin typeface="Cambria"/>
                <a:cs typeface="Cambria"/>
              </a:rPr>
              <a:t>and </a:t>
            </a:r>
            <a:r>
              <a:rPr sz="2800" u="sng" spc="-600" dirty="0">
                <a:latin typeface="Cambria"/>
                <a:cs typeface="Cambria"/>
              </a:rPr>
              <a:t> </a:t>
            </a:r>
            <a:r>
              <a:rPr sz="2800" u="sng" spc="-15" dirty="0">
                <a:latin typeface="Cambria"/>
                <a:cs typeface="Cambria"/>
              </a:rPr>
              <a:t>storage</a:t>
            </a:r>
            <a:r>
              <a:rPr sz="2800" u="sng" spc="5" dirty="0">
                <a:latin typeface="Cambria"/>
                <a:cs typeface="Cambria"/>
              </a:rPr>
              <a:t> </a:t>
            </a:r>
            <a:r>
              <a:rPr sz="2800" u="sng" spc="-5" dirty="0">
                <a:latin typeface="Cambria"/>
                <a:cs typeface="Cambria"/>
              </a:rPr>
              <a:t>condition</a:t>
            </a:r>
            <a:r>
              <a:rPr lang="en-US" sz="2800" u="sng" spc="-5" dirty="0">
                <a:latin typeface="Cambria"/>
                <a:cs typeface="Cambria"/>
              </a:rPr>
              <a:t>.</a:t>
            </a:r>
            <a:endParaRPr sz="2800" u="sng" dirty="0">
              <a:latin typeface="Cambria"/>
              <a:cs typeface="Cambria"/>
            </a:endParaRPr>
          </a:p>
        </p:txBody>
      </p:sp>
      <p:sp>
        <p:nvSpPr>
          <p:cNvPr id="4" name="object 2"/>
          <p:cNvSpPr txBox="1">
            <a:spLocks noGrp="1"/>
          </p:cNvSpPr>
          <p:nvPr>
            <p:ph type="title"/>
          </p:nvPr>
        </p:nvSpPr>
        <p:spPr>
          <a:xfrm>
            <a:off x="480392" y="204940"/>
            <a:ext cx="8468995"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About Pharmacopoeia</a:t>
            </a:r>
            <a:r>
              <a:rPr lang="en-US" u="sng" dirty="0">
                <a:solidFill>
                  <a:srgbClr val="000000"/>
                </a:solidFill>
                <a:latin typeface="Times New Roman"/>
                <a:cs typeface="Times New Roman"/>
              </a:rPr>
              <a:t> </a:t>
            </a:r>
            <a:endParaRPr b="0" u="sng" dirty="0">
              <a:solidFill>
                <a:srgbClr val="000000"/>
              </a:solidFill>
              <a:latin typeface="Times New Roman"/>
              <a:cs typeface="Times New Roman"/>
            </a:endParaRPr>
          </a:p>
        </p:txBody>
      </p:sp>
      <p:pic>
        <p:nvPicPr>
          <p:cNvPr id="3" name="Picture 2">
            <a:extLst>
              <a:ext uri="{FF2B5EF4-FFF2-40B4-BE49-F238E27FC236}">
                <a16:creationId xmlns:a16="http://schemas.microsoft.com/office/drawing/2014/main" id="{3CF3C373-F663-94FE-EA8A-68D4AFF7DA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187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788039" y="223767"/>
            <a:ext cx="8150862"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Impurities in pharmaceutical substances  </a:t>
            </a:r>
            <a:endParaRPr sz="3600" b="0" u="sng" dirty="0">
              <a:solidFill>
                <a:srgbClr val="000000"/>
              </a:solidFill>
              <a:latin typeface="Times New Roman"/>
              <a:cs typeface="Times New Roman"/>
            </a:endParaRPr>
          </a:p>
        </p:txBody>
      </p:sp>
      <p:sp>
        <p:nvSpPr>
          <p:cNvPr id="3" name="Content Placeholder 2"/>
          <p:cNvSpPr txBox="1">
            <a:spLocks/>
          </p:cNvSpPr>
          <p:nvPr/>
        </p:nvSpPr>
        <p:spPr>
          <a:xfrm>
            <a:off x="670844" y="910127"/>
            <a:ext cx="10464325" cy="6016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 </a:t>
            </a:r>
            <a:r>
              <a:rPr kumimoji="0" lang="en-IN" sz="2400" b="1" i="0" u="none" strike="noStrike" kern="1200" cap="none" spc="0" normalizeH="0" baseline="0" noProof="0" dirty="0">
                <a:ln>
                  <a:noFill/>
                </a:ln>
                <a:solidFill>
                  <a:sysClr val="windowText" lastClr="000000"/>
                </a:solidFill>
                <a:effectLst/>
                <a:uLnTx/>
                <a:uFillTx/>
                <a:latin typeface="Century Schoolbook"/>
              </a:rPr>
              <a:t>a)</a:t>
            </a:r>
            <a:r>
              <a:rPr kumimoji="0" lang="en-IN" sz="2400" b="1" i="0" u="sng" strike="noStrike" kern="1200" cap="none" spc="0" normalizeH="0" baseline="0" noProof="0" dirty="0">
                <a:ln>
                  <a:noFill/>
                </a:ln>
                <a:solidFill>
                  <a:sysClr val="windowText" lastClr="000000"/>
                </a:solidFill>
                <a:effectLst/>
                <a:uLnTx/>
                <a:uFillTx/>
                <a:latin typeface="Century Schoolbook"/>
              </a:rPr>
              <a:t>Organic Impurities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Organic impurities may arise during manufacturing process or storage of the drug substance which includes starting material, by-product, intermediates, degradation products, reagents, ligand, catalyst and enantiomeric impurity.</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pitchFamily="2" charset="2"/>
              <a:buChar char="q"/>
              <a:tabLst/>
              <a:defRPr/>
            </a:pPr>
            <a:r>
              <a:rPr kumimoji="0" lang="en-IN" sz="2400" b="1" i="0" u="sng" strike="noStrike" kern="1200" cap="none" spc="0" normalizeH="0" baseline="0" noProof="0" dirty="0">
                <a:ln>
                  <a:noFill/>
                </a:ln>
                <a:solidFill>
                  <a:sysClr val="windowText" lastClr="000000"/>
                </a:solidFill>
                <a:effectLst/>
                <a:uLnTx/>
                <a:uFillTx/>
                <a:latin typeface="Century Schoolbook"/>
              </a:rPr>
              <a:t>Starting material impurity</a:t>
            </a:r>
            <a:endParaRPr kumimoji="0" lang="en-IN" sz="2400" b="0" i="0" u="sng"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Starting material can be a lead impurity if reaction is stopped before completion, as we can see in scheme, if starting material is 60% consumed and reaction stopped and the remaining 40% starting material will be an impurity in finished product like paracetamol.</a:t>
            </a:r>
          </a:p>
        </p:txBody>
      </p:sp>
      <p:pic>
        <p:nvPicPr>
          <p:cNvPr id="2" name="Picture 2">
            <a:extLst>
              <a:ext uri="{FF2B5EF4-FFF2-40B4-BE49-F238E27FC236}">
                <a16:creationId xmlns:a16="http://schemas.microsoft.com/office/drawing/2014/main" id="{40C75F08-0DD6-CD42-409A-4F4F0923D0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4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788039" y="223767"/>
            <a:ext cx="8150862"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Impurities in pharmaceutical substances  </a:t>
            </a:r>
            <a:endParaRPr sz="3600" b="0" u="sng" dirty="0">
              <a:solidFill>
                <a:srgbClr val="000000"/>
              </a:solidFill>
              <a:latin typeface="Times New Roman"/>
              <a:cs typeface="Times New Roman"/>
            </a:endParaRPr>
          </a:p>
        </p:txBody>
      </p:sp>
      <p:sp>
        <p:nvSpPr>
          <p:cNvPr id="6" name="Content Placeholder 2"/>
          <p:cNvSpPr txBox="1">
            <a:spLocks/>
          </p:cNvSpPr>
          <p:nvPr/>
        </p:nvSpPr>
        <p:spPr>
          <a:xfrm>
            <a:off x="593932" y="1072497"/>
            <a:ext cx="11079623" cy="553340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pitchFamily="2" charset="2"/>
              <a:buChar char="q"/>
              <a:tabLst/>
              <a:defRPr/>
            </a:pPr>
            <a:r>
              <a:rPr kumimoji="0" lang="en-IN" sz="2400" b="1" i="0" u="sng" strike="noStrike" kern="1200" cap="none" spc="0" normalizeH="0" baseline="0" noProof="0" dirty="0">
                <a:ln>
                  <a:noFill/>
                </a:ln>
                <a:solidFill>
                  <a:sysClr val="windowText" lastClr="000000"/>
                </a:solidFill>
                <a:effectLst/>
                <a:uLnTx/>
                <a:uFillTx/>
                <a:latin typeface="Century Schoolbook"/>
              </a:rPr>
              <a:t>By product impurity</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In synthetic chemistry, getting a single end product with 100% yield is very rare as there is always a chance of some by product with desired end product.</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Example: In case of </a:t>
            </a:r>
            <a:r>
              <a:rPr kumimoji="0" lang="en-IN" sz="2400" b="0" i="0" u="none" strike="noStrike" kern="1200" cap="none" spc="0" normalizeH="0" baseline="0" noProof="0" dirty="0" err="1">
                <a:ln>
                  <a:noFill/>
                </a:ln>
                <a:solidFill>
                  <a:sysClr val="windowText" lastClr="000000"/>
                </a:solidFill>
                <a:effectLst/>
                <a:uLnTx/>
                <a:uFillTx/>
                <a:latin typeface="Century Schoolbook"/>
              </a:rPr>
              <a:t>paracetamol</a:t>
            </a:r>
            <a:r>
              <a:rPr kumimoji="0" lang="en-IN" sz="2400" b="0" i="0" u="none" strike="noStrike" kern="1200" cap="none" spc="0" normalizeH="0" baseline="0" noProof="0" dirty="0">
                <a:ln>
                  <a:noFill/>
                </a:ln>
                <a:solidFill>
                  <a:sysClr val="windowText" lastClr="000000"/>
                </a:solidFill>
                <a:effectLst/>
                <a:uLnTx/>
                <a:uFillTx/>
                <a:latin typeface="Century Schoolbook"/>
              </a:rPr>
              <a:t> synthesis, O-acyl </a:t>
            </a:r>
            <a:r>
              <a:rPr kumimoji="0" lang="en-IN" sz="2400" b="0" i="0" u="none" strike="noStrike" kern="1200" cap="none" spc="0" normalizeH="0" baseline="0" noProof="0" dirty="0" err="1">
                <a:ln>
                  <a:noFill/>
                </a:ln>
                <a:solidFill>
                  <a:sysClr val="windowText" lastClr="000000"/>
                </a:solidFill>
                <a:effectLst/>
                <a:uLnTx/>
                <a:uFillTx/>
                <a:latin typeface="Century Schoolbook"/>
              </a:rPr>
              <a:t>paracetamol</a:t>
            </a:r>
            <a:r>
              <a:rPr kumimoji="0" lang="en-IN" sz="2400" b="0" i="0" u="none" strike="noStrike" kern="1200" cap="none" spc="0" normalizeH="0" baseline="0" noProof="0" dirty="0">
                <a:ln>
                  <a:noFill/>
                </a:ln>
                <a:solidFill>
                  <a:sysClr val="windowText" lastClr="000000"/>
                </a:solidFill>
                <a:effectLst/>
                <a:uLnTx/>
                <a:uFillTx/>
                <a:latin typeface="Century Schoolbook"/>
              </a:rPr>
              <a:t> can be formed as by-product.</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n-IN" sz="2400" b="1" i="0" u="none" strike="noStrike" kern="1200" cap="none" spc="0" normalizeH="0" baseline="0" noProof="0" dirty="0">
                <a:ln>
                  <a:noFill/>
                </a:ln>
                <a:solidFill>
                  <a:sysClr val="windowText" lastClr="000000"/>
                </a:solidFill>
                <a:effectLst/>
                <a:uLnTx/>
                <a:uFillTx/>
                <a:latin typeface="Century Schoolbook"/>
              </a:rPr>
              <a:t>  b)</a:t>
            </a:r>
            <a:r>
              <a:rPr kumimoji="0" lang="en-IN" sz="2400" b="1" i="0" u="sng" strike="noStrike" kern="1200" cap="none" spc="0" normalizeH="0" baseline="0" noProof="0" dirty="0">
                <a:ln>
                  <a:noFill/>
                </a:ln>
                <a:solidFill>
                  <a:sysClr val="windowText" lastClr="000000"/>
                </a:solidFill>
                <a:effectLst/>
                <a:uLnTx/>
                <a:uFillTx/>
                <a:latin typeface="Century Schoolbook"/>
              </a:rPr>
              <a:t>Inorganic Impurities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Inorganic impurities involve reagents, ligands, catalyst, heavy metals, or residual metals, inorganic salts, filter aids, charcoal etc. Inorganic impurity may also derive from the manufacturing process used for the API preparation.</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a:t>
            </a:r>
            <a:r>
              <a:rPr kumimoji="0" lang="en-IN" sz="2400" b="1" i="0" u="none" strike="noStrike" kern="1200" cap="none" spc="0" normalizeH="0" baseline="0" noProof="0" dirty="0">
                <a:ln>
                  <a:noFill/>
                </a:ln>
                <a:solidFill>
                  <a:sysClr val="windowText" lastClr="000000"/>
                </a:solidFill>
                <a:effectLst/>
                <a:uLnTx/>
                <a:uFillTx/>
                <a:latin typeface="Century Schoolbook"/>
              </a:rPr>
              <a:t>Reagents, Ligands and Catalyst</a:t>
            </a: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The</a:t>
            </a:r>
            <a:r>
              <a:rPr kumimoji="0" lang="en-IN" sz="2400" b="0" i="0" u="none" strike="noStrike" kern="1200" cap="none" spc="0" normalizeH="0" noProof="0" dirty="0">
                <a:ln>
                  <a:noFill/>
                </a:ln>
                <a:solidFill>
                  <a:sysClr val="windowText" lastClr="000000"/>
                </a:solidFill>
                <a:effectLst/>
                <a:uLnTx/>
                <a:uFillTx/>
                <a:latin typeface="Century Schoolbook"/>
              </a:rPr>
              <a:t> </a:t>
            </a:r>
            <a:r>
              <a:rPr kumimoji="0" lang="en-IN" sz="2400" b="0" i="0" u="none" strike="noStrike" kern="1200" cap="none" spc="0" normalizeH="0" baseline="0" noProof="0" dirty="0">
                <a:ln>
                  <a:noFill/>
                </a:ln>
                <a:solidFill>
                  <a:sysClr val="windowText" lastClr="000000"/>
                </a:solidFill>
                <a:effectLst/>
                <a:uLnTx/>
                <a:uFillTx/>
                <a:latin typeface="Century Schoolbook"/>
              </a:rPr>
              <a:t>chances of having these impurities are rare but in some process these can create problem unless the manufacturer take proper care during production.</a:t>
            </a:r>
          </a:p>
        </p:txBody>
      </p:sp>
      <p:pic>
        <p:nvPicPr>
          <p:cNvPr id="2" name="Picture 2">
            <a:extLst>
              <a:ext uri="{FF2B5EF4-FFF2-40B4-BE49-F238E27FC236}">
                <a16:creationId xmlns:a16="http://schemas.microsoft.com/office/drawing/2014/main" id="{05A2A923-0FFC-AD60-335F-5F9FAC2D3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9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788039" y="223767"/>
            <a:ext cx="8150862"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Impurities in pharmaceutical substances  </a:t>
            </a:r>
            <a:endParaRPr sz="3600" b="0" u="sng" dirty="0">
              <a:solidFill>
                <a:srgbClr val="000000"/>
              </a:solidFill>
              <a:latin typeface="Times New Roman"/>
              <a:cs typeface="Times New Roman"/>
            </a:endParaRPr>
          </a:p>
        </p:txBody>
      </p:sp>
      <p:sp>
        <p:nvSpPr>
          <p:cNvPr id="5" name="Content Placeholder 2"/>
          <p:cNvSpPr>
            <a:spLocks noGrp="1"/>
          </p:cNvSpPr>
          <p:nvPr>
            <p:ph sz="quarter" idx="1"/>
          </p:nvPr>
        </p:nvSpPr>
        <p:spPr>
          <a:xfrm>
            <a:off x="788039" y="1378009"/>
            <a:ext cx="10654780" cy="3903292"/>
          </a:xfrm>
        </p:spPr>
        <p:txBody>
          <a:bodyPr>
            <a:normAutofit/>
          </a:bodyPr>
          <a:lstStyle/>
          <a:p>
            <a:pPr algn="just"/>
            <a:r>
              <a:rPr lang="en-IN" sz="2800" b="1" u="sng" dirty="0">
                <a:latin typeface="Times New Roman" pitchFamily="18" charset="0"/>
                <a:cs typeface="Times New Roman" pitchFamily="18" charset="0"/>
              </a:rPr>
              <a:t>Residual solvents </a:t>
            </a:r>
            <a:r>
              <a:rPr lang="en-IN" sz="2800" dirty="0">
                <a:latin typeface="Times New Roman" pitchFamily="18" charset="0"/>
                <a:cs typeface="Times New Roman" pitchFamily="18" charset="0"/>
              </a:rPr>
              <a:t>- Residual solvents are potentially undesirable substances. They either modify the properties of certain compounds or may be hazardous to human health.</a:t>
            </a:r>
          </a:p>
          <a:p>
            <a:pPr algn="just"/>
            <a:r>
              <a:rPr lang="en-IN" sz="2800" dirty="0">
                <a:latin typeface="Times New Roman" pitchFamily="18" charset="0"/>
                <a:cs typeface="Times New Roman" pitchFamily="18" charset="0"/>
              </a:rPr>
              <a:t>The residual solvents also affect physicochemical properties of the bulk drug substances such as crystallinity of bulk drug, which in turn may affect the dissolution properties, odour and colour changes in finished products. </a:t>
            </a:r>
          </a:p>
          <a:p>
            <a:pPr algn="just"/>
            <a:r>
              <a:rPr lang="en-IN" sz="2800" dirty="0">
                <a:latin typeface="Times New Roman" pitchFamily="18" charset="0"/>
                <a:cs typeface="Times New Roman" pitchFamily="18" charset="0"/>
              </a:rPr>
              <a:t>As per the ICH guidelines, the solvents used in the manufacturing of drug substances classified </a:t>
            </a:r>
            <a:r>
              <a:rPr lang="en-IN" dirty="0">
                <a:latin typeface="Times New Roman" pitchFamily="18" charset="0"/>
                <a:cs typeface="Times New Roman" pitchFamily="18" charset="0"/>
              </a:rPr>
              <a:t>into various</a:t>
            </a:r>
            <a:r>
              <a:rPr lang="en-IN" sz="2800" dirty="0">
                <a:latin typeface="Times New Roman" pitchFamily="18" charset="0"/>
                <a:cs typeface="Times New Roman" pitchFamily="18" charset="0"/>
              </a:rPr>
              <a:t> types .</a:t>
            </a:r>
          </a:p>
        </p:txBody>
      </p:sp>
      <p:pic>
        <p:nvPicPr>
          <p:cNvPr id="2" name="Picture 2">
            <a:extLst>
              <a:ext uri="{FF2B5EF4-FFF2-40B4-BE49-F238E27FC236}">
                <a16:creationId xmlns:a16="http://schemas.microsoft.com/office/drawing/2014/main" id="{0C5F578E-31EF-1F5C-BD0B-4BE3E8BA6C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72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3817074832"/>
              </p:ext>
            </p:extLst>
          </p:nvPr>
        </p:nvGraphicFramePr>
        <p:xfrm>
          <a:off x="2029625" y="307648"/>
          <a:ext cx="9075149" cy="452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021079" y="4075632"/>
            <a:ext cx="2209800" cy="2590800"/>
          </a:xfrm>
          <a:prstGeom prst="rect">
            <a:avLst/>
          </a:prstGeom>
          <a:solidFill>
            <a:sysClr val="window" lastClr="FFFFFF"/>
          </a:solidFill>
          <a:ln w="25400" cap="flat" cmpd="sng" algn="ctr">
            <a:solidFill>
              <a:srgbClr val="FE8637"/>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Benzene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Carbon Tetra Chloride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1,2-Dichloro Ethane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1,1-Dichloro Ethane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1,1,1-Trichloro Ethane</a:t>
            </a:r>
          </a:p>
        </p:txBody>
      </p:sp>
      <p:sp>
        <p:nvSpPr>
          <p:cNvPr id="9" name="Rectangle 8"/>
          <p:cNvSpPr/>
          <p:nvPr/>
        </p:nvSpPr>
        <p:spPr>
          <a:xfrm>
            <a:off x="5537373" y="4141620"/>
            <a:ext cx="2209800" cy="2590800"/>
          </a:xfrm>
          <a:prstGeom prst="rect">
            <a:avLst/>
          </a:prstGeom>
          <a:solidFill>
            <a:sysClr val="window" lastClr="FFFFFF"/>
          </a:solidFill>
          <a:ln w="25400" cap="flat" cmpd="sng" algn="ctr">
            <a:solidFill>
              <a:srgbClr val="FE8637"/>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Acetonitrile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Chloro Benzene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Cumene</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Cyclo Hexane</a:t>
            </a:r>
          </a:p>
        </p:txBody>
      </p:sp>
      <p:sp>
        <p:nvSpPr>
          <p:cNvPr id="10" name="Rectangle 9"/>
          <p:cNvSpPr/>
          <p:nvPr/>
        </p:nvSpPr>
        <p:spPr>
          <a:xfrm>
            <a:off x="8733156" y="4067127"/>
            <a:ext cx="2209800" cy="2590800"/>
          </a:xfrm>
          <a:prstGeom prst="rect">
            <a:avLst/>
          </a:prstGeom>
          <a:solidFill>
            <a:sysClr val="window" lastClr="FFFFFF"/>
          </a:solidFill>
          <a:ln w="25400" cap="flat" cmpd="sng" algn="ctr">
            <a:solidFill>
              <a:srgbClr val="FE8637"/>
            </a:solid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Acetic Acid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Acetone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Ethanol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Pentane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kumimoji="0" lang="en-IN" sz="1800" b="0" i="0" u="none" strike="noStrike" kern="0" cap="none" spc="0" normalizeH="0" baseline="0" noProof="0" dirty="0">
                <a:ln>
                  <a:noFill/>
                </a:ln>
                <a:solidFill>
                  <a:prstClr val="black"/>
                </a:solidFill>
                <a:effectLst/>
                <a:uLnTx/>
                <a:uFillTx/>
                <a:latin typeface="Century Schoolbook"/>
              </a:rPr>
              <a:t> Triethylamine (TEA)</a:t>
            </a:r>
          </a:p>
        </p:txBody>
      </p:sp>
      <p:cxnSp>
        <p:nvCxnSpPr>
          <p:cNvPr id="11" name="Straight Arrow Connector 10"/>
          <p:cNvCxnSpPr>
            <a:endCxn id="8" idx="0"/>
          </p:cNvCxnSpPr>
          <p:nvPr/>
        </p:nvCxnSpPr>
        <p:spPr>
          <a:xfrm>
            <a:off x="3125979" y="3738155"/>
            <a:ext cx="0" cy="337477"/>
          </a:xfrm>
          <a:prstGeom prst="straightConnector1">
            <a:avLst/>
          </a:prstGeom>
          <a:noFill/>
          <a:ln w="28575" cap="flat" cmpd="sng" algn="ctr">
            <a:solidFill>
              <a:srgbClr val="B32C16">
                <a:lumMod val="60000"/>
                <a:lumOff val="40000"/>
              </a:srgbClr>
            </a:solidFill>
            <a:prstDash val="solid"/>
            <a:tailEnd type="arrow"/>
          </a:ln>
          <a:effectLst/>
        </p:spPr>
      </p:cxnSp>
      <p:cxnSp>
        <p:nvCxnSpPr>
          <p:cNvPr id="12" name="Straight Arrow Connector 11"/>
          <p:cNvCxnSpPr/>
          <p:nvPr/>
        </p:nvCxnSpPr>
        <p:spPr>
          <a:xfrm>
            <a:off x="5784434" y="3738155"/>
            <a:ext cx="0" cy="337477"/>
          </a:xfrm>
          <a:prstGeom prst="straightConnector1">
            <a:avLst/>
          </a:prstGeom>
          <a:noFill/>
          <a:ln w="28575" cap="flat" cmpd="sng" algn="ctr">
            <a:solidFill>
              <a:srgbClr val="B32C16">
                <a:lumMod val="60000"/>
                <a:lumOff val="40000"/>
              </a:srgbClr>
            </a:solidFill>
            <a:prstDash val="solid"/>
            <a:tailEnd type="arrow"/>
          </a:ln>
          <a:effectLst/>
        </p:spPr>
      </p:cxnSp>
      <p:cxnSp>
        <p:nvCxnSpPr>
          <p:cNvPr id="14" name="Straight Arrow Connector 13"/>
          <p:cNvCxnSpPr/>
          <p:nvPr/>
        </p:nvCxnSpPr>
        <p:spPr>
          <a:xfrm>
            <a:off x="8448229" y="3729650"/>
            <a:ext cx="0" cy="337477"/>
          </a:xfrm>
          <a:prstGeom prst="straightConnector1">
            <a:avLst/>
          </a:prstGeom>
          <a:noFill/>
          <a:ln w="28575" cap="flat" cmpd="sng" algn="ctr">
            <a:solidFill>
              <a:srgbClr val="B32C16">
                <a:lumMod val="60000"/>
                <a:lumOff val="40000"/>
              </a:srgbClr>
            </a:solidFill>
            <a:prstDash val="solid"/>
            <a:tailEnd type="arrow"/>
          </a:ln>
          <a:effectLst/>
        </p:spPr>
      </p:cxnSp>
      <p:pic>
        <p:nvPicPr>
          <p:cNvPr id="2" name="Picture 2">
            <a:extLst>
              <a:ext uri="{FF2B5EF4-FFF2-40B4-BE49-F238E27FC236}">
                <a16:creationId xmlns:a16="http://schemas.microsoft.com/office/drawing/2014/main" id="{D7CF8EAF-F8A5-D8AC-9CC8-143B7B4256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71"/>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309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867398" y="223767"/>
            <a:ext cx="4800911"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Sources of impurities</a:t>
            </a:r>
            <a:endParaRPr sz="3600" b="1" u="sng" dirty="0">
              <a:solidFill>
                <a:srgbClr val="000000"/>
              </a:solidFill>
              <a:latin typeface="Times New Roman"/>
              <a:cs typeface="Times New Roman"/>
            </a:endParaRPr>
          </a:p>
        </p:txBody>
      </p:sp>
      <p:sp>
        <p:nvSpPr>
          <p:cNvPr id="6" name="Content Placeholder 2"/>
          <p:cNvSpPr>
            <a:spLocks noGrp="1"/>
          </p:cNvSpPr>
          <p:nvPr>
            <p:ph sz="quarter" idx="1"/>
          </p:nvPr>
        </p:nvSpPr>
        <p:spPr>
          <a:xfrm>
            <a:off x="867398" y="1446376"/>
            <a:ext cx="9370464" cy="4873752"/>
          </a:xfrm>
        </p:spPr>
        <p:txBody>
          <a:bodyPr>
            <a:normAutofit fontScale="92500" lnSpcReduction="10000"/>
          </a:bodyPr>
          <a:lstStyle/>
          <a:p>
            <a:pPr marL="457200" indent="-457200">
              <a:buFont typeface="+mj-lt"/>
              <a:buAutoNum type="arabicPeriod"/>
            </a:pPr>
            <a:r>
              <a:rPr lang="en-IN" dirty="0">
                <a:latin typeface="Times New Roman" panose="02020603050405020304" pitchFamily="18" charset="0"/>
                <a:cs typeface="Times New Roman" panose="02020603050405020304" pitchFamily="18" charset="0"/>
              </a:rPr>
              <a:t>Raw material used in manufacture</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Reagents used in manufacturing process</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Method/process used in manufacture or method of manufacturing</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Chemical process used in the manufacture</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Atmospheric contamination during the manufacturing process</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Intermediate products in the manufacturing process</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Defects in the manufacturing process</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Manufacturing hazards</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Inadequate storage conditions</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Decomposition of the product during storage</a:t>
            </a:r>
          </a:p>
          <a:p>
            <a:pPr marL="457200" indent="-457200">
              <a:buFont typeface="+mj-lt"/>
              <a:buAutoNum type="arabicPeriod"/>
            </a:pPr>
            <a:r>
              <a:rPr lang="en-IN" dirty="0">
                <a:latin typeface="Times New Roman" panose="02020603050405020304" pitchFamily="18" charset="0"/>
                <a:cs typeface="Times New Roman" panose="02020603050405020304" pitchFamily="18" charset="0"/>
              </a:rPr>
              <a:t>Accidental substitution</a:t>
            </a:r>
          </a:p>
          <a:p>
            <a:pPr marL="457200" indent="-457200">
              <a:buNone/>
            </a:pPr>
            <a:endParaRPr lang="en-IN" dirty="0"/>
          </a:p>
        </p:txBody>
      </p:sp>
      <p:pic>
        <p:nvPicPr>
          <p:cNvPr id="2" name="Picture 2">
            <a:extLst>
              <a:ext uri="{FF2B5EF4-FFF2-40B4-BE49-F238E27FC236}">
                <a16:creationId xmlns:a16="http://schemas.microsoft.com/office/drawing/2014/main" id="{98BB3EEA-A91B-0D19-52FC-61F05ABA4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30757"/>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91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867398" y="223767"/>
            <a:ext cx="7755309"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Raw materials used in the manufacture</a:t>
            </a:r>
            <a:endParaRPr sz="3600" b="1" u="sng" dirty="0">
              <a:solidFill>
                <a:srgbClr val="000000"/>
              </a:solidFill>
              <a:latin typeface="Times New Roman"/>
              <a:cs typeface="Times New Roman"/>
            </a:endParaRPr>
          </a:p>
        </p:txBody>
      </p:sp>
      <p:sp>
        <p:nvSpPr>
          <p:cNvPr id="5" name="Content Placeholder 2"/>
          <p:cNvSpPr txBox="1">
            <a:spLocks/>
          </p:cNvSpPr>
          <p:nvPr/>
        </p:nvSpPr>
        <p:spPr>
          <a:xfrm>
            <a:off x="867398" y="1333143"/>
            <a:ext cx="9720841" cy="4833159"/>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i="0" u="none" strike="noStrike" kern="1200" cap="none" spc="0" normalizeH="0" baseline="0" noProof="0" dirty="0">
                <a:ln>
                  <a:noFill/>
                </a:ln>
                <a:solidFill>
                  <a:sysClr val="windowText" lastClr="000000"/>
                </a:solidFill>
                <a:effectLst/>
                <a:uLnTx/>
                <a:uFillTx/>
                <a:latin typeface="Century Schoolbook"/>
              </a:rPr>
              <a:t>Impurities known to be associated with these chemicals may be carried through the manufacturing process and contaminate the final product.</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Cu+2H</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SO</a:t>
            </a:r>
            <a:r>
              <a:rPr kumimoji="0" lang="en-IN" sz="2400" b="0" i="0" u="none" strike="noStrike" kern="1200" cap="none" spc="0" normalizeH="0" baseline="-25000" noProof="0" dirty="0">
                <a:ln>
                  <a:noFill/>
                </a:ln>
                <a:solidFill>
                  <a:sysClr val="windowText" lastClr="000000"/>
                </a:solidFill>
                <a:effectLst/>
                <a:uLnTx/>
                <a:uFillTx/>
                <a:latin typeface="Century Schoolbook"/>
              </a:rPr>
              <a:t>4 </a:t>
            </a:r>
            <a:r>
              <a:rPr kumimoji="0" lang="en-IN" sz="2400" b="0" i="0" u="none" strike="noStrike" kern="1200" cap="none" spc="0" normalizeH="0" baseline="30000" noProof="0" dirty="0">
                <a:ln>
                  <a:noFill/>
                </a:ln>
                <a:solidFill>
                  <a:sysClr val="windowText" lastClr="000000"/>
                </a:solidFill>
                <a:effectLst/>
                <a:uLnTx/>
                <a:uFillTx/>
                <a:latin typeface="Century Schoolbook"/>
              </a:rPr>
              <a:t> </a:t>
            </a:r>
            <a:r>
              <a:rPr kumimoji="0" lang="en-IN" sz="2400" b="0" i="0" u="none" strike="noStrike" kern="1200" cap="none" spc="0" normalizeH="0" baseline="0" noProof="0" dirty="0">
                <a:ln>
                  <a:noFill/>
                </a:ln>
                <a:solidFill>
                  <a:sysClr val="windowText" lastClr="000000"/>
                </a:solidFill>
                <a:effectLst/>
                <a:uLnTx/>
                <a:uFillTx/>
                <a:latin typeface="Century Schoolbook"/>
              </a:rPr>
              <a:t>                    CuSO</a:t>
            </a:r>
            <a:r>
              <a:rPr kumimoji="0" lang="en-IN" sz="2400" b="0" i="0" u="none" strike="noStrike" kern="1200" cap="none" spc="0" normalizeH="0" baseline="-25000" noProof="0" dirty="0">
                <a:ln>
                  <a:noFill/>
                </a:ln>
                <a:solidFill>
                  <a:sysClr val="windowText" lastClr="000000"/>
                </a:solidFill>
                <a:effectLst/>
                <a:uLnTx/>
                <a:uFillTx/>
                <a:latin typeface="Century Schoolbook"/>
              </a:rPr>
              <a:t>4</a:t>
            </a:r>
            <a:r>
              <a:rPr kumimoji="0" lang="en-IN" sz="2400" b="0" i="0" u="none" strike="noStrike" kern="1200" cap="none" spc="0" normalizeH="0" baseline="0" noProof="0" dirty="0">
                <a:ln>
                  <a:noFill/>
                </a:ln>
                <a:solidFill>
                  <a:sysClr val="windowText" lastClr="000000"/>
                </a:solidFill>
                <a:effectLst/>
                <a:uLnTx/>
                <a:uFillTx/>
                <a:latin typeface="Century Schoolbook"/>
              </a:rPr>
              <a:t>+2H</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O+SO</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Copper turning have </a:t>
            </a:r>
            <a:r>
              <a:rPr kumimoji="0" lang="en-IN" sz="2400" b="1" i="0" u="none" strike="noStrike" kern="1200" cap="none" spc="0" normalizeH="0" baseline="0" noProof="0" dirty="0">
                <a:ln>
                  <a:noFill/>
                </a:ln>
                <a:solidFill>
                  <a:sysClr val="windowText" lastClr="000000"/>
                </a:solidFill>
                <a:effectLst/>
                <a:uLnTx/>
                <a:uFillTx/>
                <a:latin typeface="Century Schoolbook"/>
              </a:rPr>
              <a:t>Iron and Arsenic impurities.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So, I.P. prescribes limit of tolerance for </a:t>
            </a:r>
            <a:r>
              <a:rPr kumimoji="0" lang="en-IN" sz="2400" b="1" i="0" u="none" strike="noStrike" kern="1200" cap="none" spc="0" normalizeH="0" baseline="0" noProof="0" dirty="0">
                <a:ln>
                  <a:noFill/>
                </a:ln>
                <a:solidFill>
                  <a:sysClr val="windowText" lastClr="000000"/>
                </a:solidFill>
                <a:effectLst/>
                <a:uLnTx/>
                <a:uFillTx/>
                <a:latin typeface="Century Schoolbook"/>
              </a:rPr>
              <a:t>arsenic as impurity to be not more than 8 ppm in copper sulphate.</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en-IN" sz="2400" b="0" i="0" u="none" strike="noStrike" kern="1200" cap="none" spc="0" normalizeH="0" baseline="-25000" noProof="0" dirty="0">
              <a:ln>
                <a:noFill/>
              </a:ln>
              <a:solidFill>
                <a:sysClr val="windowText" lastClr="000000"/>
              </a:solidFill>
              <a:effectLst/>
              <a:uLnTx/>
              <a:uFillTx/>
              <a:latin typeface="Century Schoolbook"/>
            </a:endParaRPr>
          </a:p>
        </p:txBody>
      </p:sp>
      <p:cxnSp>
        <p:nvCxnSpPr>
          <p:cNvPr id="7" name="Straight Arrow Connector 6"/>
          <p:cNvCxnSpPr/>
          <p:nvPr/>
        </p:nvCxnSpPr>
        <p:spPr>
          <a:xfrm>
            <a:off x="3222476" y="2716850"/>
            <a:ext cx="1143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 name="Picture 2">
            <a:extLst>
              <a:ext uri="{FF2B5EF4-FFF2-40B4-BE49-F238E27FC236}">
                <a16:creationId xmlns:a16="http://schemas.microsoft.com/office/drawing/2014/main" id="{77A00B14-F330-9BED-722E-87BA7C5CED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8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764848" y="1145136"/>
            <a:ext cx="10959982" cy="5712863"/>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The Process or method of manufacture may introduce new impurities.</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Due to impure reagents, catalysts and solvents, reaction vessels and reaction intermediates employed at various stages.</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R="0" lvl="0" algn="just" defTabSz="914400" rtl="0" eaLnBrk="1" fontAlgn="auto" latinLnBrk="0" hangingPunct="1">
              <a:lnSpc>
                <a:spcPct val="100000"/>
              </a:lnSpc>
              <a:spcBef>
                <a:spcPts val="600"/>
              </a:spcBef>
              <a:spcAft>
                <a:spcPts val="0"/>
              </a:spcAft>
              <a:buClr>
                <a:srgbClr val="FE8637"/>
              </a:buClr>
              <a:buSzPct val="70000"/>
              <a:buFont typeface="Wingdings" panose="05000000000000000000" pitchFamily="2" charset="2"/>
              <a:buChar char="Ø"/>
              <a:tabLst/>
              <a:defRPr/>
            </a:pPr>
            <a:r>
              <a:rPr lang="en-IN" b="1" dirty="0">
                <a:solidFill>
                  <a:sysClr val="windowText" lastClr="000000"/>
                </a:solidFill>
                <a:latin typeface="Century Schoolbook"/>
              </a:rPr>
              <a:t> </a:t>
            </a:r>
            <a:r>
              <a:rPr kumimoji="0" lang="en-IN" sz="2400" b="1" i="0" u="none" strike="noStrike" kern="1200" cap="none" spc="0" normalizeH="0" baseline="0" noProof="0" dirty="0">
                <a:ln>
                  <a:noFill/>
                </a:ln>
                <a:solidFill>
                  <a:sysClr val="windowText" lastClr="000000"/>
                </a:solidFill>
                <a:effectLst/>
                <a:uLnTx/>
                <a:uFillTx/>
                <a:latin typeface="Century Schoolbook"/>
              </a:rPr>
              <a:t>Reagents used in the manufacturing process–</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n-IN" sz="2400" b="1" i="0" u="none" strike="noStrike" kern="1200" cap="none" spc="0" normalizeH="0" baseline="0" noProof="0" dirty="0">
                <a:ln>
                  <a:noFill/>
                </a:ln>
                <a:solidFill>
                  <a:sysClr val="windowText" lastClr="000000"/>
                </a:solidFill>
                <a:effectLst/>
                <a:uLnTx/>
                <a:uFillTx/>
                <a:latin typeface="Century Schoolbook"/>
              </a:rPr>
              <a:t>    If reagents used in the manufacturing process are not completely removed by washing, these may find entry into the final product.</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CaCl</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+Na</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CO</a:t>
            </a:r>
            <a:r>
              <a:rPr kumimoji="0" lang="en-IN" sz="2400" b="0" i="0" u="none" strike="noStrike" kern="1200" cap="none" spc="0" normalizeH="0" baseline="-25000" noProof="0" dirty="0">
                <a:ln>
                  <a:noFill/>
                </a:ln>
                <a:solidFill>
                  <a:sysClr val="windowText" lastClr="000000"/>
                </a:solidFill>
                <a:effectLst/>
                <a:uLnTx/>
                <a:uFillTx/>
                <a:latin typeface="Century Schoolbook"/>
              </a:rPr>
              <a:t>3                   </a:t>
            </a:r>
            <a:r>
              <a:rPr kumimoji="0" lang="en-IN" sz="2400" b="0" i="0" u="none" strike="noStrike" kern="1200" cap="none" spc="0" normalizeH="0" baseline="0" noProof="0" dirty="0">
                <a:ln>
                  <a:noFill/>
                </a:ln>
                <a:solidFill>
                  <a:sysClr val="windowText" lastClr="000000"/>
                </a:solidFill>
                <a:effectLst/>
                <a:uLnTx/>
                <a:uFillTx/>
                <a:latin typeface="Century Schoolbook"/>
              </a:rPr>
              <a:t>CaCO</a:t>
            </a:r>
            <a:r>
              <a:rPr kumimoji="0" lang="en-IN" sz="2400" b="0" i="0" u="none" strike="noStrike" kern="1200" cap="none" spc="0" normalizeH="0" baseline="-25000" noProof="0" dirty="0">
                <a:ln>
                  <a:noFill/>
                </a:ln>
                <a:solidFill>
                  <a:sysClr val="windowText" lastClr="000000"/>
                </a:solidFill>
                <a:effectLst/>
                <a:uLnTx/>
                <a:uFillTx/>
                <a:latin typeface="Century Schoolbook"/>
              </a:rPr>
              <a:t>3</a:t>
            </a:r>
            <a:r>
              <a:rPr kumimoji="0" lang="en-IN" sz="2400" b="0" i="0" u="none" strike="noStrike" kern="1200" cap="none" spc="0" normalizeH="0" baseline="0" noProof="0" dirty="0">
                <a:ln>
                  <a:noFill/>
                </a:ln>
                <a:solidFill>
                  <a:sysClr val="windowText" lastClr="000000"/>
                </a:solidFill>
                <a:effectLst/>
                <a:uLnTx/>
                <a:uFillTx/>
                <a:latin typeface="Century Schoolbook"/>
              </a:rPr>
              <a:t>+2NaCl</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(soluble) (soluble)          (ppt.)  (soluble)</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Precipitate is washed with water to remove excess of sodium carbonate and soluble chloride.</a:t>
            </a:r>
          </a:p>
        </p:txBody>
      </p:sp>
      <p:cxnSp>
        <p:nvCxnSpPr>
          <p:cNvPr id="9" name="Straight Arrow Connector 8"/>
          <p:cNvCxnSpPr/>
          <p:nvPr/>
        </p:nvCxnSpPr>
        <p:spPr>
          <a:xfrm>
            <a:off x="3406211" y="4301220"/>
            <a:ext cx="762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object 2"/>
          <p:cNvSpPr txBox="1">
            <a:spLocks noGrp="1"/>
          </p:cNvSpPr>
          <p:nvPr>
            <p:ph type="title"/>
          </p:nvPr>
        </p:nvSpPr>
        <p:spPr>
          <a:xfrm>
            <a:off x="867398" y="223767"/>
            <a:ext cx="7755309"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Method or process used in manufacture</a:t>
            </a:r>
            <a:endParaRPr sz="3600" b="1" u="sng" dirty="0">
              <a:solidFill>
                <a:srgbClr val="000000"/>
              </a:solidFill>
              <a:latin typeface="Times New Roman"/>
              <a:cs typeface="Times New Roman"/>
            </a:endParaRPr>
          </a:p>
        </p:txBody>
      </p:sp>
      <p:pic>
        <p:nvPicPr>
          <p:cNvPr id="2" name="Picture 2">
            <a:extLst>
              <a:ext uri="{FF2B5EF4-FFF2-40B4-BE49-F238E27FC236}">
                <a16:creationId xmlns:a16="http://schemas.microsoft.com/office/drawing/2014/main" id="{2180DE40-01E7-48CC-0805-D684C9E587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951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93931" y="790589"/>
            <a:ext cx="11233447" cy="57881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ppt. is not washed properly, impurities remain present in final product.</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I.P. prescribe limits of tolerance for soluble alkali(Na</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CO</a:t>
            </a:r>
            <a:r>
              <a:rPr kumimoji="0" lang="en-IN" sz="2400" b="0" i="0" u="none" strike="noStrike" kern="1200" cap="none" spc="0" normalizeH="0" baseline="-25000" noProof="0" dirty="0">
                <a:ln>
                  <a:noFill/>
                </a:ln>
                <a:solidFill>
                  <a:sysClr val="windowText" lastClr="000000"/>
                </a:solidFill>
                <a:effectLst/>
                <a:uLnTx/>
                <a:uFillTx/>
                <a:latin typeface="Century Schoolbook"/>
              </a:rPr>
              <a:t>3</a:t>
            </a:r>
            <a:r>
              <a:rPr kumimoji="0" lang="en-IN" sz="2400" b="0" i="0" u="none" strike="noStrike" kern="1200" cap="none" spc="0" normalizeH="0" baseline="0" noProof="0" dirty="0">
                <a:ln>
                  <a:noFill/>
                </a:ln>
                <a:solidFill>
                  <a:sysClr val="windowText" lastClr="000000"/>
                </a:solidFill>
                <a:effectLst/>
                <a:uLnTx/>
                <a:uFillTx/>
                <a:latin typeface="Century Schoolbook"/>
              </a:rPr>
              <a:t>) and chlorides</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Anions like </a:t>
            </a:r>
            <a:r>
              <a:rPr kumimoji="0" lang="en-IN" sz="2400" b="0" i="0" u="none" strike="noStrike" kern="1200" cap="none" spc="0" normalizeH="0" baseline="0" noProof="0" dirty="0" err="1">
                <a:ln>
                  <a:noFill/>
                </a:ln>
                <a:solidFill>
                  <a:sysClr val="windowText" lastClr="000000"/>
                </a:solidFill>
                <a:effectLst/>
                <a:uLnTx/>
                <a:uFillTx/>
                <a:latin typeface="Century Schoolbook"/>
              </a:rPr>
              <a:t>Cl</a:t>
            </a:r>
            <a:r>
              <a:rPr kumimoji="0" lang="en-IN" sz="2400" b="0" i="0" u="none" strike="noStrike" kern="1200" cap="none" spc="0" normalizeH="0" baseline="30000" noProof="0" dirty="0">
                <a:ln>
                  <a:noFill/>
                </a:ln>
                <a:solidFill>
                  <a:sysClr val="windowText" lastClr="000000"/>
                </a:solidFill>
                <a:effectLst/>
                <a:uLnTx/>
                <a:uFillTx/>
                <a:latin typeface="Century Schoolbook"/>
              </a:rPr>
              <a:t>-</a:t>
            </a:r>
            <a:r>
              <a:rPr kumimoji="0" lang="en-IN" sz="2400" b="0" i="0" u="none" strike="noStrike" kern="1200" cap="none" spc="0" normalizeH="0" baseline="0" noProof="0" dirty="0">
                <a:ln>
                  <a:noFill/>
                </a:ln>
                <a:solidFill>
                  <a:sysClr val="windowText" lastClr="000000"/>
                </a:solidFill>
                <a:effectLst/>
                <a:uLnTx/>
                <a:uFillTx/>
                <a:latin typeface="Century Schoolbook"/>
              </a:rPr>
              <a:t> and SO4</a:t>
            </a:r>
            <a:r>
              <a:rPr kumimoji="0" lang="en-IN" sz="2400" b="0" i="0" u="none" strike="noStrike" kern="1200" cap="none" spc="0" normalizeH="0" baseline="30000" noProof="0" dirty="0">
                <a:ln>
                  <a:noFill/>
                </a:ln>
                <a:solidFill>
                  <a:sysClr val="windowText" lastClr="000000"/>
                </a:solidFill>
                <a:effectLst/>
                <a:uLnTx/>
                <a:uFillTx/>
                <a:latin typeface="Century Schoolbook"/>
              </a:rPr>
              <a:t>-2 </a:t>
            </a:r>
            <a:r>
              <a:rPr kumimoji="0" lang="en-IN" sz="2400" b="0" i="0" u="none" strike="noStrike" kern="1200" cap="none" spc="0" normalizeH="0" baseline="0" noProof="0" dirty="0">
                <a:ln>
                  <a:noFill/>
                </a:ln>
                <a:solidFill>
                  <a:sysClr val="windowText" lastClr="000000"/>
                </a:solidFill>
                <a:effectLst/>
                <a:uLnTx/>
                <a:uFillTx/>
                <a:latin typeface="Century Schoolbook"/>
              </a:rPr>
              <a:t>are common impurities in many substances because of the use of hydrochloric acid and sulphuric acid respectively.</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Barium ion may be an impurity in hydrogen peroxide.</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p:txBody>
      </p:sp>
      <p:pic>
        <p:nvPicPr>
          <p:cNvPr id="2" name="Picture 2">
            <a:extLst>
              <a:ext uri="{FF2B5EF4-FFF2-40B4-BE49-F238E27FC236}">
                <a16:creationId xmlns:a16="http://schemas.microsoft.com/office/drawing/2014/main" id="{BD30B6DB-E3FE-C999-6C0C-0D08087B09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9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76841" y="993648"/>
            <a:ext cx="10361776" cy="58643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lang="en-IN" b="1" u="sng" dirty="0">
                <a:solidFill>
                  <a:sysClr val="windowText" lastClr="000000"/>
                </a:solidFill>
                <a:effectLst>
                  <a:outerShdw blurRad="38100" dist="38100" dir="2700000" algn="tl">
                    <a:srgbClr val="000000">
                      <a:alpha val="43137"/>
                    </a:srgbClr>
                  </a:outerShdw>
                </a:effectLst>
                <a:latin typeface="Century Schoolbook"/>
              </a:rPr>
              <a:t>Impurities present in </a:t>
            </a:r>
            <a:r>
              <a:rPr kumimoji="0" lang="en-IN" sz="2400" b="1" i="0" u="sng"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Schoolbook"/>
              </a:rPr>
              <a:t>Intermediates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Sometimes, an intermediate substance produced during the manufacturing process may contaminate the final product</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err="1">
                <a:ln>
                  <a:noFill/>
                </a:ln>
                <a:solidFill>
                  <a:sysClr val="windowText" lastClr="000000"/>
                </a:solidFill>
                <a:effectLst/>
                <a:uLnTx/>
                <a:uFillTx/>
                <a:latin typeface="Century Schoolbook"/>
              </a:rPr>
              <a:t>e.g.Sodium</a:t>
            </a:r>
            <a:r>
              <a:rPr kumimoji="0" lang="en-IN" sz="2400" b="0" i="0" u="none" strike="noStrike" kern="1200" cap="none" spc="0" normalizeH="0" baseline="0" noProof="0" dirty="0">
                <a:ln>
                  <a:noFill/>
                </a:ln>
                <a:solidFill>
                  <a:sysClr val="windowText" lastClr="000000"/>
                </a:solidFill>
                <a:effectLst/>
                <a:uLnTx/>
                <a:uFillTx/>
                <a:latin typeface="Century Schoolbook"/>
              </a:rPr>
              <a:t> bromide is prepared by reaction of sodium hydroxide and bromine </a:t>
            </a:r>
            <a:r>
              <a:rPr kumimoji="0" lang="en-IN" sz="2400" b="0" i="0" u="none" strike="noStrike" kern="1200" cap="none" spc="0" normalizeH="0" baseline="0" noProof="0" dirty="0" err="1">
                <a:ln>
                  <a:noFill/>
                </a:ln>
                <a:solidFill>
                  <a:sysClr val="windowText" lastClr="000000"/>
                </a:solidFill>
                <a:effectLst/>
                <a:uLnTx/>
                <a:uFillTx/>
                <a:latin typeface="Century Schoolbook"/>
              </a:rPr>
              <a:t>inslight</a:t>
            </a:r>
            <a:r>
              <a:rPr kumimoji="0" lang="en-IN" sz="2400" b="0" i="0" u="none" strike="noStrike" kern="1200" cap="none" spc="0" normalizeH="0" baseline="0" noProof="0" dirty="0">
                <a:ln>
                  <a:noFill/>
                </a:ln>
                <a:solidFill>
                  <a:sysClr val="windowText" lastClr="000000"/>
                </a:solidFill>
                <a:effectLst/>
                <a:uLnTx/>
                <a:uFillTx/>
                <a:latin typeface="Century Schoolbook"/>
              </a:rPr>
              <a:t> excess.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  6NaOH+3Br</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→NaBrO</a:t>
            </a:r>
            <a:r>
              <a:rPr kumimoji="0" lang="en-IN" sz="2400" b="0" i="0" u="none" strike="noStrike" kern="1200" cap="none" spc="0" normalizeH="0" baseline="-25000" noProof="0" dirty="0">
                <a:ln>
                  <a:noFill/>
                </a:ln>
                <a:solidFill>
                  <a:sysClr val="windowText" lastClr="000000"/>
                </a:solidFill>
                <a:effectLst/>
                <a:uLnTx/>
                <a:uFillTx/>
                <a:latin typeface="Century Schoolbook"/>
              </a:rPr>
              <a:t>3</a:t>
            </a:r>
            <a:r>
              <a:rPr kumimoji="0" lang="en-IN" sz="2400" b="0" i="0" u="none" strike="noStrike" kern="1200" cap="none" spc="0" normalizeH="0" baseline="0" noProof="0" dirty="0">
                <a:ln>
                  <a:noFill/>
                </a:ln>
                <a:solidFill>
                  <a:sysClr val="windowText" lastClr="000000"/>
                </a:solidFill>
                <a:effectLst/>
                <a:uLnTx/>
                <a:uFillTx/>
                <a:latin typeface="Century Schoolbook"/>
              </a:rPr>
              <a:t>+5NaBr+3H</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O</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•The sodium bromate an intermediate product is reduced to sodium bromide by heating the residue with charcoal.</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NaBrO</a:t>
            </a:r>
            <a:r>
              <a:rPr kumimoji="0" lang="en-IN" sz="2400" b="0" i="0" u="none" strike="noStrike" kern="1200" cap="none" spc="0" normalizeH="0" baseline="-25000" noProof="0" dirty="0">
                <a:ln>
                  <a:noFill/>
                </a:ln>
                <a:solidFill>
                  <a:sysClr val="windowText" lastClr="000000"/>
                </a:solidFill>
                <a:effectLst/>
                <a:uLnTx/>
                <a:uFillTx/>
                <a:latin typeface="Century Schoolbook"/>
              </a:rPr>
              <a:t>3</a:t>
            </a:r>
            <a:r>
              <a:rPr kumimoji="0" lang="en-IN" sz="2400" b="0" i="0" u="none" strike="noStrike" kern="1200" cap="none" spc="0" normalizeH="0" baseline="0" noProof="0" dirty="0">
                <a:ln>
                  <a:noFill/>
                </a:ln>
                <a:solidFill>
                  <a:sysClr val="windowText" lastClr="000000"/>
                </a:solidFill>
                <a:effectLst/>
                <a:uLnTx/>
                <a:uFillTx/>
                <a:latin typeface="Century Schoolbook"/>
              </a:rPr>
              <a:t>+3C→NaBr+3CO</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If sodium bromate is not completely converted to the sodium bromide the nit is likely to be present as an impurity.</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p:txBody>
      </p:sp>
      <p:pic>
        <p:nvPicPr>
          <p:cNvPr id="2" name="Picture 2">
            <a:extLst>
              <a:ext uri="{FF2B5EF4-FFF2-40B4-BE49-F238E27FC236}">
                <a16:creationId xmlns:a16="http://schemas.microsoft.com/office/drawing/2014/main" id="{0FE16427-44C5-949C-22AF-ED27FD3C25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24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7020" y="1149409"/>
            <a:ext cx="10900161" cy="6016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n-IN" sz="2400" b="1" i="0" u="none" strike="noStrike" kern="1200" cap="none" spc="0" normalizeH="0" baseline="0" noProof="0" dirty="0">
                <a:ln>
                  <a:noFill/>
                </a:ln>
                <a:solidFill>
                  <a:sysClr val="windowText" lastClr="000000"/>
                </a:solidFill>
                <a:effectLst/>
                <a:uLnTx/>
                <a:uFillTx/>
                <a:latin typeface="Century Schoolbook"/>
              </a:rPr>
              <a:t>Reagent added to remove other impurities</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Barium is used to remove sulphate from potassium bromide, which can be found itself (barium) as impurity at the end of process.</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n-IN" sz="2400" b="1" i="0" u="none" strike="noStrike" kern="1200" cap="none" spc="0" normalizeH="0" baseline="0" noProof="0" dirty="0">
                <a:ln>
                  <a:noFill/>
                </a:ln>
                <a:solidFill>
                  <a:sysClr val="windowText" lastClr="000000"/>
                </a:solidFill>
                <a:effectLst/>
                <a:uLnTx/>
                <a:uFillTx/>
                <a:latin typeface="Century Schoolbook"/>
              </a:rPr>
              <a:t>Solvents</a:t>
            </a:r>
          </a:p>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Small amounts of solvents employed in preparation, and purification of the product may also result in the contamination of the pharmaceutical substances.</a:t>
            </a:r>
          </a:p>
          <a:p>
            <a:pPr lvl="0" algn="just">
              <a:buClr>
                <a:srgbClr val="FE8637"/>
              </a:buClr>
            </a:pPr>
            <a:r>
              <a:rPr kumimoji="0" lang="en-IN" sz="2400" b="0" i="0" u="none" strike="noStrike" kern="1200" cap="none" spc="0" normalizeH="0" baseline="0" noProof="0" dirty="0">
                <a:ln>
                  <a:noFill/>
                </a:ln>
                <a:solidFill>
                  <a:sysClr val="windowText" lastClr="000000"/>
                </a:solidFill>
                <a:effectLst/>
                <a:uLnTx/>
                <a:uFillTx/>
                <a:latin typeface="Century Schoolbook"/>
              </a:rPr>
              <a:t>Water is the cheapest solvent which can be the major source of impurities as it contains different type of impurities like </a:t>
            </a:r>
            <a:r>
              <a:rPr kumimoji="0" lang="en-IN" sz="2400" b="0" i="0" u="none" strike="noStrike" kern="1200" cap="none" spc="0" normalizeH="0" baseline="0" noProof="0" dirty="0" err="1">
                <a:ln>
                  <a:noFill/>
                </a:ln>
                <a:solidFill>
                  <a:sysClr val="windowText" lastClr="000000"/>
                </a:solidFill>
                <a:effectLst/>
                <a:uLnTx/>
                <a:uFillTx/>
                <a:latin typeface="Century Schoolbook"/>
              </a:rPr>
              <a:t>Ca</a:t>
            </a:r>
            <a:r>
              <a:rPr lang="en-IN" baseline="-25000" dirty="0">
                <a:solidFill>
                  <a:sysClr val="windowText" lastClr="000000"/>
                </a:solidFill>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+,Mg</a:t>
            </a:r>
            <a:r>
              <a:rPr lang="en-IN" baseline="-25000" dirty="0">
                <a:solidFill>
                  <a:sysClr val="windowText" lastClr="000000"/>
                </a:solidFill>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+,Na+,</a:t>
            </a:r>
            <a:r>
              <a:rPr kumimoji="0" lang="en-IN" sz="2400" b="0" i="0" u="none" strike="noStrike" kern="1200" cap="none" spc="0" normalizeH="0" baseline="0" noProof="0" dirty="0" err="1">
                <a:ln>
                  <a:noFill/>
                </a:ln>
                <a:solidFill>
                  <a:sysClr val="windowText" lastClr="000000"/>
                </a:solidFill>
                <a:effectLst/>
                <a:uLnTx/>
                <a:uFillTx/>
                <a:latin typeface="Century Schoolbook"/>
              </a:rPr>
              <a:t>Cl</a:t>
            </a:r>
            <a:r>
              <a:rPr kumimoji="0" lang="en-IN" sz="2400" b="0" i="0" u="none" strike="noStrike" kern="1200" cap="none" spc="0" normalizeH="0" baseline="0" noProof="0" dirty="0">
                <a:ln>
                  <a:noFill/>
                </a:ln>
                <a:solidFill>
                  <a:sysClr val="windowText" lastClr="000000"/>
                </a:solidFill>
                <a:effectLst/>
                <a:uLnTx/>
                <a:uFillTx/>
                <a:latin typeface="Century Schoolbook"/>
              </a:rPr>
              <a:t>-, and SO4</a:t>
            </a:r>
            <a:r>
              <a:rPr kumimoji="0" lang="en-IN" sz="2400" b="0" i="0" u="none" strike="noStrike" kern="1200" cap="none" spc="0" normalizeH="0" baseline="30000" noProof="0" dirty="0">
                <a:ln>
                  <a:noFill/>
                </a:ln>
                <a:solidFill>
                  <a:sysClr val="windowText" lastClr="000000"/>
                </a:solidFill>
                <a:effectLst/>
                <a:uLnTx/>
                <a:uFillTx/>
                <a:latin typeface="Century Schoolbook"/>
              </a:rPr>
              <a:t>-2 </a:t>
            </a:r>
            <a:r>
              <a:rPr kumimoji="0" lang="en-IN" sz="2400" b="0" i="0" u="none" strike="noStrike" kern="1200" cap="none" spc="0" normalizeH="0" baseline="0" noProof="0" dirty="0">
                <a:ln>
                  <a:noFill/>
                </a:ln>
                <a:solidFill>
                  <a:sysClr val="windowText" lastClr="000000"/>
                </a:solidFill>
                <a:effectLst/>
                <a:uLnTx/>
                <a:uFillTx/>
                <a:latin typeface="Century Schoolbook"/>
              </a:rPr>
              <a:t>in trace amounts.</a:t>
            </a:r>
          </a:p>
          <a:p>
            <a:pPr marL="0" marR="0" lvl="0" indent="0" algn="just" defTabSz="914400" rtl="0" eaLnBrk="1" fontAlgn="auto" latinLnBrk="0" hangingPunct="1">
              <a:lnSpc>
                <a:spcPct val="100000"/>
              </a:lnSpc>
              <a:spcBef>
                <a:spcPts val="600"/>
              </a:spcBef>
              <a:spcAft>
                <a:spcPts val="0"/>
              </a:spcAft>
              <a:buClr>
                <a:srgbClr val="FE8637"/>
              </a:buClr>
              <a:buSzPct val="70000"/>
              <a:buNone/>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p:txBody>
      </p:sp>
      <p:sp>
        <p:nvSpPr>
          <p:cNvPr id="5" name="object 2"/>
          <p:cNvSpPr txBox="1">
            <a:spLocks noGrp="1"/>
          </p:cNvSpPr>
          <p:nvPr>
            <p:ph type="title"/>
          </p:nvPr>
        </p:nvSpPr>
        <p:spPr>
          <a:xfrm>
            <a:off x="3129831" y="109697"/>
            <a:ext cx="4593365"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Reagents and solvents</a:t>
            </a:r>
            <a:endParaRPr sz="3600" b="1" u="sng" dirty="0">
              <a:solidFill>
                <a:srgbClr val="000000"/>
              </a:solidFill>
              <a:latin typeface="Times New Roman"/>
              <a:cs typeface="Times New Roman"/>
            </a:endParaRPr>
          </a:p>
        </p:txBody>
      </p:sp>
      <p:pic>
        <p:nvPicPr>
          <p:cNvPr id="2" name="Picture 2">
            <a:extLst>
              <a:ext uri="{FF2B5EF4-FFF2-40B4-BE49-F238E27FC236}">
                <a16:creationId xmlns:a16="http://schemas.microsoft.com/office/drawing/2014/main" id="{59615A56-F4D0-F80C-D137-9DB49203CF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37951"/>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9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8DA8D-3B20-B4AC-C418-577D25A4A6B4}"/>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BF09B0DD-CF65-3CA4-A820-6638034D362B}"/>
              </a:ext>
            </a:extLst>
          </p:cNvPr>
          <p:cNvSpPr txBox="1">
            <a:spLocks noGrp="1"/>
          </p:cNvSpPr>
          <p:nvPr>
            <p:ph type="title"/>
          </p:nvPr>
        </p:nvSpPr>
        <p:spPr>
          <a:xfrm>
            <a:off x="480392" y="204940"/>
            <a:ext cx="8468995"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About Pharmacopoeia</a:t>
            </a:r>
            <a:r>
              <a:rPr lang="en-US" u="sng" dirty="0">
                <a:solidFill>
                  <a:srgbClr val="000000"/>
                </a:solidFill>
                <a:latin typeface="Times New Roman"/>
                <a:cs typeface="Times New Roman"/>
              </a:rPr>
              <a:t> </a:t>
            </a:r>
            <a:endParaRPr b="0" u="sng" dirty="0">
              <a:solidFill>
                <a:srgbClr val="000000"/>
              </a:solidFill>
              <a:latin typeface="Times New Roman"/>
              <a:cs typeface="Times New Roman"/>
            </a:endParaRPr>
          </a:p>
        </p:txBody>
      </p:sp>
      <p:pic>
        <p:nvPicPr>
          <p:cNvPr id="3" name="Picture 2">
            <a:extLst>
              <a:ext uri="{FF2B5EF4-FFF2-40B4-BE49-F238E27FC236}">
                <a16:creationId xmlns:a16="http://schemas.microsoft.com/office/drawing/2014/main" id="{1416E8E3-0FBB-58E1-BDA9-11F04C90D9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11C45B1-97C5-2DCF-1648-7B9841A27F83}"/>
              </a:ext>
            </a:extLst>
          </p:cNvPr>
          <p:cNvPicPr>
            <a:picLocks noChangeAspect="1"/>
          </p:cNvPicPr>
          <p:nvPr/>
        </p:nvPicPr>
        <p:blipFill>
          <a:blip r:embed="rId3"/>
          <a:srcRect t="44520" r="75" b="23988"/>
          <a:stretch>
            <a:fillRect/>
          </a:stretch>
        </p:blipFill>
        <p:spPr>
          <a:xfrm>
            <a:off x="412880" y="1093509"/>
            <a:ext cx="11208845" cy="1027523"/>
          </a:xfrm>
          <a:prstGeom prst="rect">
            <a:avLst/>
          </a:prstGeom>
        </p:spPr>
      </p:pic>
      <p:pic>
        <p:nvPicPr>
          <p:cNvPr id="8" name="Picture 7">
            <a:extLst>
              <a:ext uri="{FF2B5EF4-FFF2-40B4-BE49-F238E27FC236}">
                <a16:creationId xmlns:a16="http://schemas.microsoft.com/office/drawing/2014/main" id="{FEEE94D7-1658-BB43-CA36-96897998559C}"/>
              </a:ext>
            </a:extLst>
          </p:cNvPr>
          <p:cNvPicPr>
            <a:picLocks noChangeAspect="1"/>
          </p:cNvPicPr>
          <p:nvPr/>
        </p:nvPicPr>
        <p:blipFill>
          <a:blip r:embed="rId4"/>
          <a:srcRect t="15870"/>
          <a:stretch>
            <a:fillRect/>
          </a:stretch>
        </p:blipFill>
        <p:spPr>
          <a:xfrm>
            <a:off x="661259" y="2319669"/>
            <a:ext cx="11208845" cy="40818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8982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3088519" y="71746"/>
            <a:ext cx="4593365"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Reagents and solvents</a:t>
            </a:r>
            <a:endParaRPr sz="3600" b="1" u="sng" dirty="0">
              <a:solidFill>
                <a:srgbClr val="000000"/>
              </a:solidFill>
              <a:latin typeface="Times New Roman"/>
              <a:cs typeface="Times New Roman"/>
            </a:endParaRPr>
          </a:p>
        </p:txBody>
      </p:sp>
      <p:sp>
        <p:nvSpPr>
          <p:cNvPr id="6" name="object 2"/>
          <p:cNvSpPr txBox="1"/>
          <p:nvPr/>
        </p:nvSpPr>
        <p:spPr>
          <a:xfrm>
            <a:off x="480391" y="1187653"/>
            <a:ext cx="10825695" cy="1304844"/>
          </a:xfrm>
          <a:prstGeom prst="rect">
            <a:avLst/>
          </a:prstGeom>
        </p:spPr>
        <p:txBody>
          <a:bodyPr vert="horz" wrap="square" lIns="0" tIns="12065" rIns="0" bIns="0" rtlCol="0">
            <a:spAutoFit/>
          </a:bodyPr>
          <a:lstStyle/>
          <a:p>
            <a:pPr marL="299085" marR="5080" indent="-287020" algn="just">
              <a:lnSpc>
                <a:spcPct val="100000"/>
              </a:lnSpc>
              <a:spcBef>
                <a:spcPts val="95"/>
              </a:spcBef>
              <a:buSzPct val="96428"/>
              <a:buFont typeface="Wingdings"/>
              <a:buChar char=""/>
              <a:tabLst>
                <a:tab pos="330200" algn="l"/>
              </a:tabLst>
            </a:pPr>
            <a:r>
              <a:rPr sz="2800" b="1" dirty="0">
                <a:solidFill>
                  <a:srgbClr val="C00000"/>
                </a:solidFill>
                <a:latin typeface="Times New Roman" panose="02020603050405020304" pitchFamily="18" charset="0"/>
                <a:cs typeface="Times New Roman" panose="02020603050405020304" pitchFamily="18" charset="0"/>
              </a:rPr>
              <a:t>Reaction vessel: </a:t>
            </a:r>
            <a:r>
              <a:rPr sz="2800" dirty="0">
                <a:latin typeface="Times New Roman" panose="02020603050405020304" pitchFamily="18" charset="0"/>
                <a:cs typeface="Times New Roman" panose="02020603050405020304" pitchFamily="18" charset="0"/>
              </a:rPr>
              <a:t>Reaction vessel employed in the manufacturing  process may be metallic such as copper, iron, glass , silica. Sometime  these can react with reagents and led to generate inorganic impurity  as salts.</a:t>
            </a:r>
          </a:p>
        </p:txBody>
      </p:sp>
      <p:pic>
        <p:nvPicPr>
          <p:cNvPr id="7" name="object 4"/>
          <p:cNvPicPr/>
          <p:nvPr/>
        </p:nvPicPr>
        <p:blipFill>
          <a:blip r:embed="rId2" cstate="print"/>
          <a:stretch>
            <a:fillRect/>
          </a:stretch>
        </p:blipFill>
        <p:spPr>
          <a:xfrm>
            <a:off x="1608716" y="2614528"/>
            <a:ext cx="2959607" cy="3945635"/>
          </a:xfrm>
          <a:prstGeom prst="rect">
            <a:avLst/>
          </a:prstGeom>
        </p:spPr>
      </p:pic>
      <p:pic>
        <p:nvPicPr>
          <p:cNvPr id="8" name="object 3"/>
          <p:cNvPicPr/>
          <p:nvPr/>
        </p:nvPicPr>
        <p:blipFill>
          <a:blip r:embed="rId3" cstate="print"/>
          <a:stretch>
            <a:fillRect/>
          </a:stretch>
        </p:blipFill>
        <p:spPr>
          <a:xfrm>
            <a:off x="7110258" y="2687679"/>
            <a:ext cx="2903220" cy="3872484"/>
          </a:xfrm>
          <a:prstGeom prst="rect">
            <a:avLst/>
          </a:prstGeom>
        </p:spPr>
      </p:pic>
      <p:pic>
        <p:nvPicPr>
          <p:cNvPr id="2" name="Picture 2">
            <a:extLst>
              <a:ext uri="{FF2B5EF4-FFF2-40B4-BE49-F238E27FC236}">
                <a16:creationId xmlns:a16="http://schemas.microsoft.com/office/drawing/2014/main" id="{82030FCA-0C50-D88D-FC6D-09EF841EFF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171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679391" y="215222"/>
            <a:ext cx="8344968"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Chemical process used in the manufacture </a:t>
            </a:r>
            <a:endParaRPr sz="3600" b="1" u="sng" dirty="0">
              <a:solidFill>
                <a:srgbClr val="000000"/>
              </a:solidFill>
              <a:latin typeface="Times New Roman"/>
              <a:cs typeface="Times New Roman"/>
            </a:endParaRPr>
          </a:p>
        </p:txBody>
      </p:sp>
      <p:sp>
        <p:nvSpPr>
          <p:cNvPr id="6" name="Content Placeholder 2"/>
          <p:cNvSpPr txBox="1">
            <a:spLocks/>
          </p:cNvSpPr>
          <p:nvPr/>
        </p:nvSpPr>
        <p:spPr>
          <a:xfrm>
            <a:off x="517020" y="1149409"/>
            <a:ext cx="10900161" cy="300384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just" defTabSz="914400" rtl="0" eaLnBrk="1" fontAlgn="auto" latinLnBrk="0" hangingPunct="1">
              <a:lnSpc>
                <a:spcPct val="100000"/>
              </a:lnSpc>
              <a:spcBef>
                <a:spcPts val="600"/>
              </a:spcBef>
              <a:spcAft>
                <a:spcPts val="0"/>
              </a:spcAft>
              <a:buClr>
                <a:srgbClr val="FE8637"/>
              </a:buClr>
              <a:buSzPct val="70000"/>
              <a:buFont typeface="Wingdings"/>
              <a:buNone/>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p:txBody>
      </p:sp>
      <p:sp>
        <p:nvSpPr>
          <p:cNvPr id="7" name="object 2"/>
          <p:cNvSpPr txBox="1"/>
          <p:nvPr/>
        </p:nvSpPr>
        <p:spPr>
          <a:xfrm>
            <a:off x="839314" y="1332931"/>
            <a:ext cx="10458226" cy="3484928"/>
          </a:xfrm>
          <a:prstGeom prst="rect">
            <a:avLst/>
          </a:prstGeom>
        </p:spPr>
        <p:txBody>
          <a:bodyPr vert="horz" wrap="square" lIns="0" tIns="12065" rIns="0" bIns="0" rtlCol="0">
            <a:spAutoFit/>
          </a:bodyPr>
          <a:lstStyle/>
          <a:p>
            <a:pPr marL="469265" marR="5080" indent="-457200" algn="just">
              <a:lnSpc>
                <a:spcPct val="100000"/>
              </a:lnSpc>
              <a:spcBef>
                <a:spcPts val="95"/>
              </a:spcBef>
              <a:buSzPct val="96428"/>
              <a:buFont typeface="Arial" panose="020B0604020202020204" pitchFamily="34" charset="0"/>
              <a:buChar char="•"/>
              <a:tabLst>
                <a:tab pos="330200" algn="l"/>
              </a:tabLst>
            </a:pPr>
            <a:r>
              <a:rPr lang="en-US" sz="2800" dirty="0">
                <a:latin typeface="Times New Roman" panose="02020603050405020304" pitchFamily="18" charset="0"/>
                <a:cs typeface="Times New Roman" panose="02020603050405020304" pitchFamily="18" charset="0"/>
              </a:rPr>
              <a:t>The synthesis of drugs requires the use of various chemical reactions like nitration, halogenation, oxidation, reduction, hydrolysis, etc., where by-products are performed during the reaction and result in contamination.</a:t>
            </a:r>
          </a:p>
          <a:p>
            <a:pPr marL="469265" marR="5080" indent="-457200" algn="just">
              <a:lnSpc>
                <a:spcPct val="100000"/>
              </a:lnSpc>
              <a:spcBef>
                <a:spcPts val="95"/>
              </a:spcBef>
              <a:buSzPct val="96428"/>
              <a:buFont typeface="Arial" panose="020B0604020202020204" pitchFamily="34" charset="0"/>
              <a:buChar char="•"/>
              <a:tabLst>
                <a:tab pos="330200" algn="l"/>
              </a:tabLst>
            </a:pPr>
            <a:endParaRPr lang="en-US" sz="2800" dirty="0">
              <a:latin typeface="Times New Roman" panose="02020603050405020304" pitchFamily="18" charset="0"/>
              <a:cs typeface="Times New Roman" panose="02020603050405020304" pitchFamily="18" charset="0"/>
            </a:endParaRPr>
          </a:p>
          <a:p>
            <a:pPr marL="469265" marR="5080" indent="-457200" algn="just">
              <a:lnSpc>
                <a:spcPct val="100000"/>
              </a:lnSpc>
              <a:spcBef>
                <a:spcPts val="95"/>
              </a:spcBef>
              <a:buSzPct val="96428"/>
              <a:buFont typeface="Arial" panose="020B0604020202020204" pitchFamily="34" charset="0"/>
              <a:buChar char="•"/>
              <a:tabLst>
                <a:tab pos="330200" algn="l"/>
              </a:tabLst>
            </a:pPr>
            <a:r>
              <a:rPr lang="en-US" sz="2800" dirty="0">
                <a:latin typeface="Times New Roman" panose="02020603050405020304" pitchFamily="18" charset="0"/>
                <a:cs typeface="Times New Roman" panose="02020603050405020304" pitchFamily="18" charset="0"/>
              </a:rPr>
              <a:t>E.g. Potassium iodide is manufactured from iodine, which is obtained from ‘kelp’, a sea weed. </a:t>
            </a:r>
            <a:r>
              <a:rPr lang="en-US" sz="2800" dirty="0">
                <a:solidFill>
                  <a:srgbClr val="FF0000"/>
                </a:solidFill>
                <a:latin typeface="Times New Roman" panose="02020603050405020304" pitchFamily="18" charset="0"/>
                <a:cs typeface="Times New Roman" panose="02020603050405020304" pitchFamily="18" charset="0"/>
              </a:rPr>
              <a:t>Cyanides</a:t>
            </a:r>
            <a:r>
              <a:rPr lang="en-US" sz="2800" dirty="0">
                <a:latin typeface="Times New Roman" panose="02020603050405020304" pitchFamily="18" charset="0"/>
                <a:cs typeface="Times New Roman" panose="02020603050405020304" pitchFamily="18" charset="0"/>
              </a:rPr>
              <a:t> are formed when nitrogenous organic matter is burnt with alkalis, which result in contamination. </a:t>
            </a:r>
          </a:p>
        </p:txBody>
      </p:sp>
      <p:pic>
        <p:nvPicPr>
          <p:cNvPr id="2" name="Picture 2">
            <a:extLst>
              <a:ext uri="{FF2B5EF4-FFF2-40B4-BE49-F238E27FC236}">
                <a16:creationId xmlns:a16="http://schemas.microsoft.com/office/drawing/2014/main" id="{11B0CA47-379B-6CFD-7ACF-09DB849D0E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7875"/>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7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4112" y="1164365"/>
            <a:ext cx="10934344" cy="57881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n-IN" sz="2600" b="1" i="0" u="sng" strike="noStrike" kern="1200" cap="none" spc="0" normalizeH="0" baseline="0" noProof="0" dirty="0">
                <a:ln>
                  <a:noFill/>
                </a:ln>
                <a:solidFill>
                  <a:sysClr val="windowText" lastClr="000000"/>
                </a:solidFill>
                <a:effectLst/>
                <a:uLnTx/>
                <a:uFillTx/>
                <a:latin typeface="Century Schoolbook"/>
              </a:rPr>
              <a:t>e)Atmospheric contamination during the manufacturing process: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•Atmosphere may contain dust (</a:t>
            </a:r>
            <a:r>
              <a:rPr kumimoji="0" lang="en-IN" sz="2400" b="0" i="0" u="none" strike="noStrike" kern="1200" cap="none" spc="0" normalizeH="0" baseline="0" noProof="0" dirty="0" err="1">
                <a:ln>
                  <a:noFill/>
                </a:ln>
                <a:solidFill>
                  <a:sysClr val="windowText" lastClr="000000"/>
                </a:solidFill>
                <a:effectLst/>
                <a:uLnTx/>
                <a:uFillTx/>
                <a:latin typeface="Century Schoolbook"/>
              </a:rPr>
              <a:t>aluminiumoxide</a:t>
            </a:r>
            <a:r>
              <a:rPr kumimoji="0" lang="en-IN" sz="2400" b="0" i="0" u="none" strike="noStrike" kern="1200" cap="none" spc="0" normalizeH="0" baseline="0" noProof="0" dirty="0">
                <a:ln>
                  <a:noFill/>
                </a:ln>
                <a:solidFill>
                  <a:sysClr val="windowText" lastClr="000000"/>
                </a:solidFill>
                <a:effectLst/>
                <a:uLnTx/>
                <a:uFillTx/>
                <a:latin typeface="Century Schoolbook"/>
              </a:rPr>
              <a:t>, sulphur, silica etc.) and some gases like carbon dioxide, </a:t>
            </a:r>
            <a:r>
              <a:rPr kumimoji="0" lang="en-IN" sz="2400" b="0" i="0" u="none" strike="noStrike" kern="1200" cap="none" spc="0" normalizeH="0" baseline="0" noProof="0" dirty="0" err="1">
                <a:ln>
                  <a:noFill/>
                </a:ln>
                <a:solidFill>
                  <a:sysClr val="windowText" lastClr="000000"/>
                </a:solidFill>
                <a:effectLst/>
                <a:uLnTx/>
                <a:uFillTx/>
                <a:latin typeface="Century Schoolbook"/>
              </a:rPr>
              <a:t>sulphurdioxide</a:t>
            </a:r>
            <a:r>
              <a:rPr kumimoji="0" lang="en-IN" sz="2400" b="0" i="0" u="none" strike="noStrike" kern="1200" cap="none" spc="0" normalizeH="0" baseline="0" noProof="0" dirty="0">
                <a:ln>
                  <a:noFill/>
                </a:ln>
                <a:solidFill>
                  <a:sysClr val="windowText" lastClr="000000"/>
                </a:solidFill>
                <a:effectLst/>
                <a:uLnTx/>
                <a:uFillTx/>
                <a:latin typeface="Century Schoolbook"/>
              </a:rPr>
              <a:t>, arsine and hydrogen sulphide.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•These may contaminate the final product during the manufacturing process.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•e.g. sodium hydroxide readily absorbs atmospheric carbon dioxide when exposed to atmosphere. </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lvl="0">
              <a:buClr>
                <a:srgbClr val="FE8637"/>
              </a:buClr>
            </a:pPr>
            <a:r>
              <a:rPr kumimoji="0" lang="en-IN" sz="2400" b="0" i="0" u="none" strike="noStrike" kern="1200" cap="none" spc="0" normalizeH="0" baseline="0" noProof="0" dirty="0">
                <a:ln>
                  <a:noFill/>
                </a:ln>
                <a:solidFill>
                  <a:sysClr val="windowText" lastClr="000000"/>
                </a:solidFill>
                <a:effectLst/>
                <a:uLnTx/>
                <a:uFillTx/>
                <a:latin typeface="Century Schoolbook"/>
              </a:rPr>
              <a:t>2NaOH + CO</a:t>
            </a:r>
            <a:r>
              <a:rPr kumimoji="0" lang="en-IN" sz="2400" b="0" i="0" u="none" strike="noStrike" kern="1200" cap="none" spc="0" normalizeH="0" baseline="-25000" noProof="0" dirty="0">
                <a:ln>
                  <a:noFill/>
                </a:ln>
                <a:solidFill>
                  <a:sysClr val="windowText" lastClr="000000"/>
                </a:solidFill>
                <a:effectLst/>
                <a:uLnTx/>
                <a:uFillTx/>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 Na</a:t>
            </a:r>
            <a:r>
              <a:rPr lang="en-IN" baseline="-25000" dirty="0">
                <a:solidFill>
                  <a:sysClr val="windowText" lastClr="000000"/>
                </a:solidFill>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CO</a:t>
            </a:r>
            <a:r>
              <a:rPr lang="en-IN" baseline="-25000" noProof="0" dirty="0">
                <a:solidFill>
                  <a:sysClr val="windowText" lastClr="000000"/>
                </a:solidFill>
                <a:latin typeface="Century Schoolbook"/>
              </a:rPr>
              <a:t>3</a:t>
            </a:r>
            <a:r>
              <a:rPr kumimoji="0" lang="en-IN" sz="2400" b="0" i="0" u="none" strike="noStrike" kern="1200" cap="none" spc="0" normalizeH="0" baseline="0" noProof="0" dirty="0">
                <a:ln>
                  <a:noFill/>
                </a:ln>
                <a:solidFill>
                  <a:sysClr val="windowText" lastClr="000000"/>
                </a:solidFill>
                <a:effectLst/>
                <a:uLnTx/>
                <a:uFillTx/>
                <a:latin typeface="Century Schoolbook"/>
              </a:rPr>
              <a:t>+ H</a:t>
            </a:r>
            <a:r>
              <a:rPr lang="en-IN" baseline="-25000" dirty="0">
                <a:solidFill>
                  <a:sysClr val="windowText" lastClr="000000"/>
                </a:solidFill>
                <a:latin typeface="Century Schoolbook"/>
              </a:rPr>
              <a:t>2</a:t>
            </a:r>
            <a:r>
              <a:rPr kumimoji="0" lang="en-IN" sz="2400" b="0" i="0" u="none" strike="noStrike" kern="1200" cap="none" spc="0" normalizeH="0" baseline="0" noProof="0" dirty="0">
                <a:ln>
                  <a:noFill/>
                </a:ln>
                <a:solidFill>
                  <a:sysClr val="windowText" lastClr="000000"/>
                </a:solidFill>
                <a:effectLst/>
                <a:uLnTx/>
                <a:uFillTx/>
                <a:latin typeface="Century Schoolbook"/>
              </a:rPr>
              <a:t>O </a:t>
            </a:r>
          </a:p>
        </p:txBody>
      </p:sp>
      <p:pic>
        <p:nvPicPr>
          <p:cNvPr id="2" name="Picture 2">
            <a:extLst>
              <a:ext uri="{FF2B5EF4-FFF2-40B4-BE49-F238E27FC236}">
                <a16:creationId xmlns:a16="http://schemas.microsoft.com/office/drawing/2014/main" id="{79871D85-E650-5EB2-AB66-2E7A9A5536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1"/>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71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198" y="1215839"/>
            <a:ext cx="11370181" cy="58643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pitchFamily="2" charset="2"/>
              <a:buChar char="v"/>
              <a:tabLst/>
              <a:defRPr/>
            </a:pPr>
            <a:r>
              <a:rPr kumimoji="0" lang="en-IN" sz="2400" b="1" i="0" u="sng" strike="noStrike" kern="1200" cap="none" spc="0" normalizeH="0" baseline="0" noProof="0" dirty="0">
                <a:ln>
                  <a:noFill/>
                </a:ln>
                <a:solidFill>
                  <a:sysClr val="windowText" lastClr="000000"/>
                </a:solidFill>
                <a:effectLst/>
                <a:uLnTx/>
                <a:uFillTx/>
                <a:latin typeface="Century Schoolbook"/>
              </a:rPr>
              <a:t>Manufacturing hazards: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If the manufacturer is able to control and check impurities from the all above mentioned sources the </a:t>
            </a:r>
            <a:r>
              <a:rPr kumimoji="0" lang="en-IN" sz="2400" b="0" i="0" u="none" strike="noStrike" kern="1200" cap="none" spc="0" normalizeH="0" baseline="0" noProof="0" dirty="0" err="1">
                <a:ln>
                  <a:noFill/>
                </a:ln>
                <a:solidFill>
                  <a:sysClr val="windowText" lastClr="000000"/>
                </a:solidFill>
                <a:effectLst/>
                <a:uLnTx/>
                <a:uFillTx/>
                <a:latin typeface="Century Schoolbook"/>
              </a:rPr>
              <a:t>reexists</a:t>
            </a:r>
            <a:r>
              <a:rPr kumimoji="0" lang="en-IN" sz="2400" b="0" i="0" u="none" strike="noStrike" kern="1200" cap="none" spc="0" normalizeH="0" baseline="0" noProof="0" dirty="0">
                <a:ln>
                  <a:noFill/>
                </a:ln>
                <a:solidFill>
                  <a:sysClr val="windowText" lastClr="000000"/>
                </a:solidFill>
                <a:effectLst/>
                <a:uLnTx/>
                <a:uFillTx/>
                <a:latin typeface="Century Schoolbook"/>
              </a:rPr>
              <a:t> certain manufacturing hazards which can lead to product contamination.</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1" i="0" u="none" strike="noStrike" kern="1200" cap="none" spc="0" normalizeH="0" baseline="0" noProof="0" dirty="0">
                <a:ln>
                  <a:noFill/>
                </a:ln>
                <a:solidFill>
                  <a:sysClr val="windowText" lastClr="000000"/>
                </a:solidFill>
                <a:effectLst/>
                <a:uLnTx/>
                <a:uFillTx/>
                <a:latin typeface="Century Schoolbook"/>
              </a:rPr>
              <a:t>a)Contamination from the particulate matter:</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•The unwanted particulate matter can arise by accidental introduction of dirt or glass, porcelain, plastic or metallic fragments from sieves, granulating, tableting and filling machines and the product container.</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b)</a:t>
            </a:r>
            <a:r>
              <a:rPr kumimoji="0" lang="en-IN" sz="2400" b="1" i="0" u="none" strike="noStrike" kern="1200" cap="none" spc="0" normalizeH="0" baseline="0" noProof="0" dirty="0">
                <a:ln>
                  <a:noFill/>
                </a:ln>
                <a:solidFill>
                  <a:sysClr val="windowText" lastClr="000000"/>
                </a:solidFill>
                <a:effectLst/>
                <a:uLnTx/>
                <a:uFillTx/>
                <a:latin typeface="Century Schoolbook"/>
              </a:rPr>
              <a:t>Cross-contamination of the product:</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•Cross-contamination of product can occur by </a:t>
            </a:r>
            <a:r>
              <a:rPr kumimoji="0" lang="en-IN" sz="2400" b="0" i="0" u="none" strike="noStrike" kern="1200" cap="none" spc="0" normalizeH="0" baseline="0" noProof="0" dirty="0">
                <a:ln>
                  <a:noFill/>
                </a:ln>
                <a:solidFill>
                  <a:srgbClr val="FF0000"/>
                </a:solidFill>
                <a:effectLst/>
                <a:uLnTx/>
                <a:uFillTx/>
                <a:latin typeface="Century Schoolbook"/>
              </a:rPr>
              <a:t>air-born</a:t>
            </a:r>
            <a:r>
              <a:rPr kumimoji="0" lang="en-IN" sz="2400" b="0" i="0" u="none" strike="noStrike" kern="1200" cap="none" spc="0" normalizeH="0" baseline="0" noProof="0" dirty="0">
                <a:ln>
                  <a:noFill/>
                </a:ln>
                <a:solidFill>
                  <a:sysClr val="windowText" lastClr="000000"/>
                </a:solidFill>
                <a:effectLst/>
                <a:uLnTx/>
                <a:uFillTx/>
                <a:latin typeface="Century Schoolbook"/>
              </a:rPr>
              <a:t> dust arising out of handling of powders, granules and tablets in bulk.</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•If 2 or more Products are manufactured in same time this type of contamination is possible.</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p:txBody>
      </p:sp>
      <p:pic>
        <p:nvPicPr>
          <p:cNvPr id="2" name="Picture 2">
            <a:extLst>
              <a:ext uri="{FF2B5EF4-FFF2-40B4-BE49-F238E27FC236}">
                <a16:creationId xmlns:a16="http://schemas.microsoft.com/office/drawing/2014/main" id="{AFB5E1DE-8866-C593-733A-E615347835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003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045635"/>
            <a:ext cx="11666434" cy="5940552"/>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None/>
              <a:tabLst/>
              <a:defRPr/>
            </a:pPr>
            <a:r>
              <a:rPr kumimoji="0" lang="en-IN" sz="2400" b="1" i="0" u="none" strike="noStrike" kern="1200" cap="none" spc="0" normalizeH="0" baseline="0" noProof="0" dirty="0">
                <a:ln>
                  <a:noFill/>
                </a:ln>
                <a:solidFill>
                  <a:sysClr val="windowText" lastClr="000000"/>
                </a:solidFill>
                <a:effectLst/>
                <a:uLnTx/>
                <a:uFillTx/>
                <a:latin typeface="Century Schoolbook"/>
              </a:rPr>
              <a:t> </a:t>
            </a:r>
            <a:r>
              <a:rPr kumimoji="0" lang="en-IN" sz="2400" b="1" i="0" u="sng" strike="noStrike" kern="1200" cap="none" spc="0" normalizeH="0" baseline="0" noProof="0" dirty="0">
                <a:ln>
                  <a:noFill/>
                </a:ln>
                <a:solidFill>
                  <a:sysClr val="windowText" lastClr="000000"/>
                </a:solidFill>
                <a:effectLst/>
                <a:uLnTx/>
                <a:uFillTx/>
                <a:latin typeface="Century Schoolbook"/>
              </a:rPr>
              <a:t>c)Contamination by microbes: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Many products, like liquid preparations and creams intended for topical applications are liable to contamination by microbes from the atmosphere during manufacturing.</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Microbes like Bacteria, fungi, Algae etc. Can contaminate the final product.</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1" i="0" u="none" strike="noStrike" kern="1200" cap="none" spc="0" normalizeH="0" baseline="0" noProof="0" dirty="0">
                <a:ln>
                  <a:noFill/>
                </a:ln>
                <a:solidFill>
                  <a:sysClr val="windowText" lastClr="000000"/>
                </a:solidFill>
                <a:effectLst/>
                <a:uLnTx/>
                <a:uFillTx/>
                <a:latin typeface="Century Schoolbook"/>
              </a:rPr>
              <a:t>d)Errors in the manufacturing process: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Sometimes in a liquid preparation, there is incomplete solution of the solute.</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err="1">
                <a:ln>
                  <a:noFill/>
                </a:ln>
                <a:solidFill>
                  <a:sysClr val="windowText" lastClr="000000"/>
                </a:solidFill>
                <a:effectLst/>
                <a:uLnTx/>
                <a:uFillTx/>
                <a:latin typeface="Century Schoolbook"/>
              </a:rPr>
              <a:t>Aerroron</a:t>
            </a:r>
            <a:r>
              <a:rPr kumimoji="0" lang="en-IN" sz="2400" b="0" i="0" u="none" strike="noStrike" kern="1200" cap="none" spc="0" normalizeH="0" baseline="0" noProof="0" dirty="0">
                <a:ln>
                  <a:noFill/>
                </a:ln>
                <a:solidFill>
                  <a:sysClr val="windowText" lastClr="000000"/>
                </a:solidFill>
                <a:effectLst/>
                <a:uLnTx/>
                <a:uFillTx/>
                <a:latin typeface="Century Schoolbook"/>
              </a:rPr>
              <a:t> the efficiency of mixing, filling, tableting, sterilization etc. Arise impurity in final product.</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1" i="0" u="none" strike="noStrike" kern="1200" cap="none" spc="0" normalizeH="0" baseline="0" noProof="0" dirty="0">
                <a:ln>
                  <a:noFill/>
                </a:ln>
                <a:solidFill>
                  <a:sysClr val="windowText" lastClr="000000"/>
                </a:solidFill>
                <a:effectLst/>
                <a:uLnTx/>
                <a:uFillTx/>
                <a:latin typeface="Century Schoolbook"/>
              </a:rPr>
              <a:t>e)Errors in the packaging:</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en-IN" sz="2400" b="0" i="0" u="none" strike="noStrike" kern="1200" cap="none" spc="0" normalizeH="0" baseline="0" noProof="0" dirty="0">
                <a:ln>
                  <a:noFill/>
                </a:ln>
                <a:solidFill>
                  <a:sysClr val="windowText" lastClr="000000"/>
                </a:solidFill>
                <a:effectLst/>
                <a:uLnTx/>
                <a:uFillTx/>
                <a:latin typeface="Century Schoolbook"/>
              </a:rPr>
              <a:t>Similar looking products, such as tablets of the same size, shape and </a:t>
            </a:r>
            <a:r>
              <a:rPr kumimoji="0" lang="en-IN" sz="2400" b="0" i="0" u="none" strike="noStrike" kern="1200" cap="none" spc="0" normalizeH="0" baseline="0" noProof="0" dirty="0" err="1">
                <a:ln>
                  <a:noFill/>
                </a:ln>
                <a:solidFill>
                  <a:sysClr val="windowText" lastClr="000000"/>
                </a:solidFill>
                <a:effectLst/>
                <a:uLnTx/>
                <a:uFillTx/>
                <a:latin typeface="Century Schoolbook"/>
              </a:rPr>
              <a:t>color</a:t>
            </a:r>
            <a:r>
              <a:rPr kumimoji="0" lang="en-IN" sz="2400" b="0" i="0" u="none" strike="noStrike" kern="1200" cap="none" spc="0" normalizeH="0" baseline="0" noProof="0" dirty="0">
                <a:ln>
                  <a:noFill/>
                </a:ln>
                <a:solidFill>
                  <a:sysClr val="windowText" lastClr="000000"/>
                </a:solidFill>
                <a:effectLst/>
                <a:uLnTx/>
                <a:uFillTx/>
                <a:latin typeface="Century Schoolbook"/>
              </a:rPr>
              <a:t>, packed in similar container scan result in </a:t>
            </a:r>
            <a:r>
              <a:rPr kumimoji="0" lang="en-IN" sz="2400" b="0" i="0" u="none" strike="noStrike" kern="1200" cap="none" spc="0" normalizeH="0" baseline="0" noProof="0" dirty="0" err="1">
                <a:ln>
                  <a:noFill/>
                </a:ln>
                <a:solidFill>
                  <a:sysClr val="windowText" lastClr="000000"/>
                </a:solidFill>
                <a:effectLst/>
                <a:uLnTx/>
                <a:uFillTx/>
                <a:latin typeface="Century Schoolbook"/>
              </a:rPr>
              <a:t>mislabeling</a:t>
            </a:r>
            <a:r>
              <a:rPr kumimoji="0" lang="en-IN" sz="2400" b="0" i="0" u="none" strike="noStrike" kern="1200" cap="none" spc="0" normalizeH="0" baseline="0" noProof="0" dirty="0">
                <a:ln>
                  <a:noFill/>
                </a:ln>
                <a:solidFill>
                  <a:sysClr val="windowText" lastClr="000000"/>
                </a:solidFill>
                <a:effectLst/>
                <a:uLnTx/>
                <a:uFillTx/>
                <a:latin typeface="Century Schoolbook"/>
              </a:rPr>
              <a:t> of either or both of the products.</a:t>
            </a:r>
          </a:p>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endParaRPr kumimoji="0" lang="en-IN" sz="2400" b="0" i="0" u="none" strike="noStrike" kern="1200" cap="none" spc="0" normalizeH="0" baseline="0" noProof="0" dirty="0">
              <a:ln>
                <a:noFill/>
              </a:ln>
              <a:solidFill>
                <a:sysClr val="windowText" lastClr="000000"/>
              </a:solidFill>
              <a:effectLst/>
              <a:uLnTx/>
              <a:uFillTx/>
              <a:latin typeface="Century Schoolbook"/>
            </a:endParaRPr>
          </a:p>
        </p:txBody>
      </p:sp>
    </p:spTree>
    <p:extLst>
      <p:ext uri="{BB962C8B-B14F-4D97-AF65-F5344CB8AC3E}">
        <p14:creationId xmlns:p14="http://schemas.microsoft.com/office/powerpoint/2010/main" val="2653854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470724" y="1439477"/>
            <a:ext cx="10869545" cy="4558043"/>
          </a:xfrm>
          <a:prstGeom prst="rect">
            <a:avLst/>
          </a:prstGeom>
        </p:spPr>
        <p:txBody>
          <a:bodyPr vert="horz" wrap="square" lIns="0" tIns="172085" rIns="0" bIns="0" rtlCol="0">
            <a:spAutoFit/>
          </a:bodyPr>
          <a:lstStyle/>
          <a:p>
            <a:pPr marL="241300" indent="-228600" algn="just">
              <a:lnSpc>
                <a:spcPct val="100000"/>
              </a:lnSpc>
              <a:spcBef>
                <a:spcPts val="1260"/>
              </a:spcBef>
              <a:buFont typeface="Arial MT"/>
              <a:buChar char="•"/>
              <a:tabLst>
                <a:tab pos="241300" algn="l"/>
              </a:tabLst>
            </a:pPr>
            <a:r>
              <a:rPr sz="2200" spc="-15" dirty="0">
                <a:latin typeface="Century" panose="02040604050505020304" pitchFamily="18" charset="0"/>
                <a:cs typeface="Calibri"/>
              </a:rPr>
              <a:t>Stored</a:t>
            </a:r>
            <a:r>
              <a:rPr sz="2200" spc="415" dirty="0">
                <a:latin typeface="Century" panose="02040604050505020304" pitchFamily="18" charset="0"/>
                <a:cs typeface="Calibri"/>
              </a:rPr>
              <a:t> </a:t>
            </a:r>
            <a:r>
              <a:rPr sz="2200" spc="-10" dirty="0">
                <a:latin typeface="Century" panose="02040604050505020304" pitchFamily="18" charset="0"/>
                <a:cs typeface="Calibri"/>
              </a:rPr>
              <a:t>product</a:t>
            </a:r>
            <a:r>
              <a:rPr sz="2200" spc="395" dirty="0">
                <a:latin typeface="Century" panose="02040604050505020304" pitchFamily="18" charset="0"/>
                <a:cs typeface="Calibri"/>
              </a:rPr>
              <a:t> </a:t>
            </a:r>
            <a:r>
              <a:rPr sz="2200" spc="-15" dirty="0">
                <a:latin typeface="Century" panose="02040604050505020304" pitchFamily="18" charset="0"/>
                <a:cs typeface="Calibri"/>
              </a:rPr>
              <a:t>may</a:t>
            </a:r>
            <a:r>
              <a:rPr sz="2200" spc="409" dirty="0">
                <a:latin typeface="Century" panose="02040604050505020304" pitchFamily="18" charset="0"/>
                <a:cs typeface="Calibri"/>
              </a:rPr>
              <a:t> </a:t>
            </a:r>
            <a:r>
              <a:rPr sz="2200" spc="-10" dirty="0">
                <a:latin typeface="Century" panose="02040604050505020304" pitchFamily="18" charset="0"/>
                <a:cs typeface="Calibri"/>
              </a:rPr>
              <a:t>become</a:t>
            </a:r>
            <a:r>
              <a:rPr sz="2200" spc="420" dirty="0">
                <a:latin typeface="Century" panose="02040604050505020304" pitchFamily="18" charset="0"/>
                <a:cs typeface="Calibri"/>
              </a:rPr>
              <a:t> </a:t>
            </a:r>
            <a:r>
              <a:rPr sz="2200" spc="-15" dirty="0">
                <a:latin typeface="Century" panose="02040604050505020304" pitchFamily="18" charset="0"/>
                <a:cs typeface="Calibri"/>
              </a:rPr>
              <a:t>contaminated</a:t>
            </a:r>
            <a:r>
              <a:rPr sz="2200" spc="420" dirty="0">
                <a:latin typeface="Century" panose="02040604050505020304" pitchFamily="18" charset="0"/>
                <a:cs typeface="Calibri"/>
              </a:rPr>
              <a:t> </a:t>
            </a:r>
            <a:r>
              <a:rPr sz="2200" spc="-5" dirty="0">
                <a:latin typeface="Century" panose="02040604050505020304" pitchFamily="18" charset="0"/>
                <a:cs typeface="Calibri"/>
              </a:rPr>
              <a:t>with</a:t>
            </a:r>
            <a:r>
              <a:rPr sz="2200" spc="395" dirty="0">
                <a:latin typeface="Century" panose="02040604050505020304" pitchFamily="18" charset="0"/>
                <a:cs typeface="Calibri"/>
              </a:rPr>
              <a:t> </a:t>
            </a:r>
            <a:r>
              <a:rPr sz="2200" spc="-10" dirty="0">
                <a:latin typeface="Century" panose="02040604050505020304" pitchFamily="18" charset="0"/>
                <a:cs typeface="Calibri"/>
              </a:rPr>
              <a:t>dust,</a:t>
            </a:r>
            <a:r>
              <a:rPr sz="2200" spc="409" dirty="0">
                <a:latin typeface="Century" panose="02040604050505020304" pitchFamily="18" charset="0"/>
                <a:cs typeface="Calibri"/>
              </a:rPr>
              <a:t> </a:t>
            </a:r>
            <a:r>
              <a:rPr sz="2200" spc="-5" dirty="0">
                <a:latin typeface="Century" panose="02040604050505020304" pitchFamily="18" charset="0"/>
                <a:cs typeface="Calibri"/>
              </a:rPr>
              <a:t>the</a:t>
            </a:r>
            <a:r>
              <a:rPr sz="2200" spc="415" dirty="0">
                <a:latin typeface="Century" panose="02040604050505020304" pitchFamily="18" charset="0"/>
                <a:cs typeface="Calibri"/>
              </a:rPr>
              <a:t> </a:t>
            </a:r>
            <a:r>
              <a:rPr sz="2200" spc="-5" dirty="0">
                <a:latin typeface="Century" panose="02040604050505020304" pitchFamily="18" charset="0"/>
                <a:cs typeface="Calibri"/>
              </a:rPr>
              <a:t>bodies</a:t>
            </a:r>
            <a:r>
              <a:rPr sz="2200" spc="415" dirty="0">
                <a:latin typeface="Century" panose="02040604050505020304" pitchFamily="18" charset="0"/>
                <a:cs typeface="Calibri"/>
              </a:rPr>
              <a:t> </a:t>
            </a:r>
            <a:r>
              <a:rPr sz="2200" spc="-5" dirty="0">
                <a:latin typeface="Century" panose="02040604050505020304" pitchFamily="18" charset="0"/>
                <a:cs typeface="Calibri"/>
              </a:rPr>
              <a:t>of</a:t>
            </a:r>
            <a:r>
              <a:rPr sz="2200" spc="405" dirty="0">
                <a:latin typeface="Century" panose="02040604050505020304" pitchFamily="18" charset="0"/>
                <a:cs typeface="Calibri"/>
              </a:rPr>
              <a:t> </a:t>
            </a:r>
            <a:r>
              <a:rPr sz="2200" spc="-5" dirty="0">
                <a:latin typeface="Century" panose="02040604050505020304" pitchFamily="18" charset="0"/>
                <a:cs typeface="Calibri"/>
              </a:rPr>
              <a:t>insects</a:t>
            </a:r>
            <a:r>
              <a:rPr sz="2200" spc="-25" dirty="0">
                <a:latin typeface="Century" panose="02040604050505020304" pitchFamily="18" charset="0"/>
                <a:cs typeface="Calibri"/>
              </a:rPr>
              <a:t>,</a:t>
            </a:r>
            <a:r>
              <a:rPr sz="2200" spc="20" dirty="0">
                <a:latin typeface="Century" panose="02040604050505020304" pitchFamily="18" charset="0"/>
                <a:cs typeface="Calibri"/>
              </a:rPr>
              <a:t> </a:t>
            </a:r>
            <a:r>
              <a:rPr sz="2200" spc="-10" dirty="0">
                <a:latin typeface="Century" panose="02040604050505020304" pitchFamily="18" charset="0"/>
                <a:cs typeface="Calibri"/>
              </a:rPr>
              <a:t>unless</a:t>
            </a:r>
            <a:r>
              <a:rPr sz="2200" spc="5" dirty="0">
                <a:latin typeface="Century" panose="02040604050505020304" pitchFamily="18" charset="0"/>
                <a:cs typeface="Calibri"/>
              </a:rPr>
              <a:t> </a:t>
            </a:r>
            <a:r>
              <a:rPr sz="2200" spc="-10" dirty="0">
                <a:latin typeface="Century" panose="02040604050505020304" pitchFamily="18" charset="0"/>
                <a:cs typeface="Calibri"/>
              </a:rPr>
              <a:t>adequate</a:t>
            </a:r>
            <a:r>
              <a:rPr sz="2200" spc="10" dirty="0">
                <a:latin typeface="Century" panose="02040604050505020304" pitchFamily="18" charset="0"/>
                <a:cs typeface="Calibri"/>
              </a:rPr>
              <a:t> </a:t>
            </a:r>
            <a:r>
              <a:rPr sz="2200" spc="-10" dirty="0">
                <a:latin typeface="Century" panose="02040604050505020304" pitchFamily="18" charset="0"/>
                <a:cs typeface="Calibri"/>
              </a:rPr>
              <a:t>precautions</a:t>
            </a:r>
            <a:r>
              <a:rPr sz="2200" spc="10" dirty="0">
                <a:latin typeface="Century" panose="02040604050505020304" pitchFamily="18" charset="0"/>
                <a:cs typeface="Calibri"/>
              </a:rPr>
              <a:t> </a:t>
            </a:r>
            <a:r>
              <a:rPr sz="2200" spc="-10" dirty="0">
                <a:latin typeface="Century" panose="02040604050505020304" pitchFamily="18" charset="0"/>
                <a:cs typeface="Calibri"/>
              </a:rPr>
              <a:t>are</a:t>
            </a:r>
            <a:r>
              <a:rPr sz="2200" spc="-5" dirty="0">
                <a:latin typeface="Century" panose="02040604050505020304" pitchFamily="18" charset="0"/>
                <a:cs typeface="Calibri"/>
              </a:rPr>
              <a:t> </a:t>
            </a:r>
            <a:r>
              <a:rPr sz="2200" spc="-20" dirty="0">
                <a:latin typeface="Century" panose="02040604050505020304" pitchFamily="18" charset="0"/>
                <a:cs typeface="Calibri"/>
              </a:rPr>
              <a:t>taken.</a:t>
            </a:r>
            <a:endParaRPr sz="2200" dirty="0">
              <a:latin typeface="Century" panose="02040604050505020304" pitchFamily="18" charset="0"/>
              <a:cs typeface="Calibri"/>
            </a:endParaRPr>
          </a:p>
          <a:p>
            <a:pPr marL="241300" indent="-228600" algn="just">
              <a:lnSpc>
                <a:spcPct val="100000"/>
              </a:lnSpc>
              <a:spcBef>
                <a:spcPts val="1260"/>
              </a:spcBef>
              <a:buFont typeface="Arial MT"/>
              <a:buChar char="•"/>
              <a:tabLst>
                <a:tab pos="241300" algn="l"/>
              </a:tabLst>
            </a:pPr>
            <a:r>
              <a:rPr sz="2200" spc="-10" dirty="0">
                <a:latin typeface="Century" panose="02040604050505020304" pitchFamily="18" charset="0"/>
                <a:cs typeface="Calibri"/>
              </a:rPr>
              <a:t>Chemical</a:t>
            </a:r>
            <a:r>
              <a:rPr sz="2200" spc="235" dirty="0">
                <a:latin typeface="Century" panose="02040604050505020304" pitchFamily="18" charset="0"/>
                <a:cs typeface="Calibri"/>
              </a:rPr>
              <a:t> </a:t>
            </a:r>
            <a:r>
              <a:rPr sz="2200" spc="-10" dirty="0">
                <a:latin typeface="Century" panose="02040604050505020304" pitchFamily="18" charset="0"/>
                <a:cs typeface="Calibri"/>
              </a:rPr>
              <a:t>instability:</a:t>
            </a:r>
            <a:r>
              <a:rPr sz="2200" spc="220" dirty="0">
                <a:latin typeface="Century" panose="02040604050505020304" pitchFamily="18" charset="0"/>
                <a:cs typeface="Calibri"/>
              </a:rPr>
              <a:t> </a:t>
            </a:r>
            <a:r>
              <a:rPr sz="2200" spc="-5" dirty="0">
                <a:latin typeface="Century" panose="02040604050505020304" pitchFamily="18" charset="0"/>
                <a:cs typeface="Calibri"/>
              </a:rPr>
              <a:t>Impurities</a:t>
            </a:r>
            <a:r>
              <a:rPr sz="2200" spc="235" dirty="0">
                <a:latin typeface="Century" panose="02040604050505020304" pitchFamily="18" charset="0"/>
                <a:cs typeface="Calibri"/>
              </a:rPr>
              <a:t> </a:t>
            </a:r>
            <a:r>
              <a:rPr sz="2200" spc="-15" dirty="0">
                <a:latin typeface="Century" panose="02040604050505020304" pitchFamily="18" charset="0"/>
                <a:cs typeface="Calibri"/>
              </a:rPr>
              <a:t>can</a:t>
            </a:r>
            <a:r>
              <a:rPr sz="2200" spc="220" dirty="0">
                <a:latin typeface="Century" panose="02040604050505020304" pitchFamily="18" charset="0"/>
                <a:cs typeface="Calibri"/>
              </a:rPr>
              <a:t> </a:t>
            </a:r>
            <a:r>
              <a:rPr sz="2200" spc="-5" dirty="0">
                <a:latin typeface="Century" panose="02040604050505020304" pitchFamily="18" charset="0"/>
                <a:cs typeface="Calibri"/>
              </a:rPr>
              <a:t>also</a:t>
            </a:r>
            <a:r>
              <a:rPr sz="2200" spc="225" dirty="0">
                <a:latin typeface="Century" panose="02040604050505020304" pitchFamily="18" charset="0"/>
                <a:cs typeface="Calibri"/>
              </a:rPr>
              <a:t> </a:t>
            </a:r>
            <a:r>
              <a:rPr sz="2200" spc="-5" dirty="0">
                <a:latin typeface="Century" panose="02040604050505020304" pitchFamily="18" charset="0"/>
                <a:cs typeface="Calibri"/>
              </a:rPr>
              <a:t>arise</a:t>
            </a:r>
            <a:r>
              <a:rPr sz="2200" spc="229" dirty="0">
                <a:latin typeface="Century" panose="02040604050505020304" pitchFamily="18" charset="0"/>
                <a:cs typeface="Calibri"/>
              </a:rPr>
              <a:t> </a:t>
            </a:r>
            <a:r>
              <a:rPr sz="2200" spc="-5" dirty="0">
                <a:latin typeface="Century" panose="02040604050505020304" pitchFamily="18" charset="0"/>
                <a:cs typeface="Calibri"/>
              </a:rPr>
              <a:t>during</a:t>
            </a:r>
            <a:r>
              <a:rPr sz="2200" spc="225" dirty="0">
                <a:latin typeface="Century" panose="02040604050505020304" pitchFamily="18" charset="0"/>
                <a:cs typeface="Calibri"/>
              </a:rPr>
              <a:t> </a:t>
            </a:r>
            <a:r>
              <a:rPr sz="2200" spc="-20" dirty="0">
                <a:latin typeface="Century" panose="02040604050505020304" pitchFamily="18" charset="0"/>
                <a:cs typeface="Calibri"/>
              </a:rPr>
              <a:t>storage</a:t>
            </a:r>
            <a:r>
              <a:rPr sz="2200" spc="229" dirty="0">
                <a:latin typeface="Century" panose="02040604050505020304" pitchFamily="18" charset="0"/>
                <a:cs typeface="Calibri"/>
              </a:rPr>
              <a:t> </a:t>
            </a:r>
            <a:r>
              <a:rPr sz="2200" spc="-10" dirty="0">
                <a:latin typeface="Century" panose="02040604050505020304" pitchFamily="18" charset="0"/>
                <a:cs typeface="Calibri"/>
              </a:rPr>
              <a:t>because</a:t>
            </a:r>
            <a:r>
              <a:rPr sz="2200" spc="240" dirty="0">
                <a:latin typeface="Century" panose="02040604050505020304" pitchFamily="18" charset="0"/>
                <a:cs typeface="Calibri"/>
              </a:rPr>
              <a:t> </a:t>
            </a:r>
            <a:r>
              <a:rPr sz="2200" dirty="0">
                <a:latin typeface="Century" panose="02040604050505020304" pitchFamily="18" charset="0"/>
                <a:cs typeface="Calibri"/>
              </a:rPr>
              <a:t>of</a:t>
            </a:r>
            <a:r>
              <a:rPr sz="2200" spc="229" dirty="0">
                <a:latin typeface="Century" panose="02040604050505020304" pitchFamily="18" charset="0"/>
                <a:cs typeface="Calibri"/>
              </a:rPr>
              <a:t> </a:t>
            </a:r>
            <a:r>
              <a:rPr sz="2200" spc="-5" dirty="0">
                <a:latin typeface="Century" panose="02040604050505020304" pitchFamily="18" charset="0"/>
                <a:cs typeface="Calibri"/>
              </a:rPr>
              <a:t>chemical</a:t>
            </a:r>
            <a:r>
              <a:rPr sz="2200" spc="225" dirty="0">
                <a:latin typeface="Century" panose="02040604050505020304" pitchFamily="18" charset="0"/>
                <a:cs typeface="Calibri"/>
              </a:rPr>
              <a:t> </a:t>
            </a:r>
            <a:r>
              <a:rPr sz="2200" spc="-10" dirty="0">
                <a:latin typeface="Century" panose="02040604050505020304" pitchFamily="18" charset="0"/>
                <a:cs typeface="Calibri"/>
              </a:rPr>
              <a:t>instability</a:t>
            </a:r>
            <a:r>
              <a:rPr sz="2200" spc="215" dirty="0">
                <a:latin typeface="Century" panose="02040604050505020304" pitchFamily="18" charset="0"/>
                <a:cs typeface="Calibri"/>
              </a:rPr>
              <a:t> </a:t>
            </a:r>
            <a:r>
              <a:rPr sz="2200" dirty="0">
                <a:latin typeface="Century" panose="02040604050505020304" pitchFamily="18" charset="0"/>
                <a:cs typeface="Calibri"/>
              </a:rPr>
              <a:t>of</a:t>
            </a:r>
            <a:r>
              <a:rPr lang="en-US" sz="2200" dirty="0">
                <a:latin typeface="Century" panose="02040604050505020304" pitchFamily="18" charset="0"/>
                <a:cs typeface="Calibri"/>
              </a:rPr>
              <a:t> </a:t>
            </a:r>
            <a:r>
              <a:rPr sz="2200" spc="-10" dirty="0">
                <a:latin typeface="Century" panose="02040604050505020304" pitchFamily="18" charset="0"/>
                <a:cs typeface="Calibri"/>
              </a:rPr>
              <a:t>pharmaceutical</a:t>
            </a:r>
            <a:r>
              <a:rPr sz="2200" spc="-20" dirty="0">
                <a:latin typeface="Century" panose="02040604050505020304" pitchFamily="18" charset="0"/>
                <a:cs typeface="Calibri"/>
              </a:rPr>
              <a:t> </a:t>
            </a:r>
            <a:r>
              <a:rPr sz="2200" spc="-10" dirty="0">
                <a:latin typeface="Century" panose="02040604050505020304" pitchFamily="18" charset="0"/>
                <a:cs typeface="Calibri"/>
              </a:rPr>
              <a:t>substance.</a:t>
            </a:r>
            <a:endParaRPr sz="2200" dirty="0">
              <a:latin typeface="Century" panose="02040604050505020304" pitchFamily="18" charset="0"/>
              <a:cs typeface="Calibri"/>
            </a:endParaRPr>
          </a:p>
          <a:p>
            <a:pPr marL="241300" marR="9525" indent="-228600" algn="just">
              <a:lnSpc>
                <a:spcPct val="110000"/>
              </a:lnSpc>
              <a:spcBef>
                <a:spcPts val="1010"/>
              </a:spcBef>
              <a:buFont typeface="Arial MT"/>
              <a:buChar char="•"/>
              <a:tabLst>
                <a:tab pos="241300" algn="l"/>
              </a:tabLst>
            </a:pPr>
            <a:r>
              <a:rPr sz="2200" spc="-10" dirty="0">
                <a:latin typeface="Century" panose="02040604050505020304" pitchFamily="18" charset="0"/>
                <a:cs typeface="Calibri"/>
              </a:rPr>
              <a:t>Reaction </a:t>
            </a:r>
            <a:r>
              <a:rPr sz="2200" spc="-5" dirty="0">
                <a:latin typeface="Century" panose="02040604050505020304" pitchFamily="18" charset="0"/>
                <a:cs typeface="Calibri"/>
              </a:rPr>
              <a:t>with </a:t>
            </a:r>
            <a:r>
              <a:rPr sz="2200" spc="-15" dirty="0">
                <a:latin typeface="Century" panose="02040604050505020304" pitchFamily="18" charset="0"/>
                <a:cs typeface="Calibri"/>
              </a:rPr>
              <a:t>container </a:t>
            </a:r>
            <a:r>
              <a:rPr sz="2200" spc="-10" dirty="0">
                <a:latin typeface="Century" panose="02040604050505020304" pitchFamily="18" charset="0"/>
                <a:cs typeface="Calibri"/>
              </a:rPr>
              <a:t>materials: The possibility </a:t>
            </a:r>
            <a:r>
              <a:rPr sz="2200" dirty="0">
                <a:latin typeface="Century" panose="02040604050505020304" pitchFamily="18" charset="0"/>
                <a:cs typeface="Calibri"/>
              </a:rPr>
              <a:t>of </a:t>
            </a:r>
            <a:r>
              <a:rPr sz="2200" spc="-10" dirty="0">
                <a:latin typeface="Century" panose="02040604050505020304" pitchFamily="18" charset="0"/>
                <a:cs typeface="Calibri"/>
              </a:rPr>
              <a:t>reaction between </a:t>
            </a:r>
            <a:r>
              <a:rPr sz="2200" spc="-15" dirty="0">
                <a:latin typeface="Century" panose="02040604050505020304" pitchFamily="18" charset="0"/>
                <a:cs typeface="Calibri"/>
              </a:rPr>
              <a:t>container </a:t>
            </a:r>
            <a:r>
              <a:rPr sz="2200" spc="-5" dirty="0">
                <a:latin typeface="Century" panose="02040604050505020304" pitchFamily="18" charset="0"/>
                <a:cs typeface="Calibri"/>
              </a:rPr>
              <a:t>and </a:t>
            </a:r>
            <a:r>
              <a:rPr sz="2200" spc="-20" dirty="0">
                <a:latin typeface="Century" panose="02040604050505020304" pitchFamily="18" charset="0"/>
                <a:cs typeface="Calibri"/>
              </a:rPr>
              <a:t>content </a:t>
            </a:r>
            <a:r>
              <a:rPr sz="2200" spc="-15" dirty="0">
                <a:latin typeface="Century" panose="02040604050505020304" pitchFamily="18" charset="0"/>
                <a:cs typeface="Calibri"/>
              </a:rPr>
              <a:t> constituents</a:t>
            </a:r>
            <a:r>
              <a:rPr sz="2200" spc="25" dirty="0">
                <a:latin typeface="Century" panose="02040604050505020304" pitchFamily="18" charset="0"/>
                <a:cs typeface="Calibri"/>
              </a:rPr>
              <a:t> </a:t>
            </a:r>
            <a:r>
              <a:rPr sz="2200" spc="-5" dirty="0">
                <a:latin typeface="Century" panose="02040604050505020304" pitchFamily="18" charset="0"/>
                <a:cs typeface="Calibri"/>
              </a:rPr>
              <a:t>a </a:t>
            </a:r>
            <a:r>
              <a:rPr sz="2200" spc="-15" dirty="0">
                <a:latin typeface="Century" panose="02040604050505020304" pitchFamily="18" charset="0"/>
                <a:cs typeface="Calibri"/>
              </a:rPr>
              <a:t>hazard</a:t>
            </a:r>
            <a:r>
              <a:rPr sz="2200" spc="-10" dirty="0">
                <a:latin typeface="Century" panose="02040604050505020304" pitchFamily="18" charset="0"/>
                <a:cs typeface="Calibri"/>
              </a:rPr>
              <a:t> </a:t>
            </a:r>
            <a:r>
              <a:rPr sz="2200" spc="-5" dirty="0">
                <a:latin typeface="Century" panose="02040604050505020304" pitchFamily="18" charset="0"/>
                <a:cs typeface="Calibri"/>
              </a:rPr>
              <a:t>which</a:t>
            </a:r>
            <a:r>
              <a:rPr sz="2200" spc="-10" dirty="0">
                <a:latin typeface="Century" panose="02040604050505020304" pitchFamily="18" charset="0"/>
                <a:cs typeface="Calibri"/>
              </a:rPr>
              <a:t> cannot</a:t>
            </a:r>
            <a:r>
              <a:rPr sz="2200" dirty="0">
                <a:latin typeface="Century" panose="02040604050505020304" pitchFamily="18" charset="0"/>
                <a:cs typeface="Calibri"/>
              </a:rPr>
              <a:t> </a:t>
            </a:r>
            <a:r>
              <a:rPr sz="2200" spc="-5" dirty="0">
                <a:latin typeface="Century" panose="02040604050505020304" pitchFamily="18" charset="0"/>
                <a:cs typeface="Calibri"/>
              </a:rPr>
              <a:t>be</a:t>
            </a:r>
            <a:r>
              <a:rPr sz="2200" spc="5" dirty="0">
                <a:latin typeface="Century" panose="02040604050505020304" pitchFamily="18" charset="0"/>
                <a:cs typeface="Calibri"/>
              </a:rPr>
              <a:t> </a:t>
            </a:r>
            <a:r>
              <a:rPr sz="2200" spc="-5" dirty="0">
                <a:latin typeface="Century" panose="02040604050505020304" pitchFamily="18" charset="0"/>
                <a:cs typeface="Calibri"/>
              </a:rPr>
              <a:t>ignored</a:t>
            </a:r>
            <a:r>
              <a:rPr sz="2200" spc="-15" dirty="0">
                <a:latin typeface="Century" panose="02040604050505020304" pitchFamily="18" charset="0"/>
                <a:cs typeface="Calibri"/>
              </a:rPr>
              <a:t> </a:t>
            </a:r>
            <a:r>
              <a:rPr sz="2200" spc="-5" dirty="0">
                <a:latin typeface="Century" panose="02040604050505020304" pitchFamily="18" charset="0"/>
                <a:cs typeface="Calibri"/>
              </a:rPr>
              <a:t>eg.</a:t>
            </a:r>
            <a:r>
              <a:rPr sz="2200" spc="20" dirty="0">
                <a:latin typeface="Century" panose="02040604050505020304" pitchFamily="18" charset="0"/>
                <a:cs typeface="Calibri"/>
              </a:rPr>
              <a:t> </a:t>
            </a:r>
            <a:r>
              <a:rPr sz="2200" spc="-10" dirty="0">
                <a:latin typeface="Century" panose="02040604050505020304" pitchFamily="18" charset="0"/>
                <a:cs typeface="Calibri"/>
              </a:rPr>
              <a:t>Salicylic</a:t>
            </a:r>
            <a:r>
              <a:rPr sz="2200" spc="-15" dirty="0">
                <a:latin typeface="Century" panose="02040604050505020304" pitchFamily="18" charset="0"/>
                <a:cs typeface="Calibri"/>
              </a:rPr>
              <a:t> </a:t>
            </a:r>
            <a:r>
              <a:rPr sz="2200" spc="-5" dirty="0">
                <a:latin typeface="Century" panose="02040604050505020304" pitchFamily="18" charset="0"/>
                <a:cs typeface="Calibri"/>
              </a:rPr>
              <a:t>acid</a:t>
            </a:r>
            <a:r>
              <a:rPr sz="2200" spc="-10" dirty="0">
                <a:latin typeface="Century" panose="02040604050505020304" pitchFamily="18" charset="0"/>
                <a:cs typeface="Calibri"/>
              </a:rPr>
              <a:t> ointment.</a:t>
            </a:r>
            <a:endParaRPr sz="2200" dirty="0">
              <a:latin typeface="Century" panose="02040604050505020304" pitchFamily="18" charset="0"/>
              <a:cs typeface="Calibri"/>
            </a:endParaRPr>
          </a:p>
          <a:p>
            <a:pPr marL="241300" marR="6350" indent="-228600" algn="just">
              <a:lnSpc>
                <a:spcPct val="110100"/>
              </a:lnSpc>
              <a:spcBef>
                <a:spcPts val="990"/>
              </a:spcBef>
              <a:buFont typeface="Arial MT"/>
              <a:buChar char="•"/>
              <a:tabLst>
                <a:tab pos="241300" algn="l"/>
              </a:tabLst>
            </a:pPr>
            <a:r>
              <a:rPr sz="2200" spc="-30" dirty="0">
                <a:latin typeface="Century" panose="02040604050505020304" pitchFamily="18" charset="0"/>
                <a:cs typeface="Calibri"/>
              </a:rPr>
              <a:t>Temperature </a:t>
            </a:r>
            <a:r>
              <a:rPr sz="2200" spc="-15" dirty="0">
                <a:latin typeface="Century" panose="02040604050505020304" pitchFamily="18" charset="0"/>
                <a:cs typeface="Calibri"/>
              </a:rPr>
              <a:t>effects: </a:t>
            </a:r>
            <a:r>
              <a:rPr sz="2200" spc="-10" dirty="0">
                <a:latin typeface="Century" panose="02040604050505020304" pitchFamily="18" charset="0"/>
                <a:cs typeface="Calibri"/>
              </a:rPr>
              <a:t>The </a:t>
            </a:r>
            <a:r>
              <a:rPr sz="2200" spc="-30" dirty="0">
                <a:latin typeface="Century" panose="02040604050505020304" pitchFamily="18" charset="0"/>
                <a:cs typeface="Calibri"/>
              </a:rPr>
              <a:t>rate </a:t>
            </a:r>
            <a:r>
              <a:rPr sz="2200" spc="-15" dirty="0">
                <a:latin typeface="Century" panose="02040604050505020304" pitchFamily="18" charset="0"/>
                <a:cs typeface="Calibri"/>
              </a:rPr>
              <a:t>at </a:t>
            </a:r>
            <a:r>
              <a:rPr sz="2200" spc="-5" dirty="0">
                <a:latin typeface="Century" panose="02040604050505020304" pitchFamily="18" charset="0"/>
                <a:cs typeface="Calibri"/>
              </a:rPr>
              <a:t>which </a:t>
            </a:r>
            <a:r>
              <a:rPr sz="2200" spc="-10" dirty="0">
                <a:latin typeface="Century" panose="02040604050505020304" pitchFamily="18" charset="0"/>
                <a:cs typeface="Calibri"/>
              </a:rPr>
              <a:t>chemical </a:t>
            </a:r>
            <a:r>
              <a:rPr sz="2200" spc="-5" dirty="0">
                <a:latin typeface="Century" panose="02040604050505020304" pitchFamily="18" charset="0"/>
                <a:cs typeface="Calibri"/>
              </a:rPr>
              <a:t>and also </a:t>
            </a:r>
            <a:r>
              <a:rPr sz="2200" spc="-15" dirty="0">
                <a:latin typeface="Century" panose="02040604050505020304" pitchFamily="18" charset="0"/>
                <a:cs typeface="Calibri"/>
              </a:rPr>
              <a:t>physical </a:t>
            </a:r>
            <a:r>
              <a:rPr sz="2200" spc="-10" dirty="0">
                <a:latin typeface="Century" panose="02040604050505020304" pitchFamily="18" charset="0"/>
                <a:cs typeface="Calibri"/>
              </a:rPr>
              <a:t>change </a:t>
            </a:r>
            <a:r>
              <a:rPr sz="2200" spc="-5" dirty="0">
                <a:latin typeface="Century" panose="02040604050505020304" pitchFamily="18" charset="0"/>
                <a:cs typeface="Calibri"/>
              </a:rPr>
              <a:t>in </a:t>
            </a:r>
            <a:r>
              <a:rPr sz="2200" spc="-15" dirty="0">
                <a:latin typeface="Century" panose="02040604050505020304" pitchFamily="18" charset="0"/>
                <a:cs typeface="Calibri"/>
              </a:rPr>
              <a:t>stored products </a:t>
            </a:r>
            <a:r>
              <a:rPr sz="2200" spc="-5" dirty="0">
                <a:latin typeface="Century" panose="02040604050505020304" pitchFamily="18" charset="0"/>
                <a:cs typeface="Calibri"/>
              </a:rPr>
              <a:t>is </a:t>
            </a:r>
            <a:r>
              <a:rPr sz="2200" dirty="0">
                <a:latin typeface="Century" panose="02040604050505020304" pitchFamily="18" charset="0"/>
                <a:cs typeface="Calibri"/>
              </a:rPr>
              <a:t> </a:t>
            </a:r>
            <a:r>
              <a:rPr sz="2200" spc="-10" dirty="0">
                <a:latin typeface="Century" panose="02040604050505020304" pitchFamily="18" charset="0"/>
                <a:cs typeface="Calibri"/>
              </a:rPr>
              <a:t>conditioned by </a:t>
            </a:r>
            <a:r>
              <a:rPr sz="2200" spc="-15" dirty="0">
                <a:latin typeface="Century" panose="02040604050505020304" pitchFamily="18" charset="0"/>
                <a:cs typeface="Calibri"/>
              </a:rPr>
              <a:t>temperature, </a:t>
            </a:r>
            <a:r>
              <a:rPr sz="2200" spc="-5" dirty="0">
                <a:latin typeface="Century" panose="02040604050505020304" pitchFamily="18" charset="0"/>
                <a:cs typeface="Calibri"/>
              </a:rPr>
              <a:t>and labile </a:t>
            </a:r>
            <a:r>
              <a:rPr sz="2200" spc="-10" dirty="0">
                <a:latin typeface="Century" panose="02040604050505020304" pitchFamily="18" charset="0"/>
                <a:cs typeface="Calibri"/>
              </a:rPr>
              <a:t>products </a:t>
            </a:r>
            <a:r>
              <a:rPr sz="2200" spc="-15" dirty="0">
                <a:latin typeface="Century" panose="02040604050505020304" pitchFamily="18" charset="0"/>
                <a:cs typeface="Calibri"/>
              </a:rPr>
              <a:t>may </a:t>
            </a:r>
            <a:r>
              <a:rPr sz="2200" spc="-20" dirty="0">
                <a:latin typeface="Century" panose="02040604050505020304" pitchFamily="18" charset="0"/>
                <a:cs typeface="Calibri"/>
              </a:rPr>
              <a:t>have </a:t>
            </a:r>
            <a:r>
              <a:rPr sz="2200" spc="-15" dirty="0">
                <a:latin typeface="Century" panose="02040604050505020304" pitchFamily="18" charset="0"/>
                <a:cs typeface="Calibri"/>
              </a:rPr>
              <a:t>temperature </a:t>
            </a:r>
            <a:r>
              <a:rPr sz="2200" spc="-20" dirty="0">
                <a:latin typeface="Century" panose="02040604050505020304" pitchFamily="18" charset="0"/>
                <a:cs typeface="Calibri"/>
              </a:rPr>
              <a:t>storage </a:t>
            </a:r>
            <a:r>
              <a:rPr sz="2200" spc="-10" dirty="0">
                <a:latin typeface="Century" panose="02040604050505020304" pitchFamily="18" charset="0"/>
                <a:cs typeface="Calibri"/>
              </a:rPr>
              <a:t>requirements </a:t>
            </a:r>
            <a:r>
              <a:rPr sz="2200" spc="-5" dirty="0">
                <a:latin typeface="Century" panose="02040604050505020304" pitchFamily="18" charset="0"/>
                <a:cs typeface="Calibri"/>
              </a:rPr>
              <a:t> assigned</a:t>
            </a:r>
            <a:r>
              <a:rPr sz="2200" dirty="0">
                <a:latin typeface="Century" panose="02040604050505020304" pitchFamily="18" charset="0"/>
                <a:cs typeface="Calibri"/>
              </a:rPr>
              <a:t> </a:t>
            </a:r>
            <a:r>
              <a:rPr sz="2200" spc="-20" dirty="0">
                <a:latin typeface="Century" panose="02040604050505020304" pitchFamily="18" charset="0"/>
                <a:cs typeface="Calibri"/>
              </a:rPr>
              <a:t>to</a:t>
            </a:r>
            <a:r>
              <a:rPr sz="2200" spc="20" dirty="0">
                <a:latin typeface="Century" panose="02040604050505020304" pitchFamily="18" charset="0"/>
                <a:cs typeface="Calibri"/>
              </a:rPr>
              <a:t> </a:t>
            </a:r>
            <a:r>
              <a:rPr sz="2200" spc="-5" dirty="0">
                <a:latin typeface="Century" panose="02040604050505020304" pitchFamily="18" charset="0"/>
                <a:cs typeface="Calibri"/>
              </a:rPr>
              <a:t>them</a:t>
            </a:r>
            <a:r>
              <a:rPr sz="2200" spc="10" dirty="0">
                <a:latin typeface="Century" panose="02040604050505020304" pitchFamily="18" charset="0"/>
                <a:cs typeface="Calibri"/>
              </a:rPr>
              <a:t> </a:t>
            </a:r>
            <a:r>
              <a:rPr sz="2200" spc="-20" dirty="0">
                <a:latin typeface="Century" panose="02040604050505020304" pitchFamily="18" charset="0"/>
                <a:cs typeface="Calibri"/>
              </a:rPr>
              <a:t>to</a:t>
            </a:r>
            <a:r>
              <a:rPr sz="2200" spc="10" dirty="0">
                <a:latin typeface="Century" panose="02040604050505020304" pitchFamily="18" charset="0"/>
                <a:cs typeface="Calibri"/>
              </a:rPr>
              <a:t> </a:t>
            </a:r>
            <a:r>
              <a:rPr sz="2200" spc="-10" dirty="0">
                <a:latin typeface="Century" panose="02040604050505020304" pitchFamily="18" charset="0"/>
                <a:cs typeface="Calibri"/>
              </a:rPr>
              <a:t>guard </a:t>
            </a:r>
            <a:r>
              <a:rPr sz="2200" spc="-15" dirty="0">
                <a:latin typeface="Century" panose="02040604050505020304" pitchFamily="18" charset="0"/>
                <a:cs typeface="Calibri"/>
              </a:rPr>
              <a:t>against</a:t>
            </a:r>
            <a:r>
              <a:rPr sz="2200" spc="-20" dirty="0">
                <a:latin typeface="Century" panose="02040604050505020304" pitchFamily="18" charset="0"/>
                <a:cs typeface="Calibri"/>
              </a:rPr>
              <a:t> </a:t>
            </a:r>
            <a:r>
              <a:rPr sz="2200" spc="-5" dirty="0">
                <a:latin typeface="Century" panose="02040604050505020304" pitchFamily="18" charset="0"/>
                <a:cs typeface="Calibri"/>
              </a:rPr>
              <a:t>unnecessary</a:t>
            </a:r>
            <a:r>
              <a:rPr sz="2200" spc="15" dirty="0">
                <a:latin typeface="Century" panose="02040604050505020304" pitchFamily="18" charset="0"/>
                <a:cs typeface="Calibri"/>
              </a:rPr>
              <a:t> </a:t>
            </a:r>
            <a:r>
              <a:rPr sz="2200" spc="-5" dirty="0">
                <a:latin typeface="Century" panose="02040604050505020304" pitchFamily="18" charset="0"/>
                <a:cs typeface="Calibri"/>
              </a:rPr>
              <a:t>decomposition.</a:t>
            </a:r>
            <a:endParaRPr sz="2200" dirty="0">
              <a:latin typeface="Century" panose="02040604050505020304" pitchFamily="18" charset="0"/>
              <a:cs typeface="Calibri"/>
            </a:endParaRPr>
          </a:p>
        </p:txBody>
      </p:sp>
      <p:sp>
        <p:nvSpPr>
          <p:cNvPr id="5" name="object 2"/>
          <p:cNvSpPr txBox="1">
            <a:spLocks noGrp="1"/>
          </p:cNvSpPr>
          <p:nvPr>
            <p:ph type="title"/>
          </p:nvPr>
        </p:nvSpPr>
        <p:spPr>
          <a:xfrm>
            <a:off x="3890825" y="161040"/>
            <a:ext cx="4029342"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latin typeface="Times New Roman"/>
                <a:cs typeface="Times New Roman"/>
              </a:rPr>
              <a:t>Storage condition</a:t>
            </a:r>
            <a:endParaRPr sz="3600" b="1" u="sng" dirty="0">
              <a:solidFill>
                <a:srgbClr val="000000"/>
              </a:solidFill>
              <a:latin typeface="Times New Roman"/>
              <a:cs typeface="Times New Roman"/>
            </a:endParaRPr>
          </a:p>
        </p:txBody>
      </p:sp>
    </p:spTree>
    <p:extLst>
      <p:ext uri="{BB962C8B-B14F-4D97-AF65-F5344CB8AC3E}">
        <p14:creationId xmlns:p14="http://schemas.microsoft.com/office/powerpoint/2010/main" val="2110172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422840" y="1200387"/>
            <a:ext cx="5866866" cy="5092420"/>
          </a:xfrm>
          <a:prstGeom prst="rect">
            <a:avLst/>
          </a:prstGeom>
        </p:spPr>
        <p:txBody>
          <a:bodyPr vert="horz" wrap="square" lIns="0" tIns="59690" rIns="0" bIns="0" rtlCol="0">
            <a:spAutoFit/>
          </a:bodyPr>
          <a:lstStyle/>
          <a:p>
            <a:pPr marL="12700" marR="9525" algn="just">
              <a:lnSpc>
                <a:spcPts val="3030"/>
              </a:lnSpc>
              <a:spcBef>
                <a:spcPts val="470"/>
              </a:spcBef>
            </a:pPr>
            <a:r>
              <a:rPr sz="2800" b="1" spc="-5" dirty="0">
                <a:latin typeface="Times New Roman"/>
                <a:cs typeface="Times New Roman"/>
              </a:rPr>
              <a:t>Decomposition</a:t>
            </a:r>
            <a:r>
              <a:rPr sz="2800" b="1" dirty="0">
                <a:latin typeface="Times New Roman"/>
                <a:cs typeface="Times New Roman"/>
              </a:rPr>
              <a:t> of</a:t>
            </a:r>
            <a:r>
              <a:rPr sz="2800" b="1" spc="5" dirty="0">
                <a:latin typeface="Times New Roman"/>
                <a:cs typeface="Times New Roman"/>
              </a:rPr>
              <a:t> </a:t>
            </a:r>
            <a:r>
              <a:rPr sz="2800" b="1" spc="-5" dirty="0">
                <a:latin typeface="Times New Roman"/>
                <a:cs typeface="Times New Roman"/>
              </a:rPr>
              <a:t>the</a:t>
            </a:r>
            <a:r>
              <a:rPr sz="2800" b="1" dirty="0">
                <a:latin typeface="Times New Roman"/>
                <a:cs typeface="Times New Roman"/>
              </a:rPr>
              <a:t> </a:t>
            </a:r>
            <a:r>
              <a:rPr sz="2800" b="1" spc="-10" dirty="0">
                <a:latin typeface="Times New Roman"/>
                <a:cs typeface="Times New Roman"/>
              </a:rPr>
              <a:t>product </a:t>
            </a:r>
            <a:r>
              <a:rPr sz="2800" b="1" spc="-5" dirty="0">
                <a:latin typeface="Times New Roman"/>
                <a:cs typeface="Times New Roman"/>
              </a:rPr>
              <a:t> during</a:t>
            </a:r>
            <a:r>
              <a:rPr sz="2800" b="1" dirty="0">
                <a:latin typeface="Times New Roman"/>
                <a:cs typeface="Times New Roman"/>
              </a:rPr>
              <a:t> </a:t>
            </a:r>
            <a:r>
              <a:rPr sz="2800" b="1" spc="-5" dirty="0">
                <a:latin typeface="Times New Roman"/>
                <a:cs typeface="Times New Roman"/>
              </a:rPr>
              <a:t>storage</a:t>
            </a:r>
            <a:endParaRPr sz="2800" dirty="0">
              <a:latin typeface="Times New Roman"/>
              <a:cs typeface="Times New Roman"/>
            </a:endParaRPr>
          </a:p>
          <a:p>
            <a:pPr marL="241300" marR="5080" indent="-228600" algn="just">
              <a:lnSpc>
                <a:spcPct val="90000"/>
              </a:lnSpc>
              <a:spcBef>
                <a:spcPts val="960"/>
              </a:spcBef>
              <a:buFont typeface="Arial MT"/>
              <a:buChar char="•"/>
              <a:tabLst>
                <a:tab pos="241300" algn="l"/>
              </a:tabLst>
            </a:pPr>
            <a:r>
              <a:rPr sz="2800" spc="-5" dirty="0">
                <a:latin typeface="Times New Roman"/>
                <a:cs typeface="Times New Roman"/>
              </a:rPr>
              <a:t>Some</a:t>
            </a:r>
            <a:r>
              <a:rPr sz="2800" dirty="0">
                <a:latin typeface="Times New Roman"/>
                <a:cs typeface="Times New Roman"/>
              </a:rPr>
              <a:t> </a:t>
            </a:r>
            <a:r>
              <a:rPr sz="2800" spc="-5" dirty="0">
                <a:latin typeface="Times New Roman"/>
                <a:cs typeface="Times New Roman"/>
              </a:rPr>
              <a:t>substance</a:t>
            </a:r>
            <a:r>
              <a:rPr sz="2800" dirty="0">
                <a:latin typeface="Times New Roman"/>
                <a:cs typeface="Times New Roman"/>
              </a:rPr>
              <a:t> </a:t>
            </a:r>
            <a:r>
              <a:rPr sz="2800" spc="-5" dirty="0">
                <a:latin typeface="Times New Roman"/>
                <a:cs typeface="Times New Roman"/>
              </a:rPr>
              <a:t>decomposes</a:t>
            </a:r>
            <a:r>
              <a:rPr sz="2800" dirty="0">
                <a:latin typeface="Times New Roman"/>
                <a:cs typeface="Times New Roman"/>
              </a:rPr>
              <a:t> on </a:t>
            </a:r>
            <a:r>
              <a:rPr sz="2800" spc="5" dirty="0">
                <a:latin typeface="Times New Roman"/>
                <a:cs typeface="Times New Roman"/>
              </a:rPr>
              <a:t> </a:t>
            </a:r>
            <a:r>
              <a:rPr sz="2800" spc="-5" dirty="0">
                <a:latin typeface="Times New Roman"/>
                <a:cs typeface="Times New Roman"/>
              </a:rPr>
              <a:t>keeping.</a:t>
            </a:r>
            <a:r>
              <a:rPr sz="2800" dirty="0">
                <a:latin typeface="Times New Roman"/>
                <a:cs typeface="Times New Roman"/>
              </a:rPr>
              <a:t> </a:t>
            </a:r>
            <a:r>
              <a:rPr sz="2800" spc="-5" dirty="0">
                <a:latin typeface="Times New Roman"/>
                <a:cs typeface="Times New Roman"/>
              </a:rPr>
              <a:t>The</a:t>
            </a:r>
            <a:r>
              <a:rPr sz="2800" dirty="0">
                <a:latin typeface="Times New Roman"/>
                <a:cs typeface="Times New Roman"/>
              </a:rPr>
              <a:t> </a:t>
            </a:r>
            <a:r>
              <a:rPr sz="2800" spc="-5" dirty="0">
                <a:latin typeface="Times New Roman"/>
                <a:cs typeface="Times New Roman"/>
              </a:rPr>
              <a:t>decomposition </a:t>
            </a:r>
            <a:r>
              <a:rPr sz="2800" spc="-685" dirty="0">
                <a:latin typeface="Times New Roman"/>
                <a:cs typeface="Times New Roman"/>
              </a:rPr>
              <a:t> </a:t>
            </a:r>
            <a:r>
              <a:rPr sz="2800" spc="-5" dirty="0">
                <a:latin typeface="Times New Roman"/>
                <a:cs typeface="Times New Roman"/>
              </a:rPr>
              <a:t>becomes greater in the presence </a:t>
            </a:r>
            <a:r>
              <a:rPr sz="2800" dirty="0">
                <a:latin typeface="Times New Roman"/>
                <a:cs typeface="Times New Roman"/>
              </a:rPr>
              <a:t>of </a:t>
            </a:r>
            <a:r>
              <a:rPr sz="2800" spc="-685" dirty="0">
                <a:latin typeface="Times New Roman"/>
                <a:cs typeface="Times New Roman"/>
              </a:rPr>
              <a:t> </a:t>
            </a:r>
            <a:r>
              <a:rPr sz="2800" dirty="0">
                <a:latin typeface="Times New Roman"/>
                <a:cs typeface="Times New Roman"/>
              </a:rPr>
              <a:t>light-air</a:t>
            </a:r>
            <a:r>
              <a:rPr sz="2800" spc="-35" dirty="0">
                <a:latin typeface="Times New Roman"/>
                <a:cs typeface="Times New Roman"/>
              </a:rPr>
              <a:t> </a:t>
            </a:r>
            <a:r>
              <a:rPr sz="2800" dirty="0">
                <a:latin typeface="Times New Roman"/>
                <a:cs typeface="Times New Roman"/>
              </a:rPr>
              <a:t>or</a:t>
            </a:r>
            <a:r>
              <a:rPr sz="2800" spc="5" dirty="0">
                <a:latin typeface="Times New Roman"/>
                <a:cs typeface="Times New Roman"/>
              </a:rPr>
              <a:t> </a:t>
            </a:r>
            <a:r>
              <a:rPr sz="2800" dirty="0">
                <a:latin typeface="Times New Roman"/>
                <a:cs typeface="Times New Roman"/>
              </a:rPr>
              <a:t>oxygen.</a:t>
            </a:r>
          </a:p>
          <a:p>
            <a:pPr marL="241300" marR="6985" indent="-228600" algn="just">
              <a:lnSpc>
                <a:spcPct val="90000"/>
              </a:lnSpc>
              <a:spcBef>
                <a:spcPts val="994"/>
              </a:spcBef>
              <a:buFont typeface="Arial MT"/>
              <a:buChar char="•"/>
              <a:tabLst>
                <a:tab pos="241300" algn="l"/>
              </a:tabLst>
            </a:pPr>
            <a:r>
              <a:rPr sz="2800" spc="-5" dirty="0">
                <a:latin typeface="Times New Roman"/>
                <a:cs typeface="Times New Roman"/>
              </a:rPr>
              <a:t>The</a:t>
            </a:r>
            <a:r>
              <a:rPr sz="2800" dirty="0">
                <a:latin typeface="Times New Roman"/>
                <a:cs typeface="Times New Roman"/>
              </a:rPr>
              <a:t> </a:t>
            </a:r>
            <a:r>
              <a:rPr sz="2800" spc="-5" dirty="0">
                <a:latin typeface="Times New Roman"/>
                <a:cs typeface="Times New Roman"/>
              </a:rPr>
              <a:t>result</a:t>
            </a:r>
            <a:r>
              <a:rPr sz="2800" spc="695" dirty="0">
                <a:latin typeface="Times New Roman"/>
                <a:cs typeface="Times New Roman"/>
              </a:rPr>
              <a:t> </a:t>
            </a:r>
            <a:r>
              <a:rPr sz="2800" dirty="0">
                <a:latin typeface="Times New Roman"/>
                <a:cs typeface="Times New Roman"/>
              </a:rPr>
              <a:t>of</a:t>
            </a:r>
            <a:r>
              <a:rPr sz="2800" spc="705" dirty="0">
                <a:latin typeface="Times New Roman"/>
                <a:cs typeface="Times New Roman"/>
              </a:rPr>
              <a:t> </a:t>
            </a:r>
            <a:r>
              <a:rPr sz="2800" spc="-5" dirty="0">
                <a:latin typeface="Times New Roman"/>
                <a:cs typeface="Times New Roman"/>
              </a:rPr>
              <a:t>decomposition </a:t>
            </a:r>
            <a:r>
              <a:rPr sz="2800" dirty="0">
                <a:latin typeface="Times New Roman"/>
                <a:cs typeface="Times New Roman"/>
              </a:rPr>
              <a:t> brings </a:t>
            </a:r>
            <a:r>
              <a:rPr sz="2800" spc="-5" dirty="0">
                <a:latin typeface="Times New Roman"/>
                <a:cs typeface="Times New Roman"/>
              </a:rPr>
              <a:t>about contamination of </a:t>
            </a:r>
            <a:r>
              <a:rPr sz="2800" spc="-10" dirty="0">
                <a:latin typeface="Times New Roman"/>
                <a:cs typeface="Times New Roman"/>
              </a:rPr>
              <a:t>the </a:t>
            </a:r>
            <a:r>
              <a:rPr sz="2800" spc="-5" dirty="0">
                <a:latin typeface="Times New Roman"/>
                <a:cs typeface="Times New Roman"/>
              </a:rPr>
              <a:t> </a:t>
            </a:r>
            <a:r>
              <a:rPr sz="2800" dirty="0">
                <a:latin typeface="Times New Roman"/>
                <a:cs typeface="Times New Roman"/>
              </a:rPr>
              <a:t>final</a:t>
            </a:r>
            <a:r>
              <a:rPr sz="2800" spc="-25" dirty="0">
                <a:latin typeface="Times New Roman"/>
                <a:cs typeface="Times New Roman"/>
              </a:rPr>
              <a:t> </a:t>
            </a:r>
            <a:r>
              <a:rPr sz="2800" dirty="0">
                <a:latin typeface="Times New Roman"/>
                <a:cs typeface="Times New Roman"/>
              </a:rPr>
              <a:t>product.</a:t>
            </a:r>
          </a:p>
          <a:p>
            <a:pPr marL="241300" marR="5080" indent="-228600" algn="just">
              <a:lnSpc>
                <a:spcPct val="90000"/>
              </a:lnSpc>
              <a:spcBef>
                <a:spcPts val="994"/>
              </a:spcBef>
              <a:buFont typeface="Arial MT"/>
              <a:buChar char="•"/>
              <a:tabLst>
                <a:tab pos="241300" algn="l"/>
              </a:tabLst>
            </a:pPr>
            <a:r>
              <a:rPr sz="2800" spc="-5" dirty="0">
                <a:latin typeface="Times New Roman"/>
                <a:cs typeface="Times New Roman"/>
              </a:rPr>
              <a:t>Substances</a:t>
            </a:r>
            <a:r>
              <a:rPr sz="2800" dirty="0">
                <a:latin typeface="Times New Roman"/>
                <a:cs typeface="Times New Roman"/>
              </a:rPr>
              <a:t> </a:t>
            </a:r>
            <a:r>
              <a:rPr sz="2800" spc="-5" dirty="0">
                <a:latin typeface="Times New Roman"/>
                <a:cs typeface="Times New Roman"/>
              </a:rPr>
              <a:t>absorb</a:t>
            </a:r>
            <a:r>
              <a:rPr sz="2800" dirty="0">
                <a:latin typeface="Times New Roman"/>
                <a:cs typeface="Times New Roman"/>
              </a:rPr>
              <a:t> </a:t>
            </a:r>
            <a:r>
              <a:rPr sz="2800" spc="-5" dirty="0">
                <a:latin typeface="Times New Roman"/>
                <a:cs typeface="Times New Roman"/>
              </a:rPr>
              <a:t>water</a:t>
            </a:r>
            <a:r>
              <a:rPr sz="2800" dirty="0">
                <a:latin typeface="Times New Roman"/>
                <a:cs typeface="Times New Roman"/>
              </a:rPr>
              <a:t> of </a:t>
            </a:r>
            <a:r>
              <a:rPr sz="2800" spc="-685" dirty="0">
                <a:latin typeface="Times New Roman"/>
                <a:cs typeface="Times New Roman"/>
              </a:rPr>
              <a:t> </a:t>
            </a:r>
            <a:r>
              <a:rPr sz="2800" spc="-5" dirty="0">
                <a:latin typeface="Times New Roman"/>
                <a:cs typeface="Times New Roman"/>
              </a:rPr>
              <a:t>crystallization</a:t>
            </a:r>
            <a:r>
              <a:rPr sz="2800" dirty="0">
                <a:latin typeface="Times New Roman"/>
                <a:cs typeface="Times New Roman"/>
              </a:rPr>
              <a:t> lose</a:t>
            </a:r>
            <a:r>
              <a:rPr sz="2800" spc="5" dirty="0">
                <a:latin typeface="Times New Roman"/>
                <a:cs typeface="Times New Roman"/>
              </a:rPr>
              <a:t> </a:t>
            </a:r>
            <a:r>
              <a:rPr sz="2800" spc="-5" dirty="0">
                <a:latin typeface="Times New Roman"/>
                <a:cs typeface="Times New Roman"/>
              </a:rPr>
              <a:t>it</a:t>
            </a:r>
            <a:r>
              <a:rPr sz="2800" dirty="0">
                <a:latin typeface="Times New Roman"/>
                <a:cs typeface="Times New Roman"/>
              </a:rPr>
              <a:t> </a:t>
            </a:r>
            <a:r>
              <a:rPr sz="2800" spc="-5" dirty="0">
                <a:latin typeface="Times New Roman"/>
                <a:cs typeface="Times New Roman"/>
              </a:rPr>
              <a:t>on</a:t>
            </a:r>
            <a:r>
              <a:rPr sz="2800" spc="690" dirty="0">
                <a:latin typeface="Times New Roman"/>
                <a:cs typeface="Times New Roman"/>
              </a:rPr>
              <a:t> </a:t>
            </a:r>
            <a:r>
              <a:rPr sz="2800" spc="-5" dirty="0">
                <a:latin typeface="Times New Roman"/>
                <a:cs typeface="Times New Roman"/>
              </a:rPr>
              <a:t>being </a:t>
            </a:r>
            <a:r>
              <a:rPr sz="2800" dirty="0">
                <a:latin typeface="Times New Roman"/>
                <a:cs typeface="Times New Roman"/>
              </a:rPr>
              <a:t> </a:t>
            </a:r>
            <a:r>
              <a:rPr sz="2800" spc="-5" dirty="0">
                <a:latin typeface="Times New Roman"/>
                <a:cs typeface="Times New Roman"/>
              </a:rPr>
              <a:t>kept</a:t>
            </a:r>
            <a:r>
              <a:rPr sz="2800" spc="-15" dirty="0">
                <a:latin typeface="Times New Roman"/>
                <a:cs typeface="Times New Roman"/>
              </a:rPr>
              <a:t> </a:t>
            </a:r>
            <a:r>
              <a:rPr sz="2800" spc="-5" dirty="0">
                <a:latin typeface="Times New Roman"/>
                <a:cs typeface="Times New Roman"/>
              </a:rPr>
              <a:t>open,</a:t>
            </a:r>
            <a:r>
              <a:rPr sz="2800" spc="-10" dirty="0">
                <a:latin typeface="Times New Roman"/>
                <a:cs typeface="Times New Roman"/>
              </a:rPr>
              <a:t> eg</a:t>
            </a:r>
            <a:r>
              <a:rPr sz="2800" dirty="0">
                <a:latin typeface="Times New Roman"/>
                <a:cs typeface="Times New Roman"/>
              </a:rPr>
              <a:t> </a:t>
            </a:r>
            <a:r>
              <a:rPr sz="2800" spc="-5" dirty="0">
                <a:latin typeface="Times New Roman"/>
                <a:cs typeface="Times New Roman"/>
              </a:rPr>
              <a:t>amine,</a:t>
            </a:r>
            <a:r>
              <a:rPr sz="2800" spc="10" dirty="0">
                <a:latin typeface="Times New Roman"/>
                <a:cs typeface="Times New Roman"/>
              </a:rPr>
              <a:t> </a:t>
            </a:r>
            <a:r>
              <a:rPr sz="2800" spc="-5" dirty="0">
                <a:latin typeface="Times New Roman"/>
                <a:cs typeface="Times New Roman"/>
              </a:rPr>
              <a:t>phenol</a:t>
            </a:r>
            <a:r>
              <a:rPr sz="2800" spc="-15" dirty="0">
                <a:latin typeface="Times New Roman"/>
                <a:cs typeface="Times New Roman"/>
              </a:rPr>
              <a:t> </a:t>
            </a:r>
            <a:r>
              <a:rPr sz="2800" spc="-5" dirty="0">
                <a:latin typeface="Times New Roman"/>
                <a:cs typeface="Times New Roman"/>
              </a:rPr>
              <a:t>etc.</a:t>
            </a:r>
            <a:endParaRPr sz="2800" dirty="0">
              <a:latin typeface="Times New Roman"/>
              <a:cs typeface="Times New Roman"/>
            </a:endParaRPr>
          </a:p>
        </p:txBody>
      </p:sp>
      <p:pic>
        <p:nvPicPr>
          <p:cNvPr id="5" name="object 4"/>
          <p:cNvPicPr/>
          <p:nvPr/>
        </p:nvPicPr>
        <p:blipFill>
          <a:blip r:embed="rId2" cstate="print"/>
          <a:stretch>
            <a:fillRect/>
          </a:stretch>
        </p:blipFill>
        <p:spPr>
          <a:xfrm>
            <a:off x="6580262" y="1653315"/>
            <a:ext cx="5281301" cy="4316823"/>
          </a:xfrm>
          <a:prstGeom prst="rect">
            <a:avLst/>
          </a:prstGeom>
        </p:spPr>
      </p:pic>
    </p:spTree>
    <p:extLst>
      <p:ext uri="{BB962C8B-B14F-4D97-AF65-F5344CB8AC3E}">
        <p14:creationId xmlns:p14="http://schemas.microsoft.com/office/powerpoint/2010/main" val="1085527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73515" y="1467796"/>
            <a:ext cx="11084560" cy="4547870"/>
          </a:xfrm>
          <a:prstGeom prst="rect">
            <a:avLst/>
          </a:prstGeom>
        </p:spPr>
        <p:txBody>
          <a:bodyPr vert="horz" wrap="square" lIns="0" tIns="12065" rIns="0" bIns="0" rtlCol="0">
            <a:spAutoFit/>
          </a:bodyPr>
          <a:lstStyle/>
          <a:p>
            <a:pPr marL="241300" marR="5080" indent="-228600">
              <a:lnSpc>
                <a:spcPct val="100000"/>
              </a:lnSpc>
              <a:spcBef>
                <a:spcPts val="95"/>
              </a:spcBef>
              <a:buFont typeface="Arial MT"/>
              <a:buChar char="•"/>
              <a:tabLst>
                <a:tab pos="241300" algn="l"/>
              </a:tabLst>
            </a:pPr>
            <a:r>
              <a:rPr sz="2800" spc="-5" dirty="0">
                <a:latin typeface="Times New Roman"/>
                <a:cs typeface="Times New Roman"/>
              </a:rPr>
              <a:t>The</a:t>
            </a:r>
            <a:r>
              <a:rPr sz="2800" spc="10" dirty="0">
                <a:latin typeface="Times New Roman"/>
                <a:cs typeface="Times New Roman"/>
              </a:rPr>
              <a:t> </a:t>
            </a:r>
            <a:r>
              <a:rPr sz="2800" spc="-5" dirty="0">
                <a:latin typeface="Times New Roman"/>
                <a:cs typeface="Times New Roman"/>
              </a:rPr>
              <a:t>impurities </a:t>
            </a:r>
            <a:r>
              <a:rPr sz="2800" spc="-10" dirty="0">
                <a:latin typeface="Times New Roman"/>
                <a:cs typeface="Times New Roman"/>
              </a:rPr>
              <a:t>commonly</a:t>
            </a:r>
            <a:r>
              <a:rPr sz="2800" spc="20" dirty="0">
                <a:latin typeface="Times New Roman"/>
                <a:cs typeface="Times New Roman"/>
              </a:rPr>
              <a:t> </a:t>
            </a:r>
            <a:r>
              <a:rPr sz="2800" spc="-5" dirty="0">
                <a:latin typeface="Times New Roman"/>
                <a:cs typeface="Times New Roman"/>
              </a:rPr>
              <a:t>present</a:t>
            </a:r>
            <a:r>
              <a:rPr sz="2800" spc="5" dirty="0">
                <a:latin typeface="Times New Roman"/>
                <a:cs typeface="Times New Roman"/>
              </a:rPr>
              <a:t> </a:t>
            </a:r>
            <a:r>
              <a:rPr sz="2800" spc="-5" dirty="0">
                <a:latin typeface="Times New Roman"/>
                <a:cs typeface="Times New Roman"/>
              </a:rPr>
              <a:t>in</a:t>
            </a:r>
            <a:r>
              <a:rPr sz="2800" spc="10" dirty="0">
                <a:latin typeface="Times New Roman"/>
                <a:cs typeface="Times New Roman"/>
              </a:rPr>
              <a:t> </a:t>
            </a:r>
            <a:r>
              <a:rPr sz="2800" spc="-10" dirty="0">
                <a:latin typeface="Times New Roman"/>
                <a:cs typeface="Times New Roman"/>
              </a:rPr>
              <a:t>chemical</a:t>
            </a:r>
            <a:r>
              <a:rPr sz="2800" spc="20" dirty="0">
                <a:latin typeface="Times New Roman"/>
                <a:cs typeface="Times New Roman"/>
              </a:rPr>
              <a:t> </a:t>
            </a:r>
            <a:r>
              <a:rPr sz="2800" spc="-5" dirty="0">
                <a:latin typeface="Times New Roman"/>
                <a:cs typeface="Times New Roman"/>
              </a:rPr>
              <a:t>substances</a:t>
            </a:r>
            <a:r>
              <a:rPr sz="2800" spc="-15" dirty="0">
                <a:latin typeface="Times New Roman"/>
                <a:cs typeface="Times New Roman"/>
              </a:rPr>
              <a:t> </a:t>
            </a:r>
            <a:r>
              <a:rPr sz="2800" spc="-10" dirty="0">
                <a:latin typeface="Times New Roman"/>
                <a:cs typeface="Times New Roman"/>
              </a:rPr>
              <a:t>may</a:t>
            </a:r>
            <a:r>
              <a:rPr sz="2800" spc="10" dirty="0">
                <a:latin typeface="Times New Roman"/>
                <a:cs typeface="Times New Roman"/>
              </a:rPr>
              <a:t> </a:t>
            </a:r>
            <a:r>
              <a:rPr sz="2800" dirty="0">
                <a:latin typeface="Times New Roman"/>
                <a:cs typeface="Times New Roman"/>
              </a:rPr>
              <a:t>include</a:t>
            </a:r>
            <a:r>
              <a:rPr sz="2800" spc="-10" dirty="0">
                <a:latin typeface="Times New Roman"/>
                <a:cs typeface="Times New Roman"/>
              </a:rPr>
              <a:t> </a:t>
            </a:r>
            <a:r>
              <a:rPr sz="2800" spc="-5" dirty="0">
                <a:latin typeface="Times New Roman"/>
                <a:cs typeface="Times New Roman"/>
              </a:rPr>
              <a:t>small </a:t>
            </a:r>
            <a:r>
              <a:rPr sz="2800" spc="-685" dirty="0">
                <a:latin typeface="Times New Roman"/>
                <a:cs typeface="Times New Roman"/>
              </a:rPr>
              <a:t> </a:t>
            </a:r>
            <a:r>
              <a:rPr sz="2800" spc="-5" dirty="0">
                <a:latin typeface="Times New Roman"/>
                <a:cs typeface="Times New Roman"/>
              </a:rPr>
              <a:t>quantities</a:t>
            </a:r>
            <a:r>
              <a:rPr sz="2800" spc="-30" dirty="0">
                <a:latin typeface="Times New Roman"/>
                <a:cs typeface="Times New Roman"/>
              </a:rPr>
              <a:t> </a:t>
            </a:r>
            <a:r>
              <a:rPr sz="2800" spc="-5" dirty="0">
                <a:latin typeface="Times New Roman"/>
                <a:cs typeface="Times New Roman"/>
              </a:rPr>
              <a:t>of</a:t>
            </a:r>
            <a:r>
              <a:rPr sz="2800" spc="10" dirty="0">
                <a:latin typeface="Times New Roman"/>
                <a:cs typeface="Times New Roman"/>
              </a:rPr>
              <a:t> </a:t>
            </a:r>
            <a:r>
              <a:rPr sz="2800" spc="-5" dirty="0">
                <a:latin typeface="Times New Roman"/>
                <a:cs typeface="Times New Roman"/>
              </a:rPr>
              <a:t>lead, arsenic,</a:t>
            </a:r>
            <a:r>
              <a:rPr sz="2800" dirty="0">
                <a:latin typeface="Times New Roman"/>
                <a:cs typeface="Times New Roman"/>
              </a:rPr>
              <a:t> </a:t>
            </a:r>
            <a:r>
              <a:rPr sz="2800" spc="-5" dirty="0">
                <a:latin typeface="Times New Roman"/>
                <a:cs typeface="Times New Roman"/>
              </a:rPr>
              <a:t>iron, </a:t>
            </a:r>
            <a:r>
              <a:rPr sz="2800" dirty="0">
                <a:latin typeface="Times New Roman"/>
                <a:cs typeface="Times New Roman"/>
              </a:rPr>
              <a:t>chloride,</a:t>
            </a:r>
            <a:r>
              <a:rPr sz="2800" spc="-20" dirty="0">
                <a:latin typeface="Times New Roman"/>
                <a:cs typeface="Times New Roman"/>
              </a:rPr>
              <a:t> </a:t>
            </a:r>
            <a:r>
              <a:rPr sz="2800" spc="-5" dirty="0">
                <a:latin typeface="Times New Roman"/>
                <a:cs typeface="Times New Roman"/>
              </a:rPr>
              <a:t>sulphate</a:t>
            </a:r>
            <a:r>
              <a:rPr sz="2800" spc="-30" dirty="0">
                <a:latin typeface="Times New Roman"/>
                <a:cs typeface="Times New Roman"/>
              </a:rPr>
              <a:t> </a:t>
            </a:r>
            <a:r>
              <a:rPr sz="2800" spc="-5" dirty="0">
                <a:latin typeface="Times New Roman"/>
                <a:cs typeface="Times New Roman"/>
              </a:rPr>
              <a:t>and</a:t>
            </a:r>
            <a:r>
              <a:rPr sz="2800" dirty="0">
                <a:latin typeface="Times New Roman"/>
                <a:cs typeface="Times New Roman"/>
              </a:rPr>
              <a:t> </a:t>
            </a:r>
            <a:r>
              <a:rPr sz="2800" spc="-5" dirty="0">
                <a:latin typeface="Times New Roman"/>
                <a:cs typeface="Times New Roman"/>
              </a:rPr>
              <a:t>heavy</a:t>
            </a:r>
            <a:r>
              <a:rPr sz="2800" spc="5" dirty="0">
                <a:latin typeface="Times New Roman"/>
                <a:cs typeface="Times New Roman"/>
              </a:rPr>
              <a:t> </a:t>
            </a:r>
            <a:r>
              <a:rPr sz="2800" spc="-5" dirty="0">
                <a:latin typeface="Times New Roman"/>
                <a:cs typeface="Times New Roman"/>
              </a:rPr>
              <a:t>metals.</a:t>
            </a:r>
            <a:endParaRPr sz="2800" dirty="0">
              <a:latin typeface="Times New Roman"/>
              <a:cs typeface="Times New Roman"/>
            </a:endParaRPr>
          </a:p>
          <a:p>
            <a:pPr marL="241300" marR="43180" indent="-228600">
              <a:lnSpc>
                <a:spcPct val="100000"/>
              </a:lnSpc>
              <a:spcBef>
                <a:spcPts val="1010"/>
              </a:spcBef>
              <a:buFont typeface="Arial MT"/>
              <a:buChar char="•"/>
              <a:tabLst>
                <a:tab pos="241300" algn="l"/>
              </a:tabLst>
            </a:pPr>
            <a:r>
              <a:rPr sz="2800" spc="-5" dirty="0">
                <a:latin typeface="Times New Roman"/>
                <a:cs typeface="Times New Roman"/>
              </a:rPr>
              <a:t>Presence</a:t>
            </a:r>
            <a:r>
              <a:rPr sz="2800" spc="-10" dirty="0">
                <a:latin typeface="Times New Roman"/>
                <a:cs typeface="Times New Roman"/>
              </a:rPr>
              <a:t> </a:t>
            </a:r>
            <a:r>
              <a:rPr sz="2800" spc="-5" dirty="0">
                <a:latin typeface="Times New Roman"/>
                <a:cs typeface="Times New Roman"/>
              </a:rPr>
              <a:t>of</a:t>
            </a:r>
            <a:r>
              <a:rPr sz="2800" spc="15" dirty="0">
                <a:latin typeface="Times New Roman"/>
                <a:cs typeface="Times New Roman"/>
              </a:rPr>
              <a:t> </a:t>
            </a:r>
            <a:r>
              <a:rPr sz="2800" spc="-5" dirty="0">
                <a:latin typeface="Times New Roman"/>
                <a:cs typeface="Times New Roman"/>
              </a:rPr>
              <a:t>impurities</a:t>
            </a:r>
            <a:r>
              <a:rPr sz="2800" spc="-10" dirty="0">
                <a:latin typeface="Times New Roman"/>
                <a:cs typeface="Times New Roman"/>
              </a:rPr>
              <a:t> </a:t>
            </a:r>
            <a:r>
              <a:rPr sz="2800" spc="-5" dirty="0">
                <a:latin typeface="Times New Roman"/>
                <a:cs typeface="Times New Roman"/>
              </a:rPr>
              <a:t>in pharmaceutical</a:t>
            </a:r>
            <a:r>
              <a:rPr sz="2800" dirty="0">
                <a:latin typeface="Times New Roman"/>
                <a:cs typeface="Times New Roman"/>
              </a:rPr>
              <a:t> </a:t>
            </a:r>
            <a:r>
              <a:rPr sz="2800" spc="-5" dirty="0">
                <a:latin typeface="Times New Roman"/>
                <a:cs typeface="Times New Roman"/>
              </a:rPr>
              <a:t>substance</a:t>
            </a:r>
            <a:r>
              <a:rPr sz="2800" spc="-30" dirty="0">
                <a:latin typeface="Times New Roman"/>
                <a:cs typeface="Times New Roman"/>
              </a:rPr>
              <a:t> </a:t>
            </a:r>
            <a:r>
              <a:rPr sz="2800" spc="-10" dirty="0">
                <a:latin typeface="Times New Roman"/>
                <a:cs typeface="Times New Roman"/>
              </a:rPr>
              <a:t>may</a:t>
            </a:r>
            <a:r>
              <a:rPr sz="2800" spc="10" dirty="0">
                <a:latin typeface="Times New Roman"/>
                <a:cs typeface="Times New Roman"/>
              </a:rPr>
              <a:t> </a:t>
            </a:r>
            <a:r>
              <a:rPr sz="2800" spc="-5" dirty="0">
                <a:latin typeface="Times New Roman"/>
                <a:cs typeface="Times New Roman"/>
              </a:rPr>
              <a:t>be</a:t>
            </a:r>
            <a:r>
              <a:rPr sz="2800" spc="5" dirty="0">
                <a:latin typeface="Times New Roman"/>
                <a:cs typeface="Times New Roman"/>
              </a:rPr>
              <a:t> </a:t>
            </a:r>
            <a:r>
              <a:rPr sz="2800" spc="-5" dirty="0">
                <a:latin typeface="Times New Roman"/>
                <a:cs typeface="Times New Roman"/>
              </a:rPr>
              <a:t>produce</a:t>
            </a:r>
            <a:r>
              <a:rPr sz="2800" spc="-15" dirty="0">
                <a:latin typeface="Times New Roman"/>
                <a:cs typeface="Times New Roman"/>
              </a:rPr>
              <a:t> </a:t>
            </a:r>
            <a:r>
              <a:rPr sz="2800" dirty="0">
                <a:latin typeface="Times New Roman"/>
                <a:cs typeface="Times New Roman"/>
              </a:rPr>
              <a:t>toxic </a:t>
            </a:r>
            <a:r>
              <a:rPr sz="2800" spc="5" dirty="0">
                <a:latin typeface="Times New Roman"/>
                <a:cs typeface="Times New Roman"/>
              </a:rPr>
              <a:t> </a:t>
            </a:r>
            <a:r>
              <a:rPr sz="2800" spc="-15" dirty="0">
                <a:latin typeface="Times New Roman"/>
                <a:cs typeface="Times New Roman"/>
              </a:rPr>
              <a:t>effect</a:t>
            </a:r>
            <a:r>
              <a:rPr sz="2800" spc="5" dirty="0">
                <a:latin typeface="Times New Roman"/>
                <a:cs typeface="Times New Roman"/>
              </a:rPr>
              <a:t> </a:t>
            </a:r>
            <a:r>
              <a:rPr sz="2800" spc="-5" dirty="0">
                <a:latin typeface="Times New Roman"/>
                <a:cs typeface="Times New Roman"/>
              </a:rPr>
              <a:t>in</a:t>
            </a:r>
            <a:r>
              <a:rPr sz="2800" spc="5" dirty="0">
                <a:latin typeface="Times New Roman"/>
                <a:cs typeface="Times New Roman"/>
              </a:rPr>
              <a:t> </a:t>
            </a:r>
            <a:r>
              <a:rPr sz="2800" dirty="0">
                <a:latin typeface="Times New Roman"/>
                <a:cs typeface="Times New Roman"/>
              </a:rPr>
              <a:t>the</a:t>
            </a:r>
            <a:r>
              <a:rPr sz="2800" spc="-15" dirty="0">
                <a:latin typeface="Times New Roman"/>
                <a:cs typeface="Times New Roman"/>
              </a:rPr>
              <a:t> </a:t>
            </a:r>
            <a:r>
              <a:rPr sz="2800" dirty="0">
                <a:latin typeface="Times New Roman"/>
                <a:cs typeface="Times New Roman"/>
              </a:rPr>
              <a:t>body</a:t>
            </a:r>
            <a:r>
              <a:rPr sz="2800" spc="-10" dirty="0">
                <a:latin typeface="Times New Roman"/>
                <a:cs typeface="Times New Roman"/>
              </a:rPr>
              <a:t> </a:t>
            </a:r>
            <a:r>
              <a:rPr sz="2800" spc="-5" dirty="0">
                <a:latin typeface="Times New Roman"/>
                <a:cs typeface="Times New Roman"/>
              </a:rPr>
              <a:t>and</a:t>
            </a:r>
            <a:r>
              <a:rPr sz="2800" spc="-10" dirty="0">
                <a:latin typeface="Times New Roman"/>
                <a:cs typeface="Times New Roman"/>
              </a:rPr>
              <a:t> </a:t>
            </a:r>
            <a:r>
              <a:rPr sz="2800" spc="-5" dirty="0">
                <a:latin typeface="Times New Roman"/>
                <a:cs typeface="Times New Roman"/>
              </a:rPr>
              <a:t>also</a:t>
            </a:r>
            <a:r>
              <a:rPr sz="2800" spc="5" dirty="0">
                <a:latin typeface="Times New Roman"/>
                <a:cs typeface="Times New Roman"/>
              </a:rPr>
              <a:t> </a:t>
            </a:r>
            <a:r>
              <a:rPr sz="2800" spc="-5" dirty="0">
                <a:latin typeface="Times New Roman"/>
                <a:cs typeface="Times New Roman"/>
              </a:rPr>
              <a:t>lower</a:t>
            </a:r>
            <a:r>
              <a:rPr sz="2800" spc="5" dirty="0">
                <a:latin typeface="Times New Roman"/>
                <a:cs typeface="Times New Roman"/>
              </a:rPr>
              <a:t> </a:t>
            </a:r>
            <a:r>
              <a:rPr sz="2800" spc="-5" dirty="0">
                <a:latin typeface="Times New Roman"/>
                <a:cs typeface="Times New Roman"/>
              </a:rPr>
              <a:t>down</a:t>
            </a:r>
            <a:r>
              <a:rPr sz="2800" dirty="0">
                <a:latin typeface="Times New Roman"/>
                <a:cs typeface="Times New Roman"/>
              </a:rPr>
              <a:t> </a:t>
            </a:r>
            <a:r>
              <a:rPr sz="2800" spc="-5" dirty="0">
                <a:latin typeface="Times New Roman"/>
                <a:cs typeface="Times New Roman"/>
              </a:rPr>
              <a:t>active</a:t>
            </a:r>
            <a:r>
              <a:rPr sz="2800" spc="-10" dirty="0">
                <a:latin typeface="Times New Roman"/>
                <a:cs typeface="Times New Roman"/>
              </a:rPr>
              <a:t> </a:t>
            </a:r>
            <a:r>
              <a:rPr sz="2800" spc="-5" dirty="0">
                <a:latin typeface="Times New Roman"/>
                <a:cs typeface="Times New Roman"/>
              </a:rPr>
              <a:t>strength</a:t>
            </a:r>
            <a:r>
              <a:rPr sz="2800" spc="-15" dirty="0">
                <a:latin typeface="Times New Roman"/>
                <a:cs typeface="Times New Roman"/>
              </a:rPr>
              <a:t> </a:t>
            </a:r>
            <a:r>
              <a:rPr sz="2800" spc="-5" dirty="0">
                <a:latin typeface="Times New Roman"/>
                <a:cs typeface="Times New Roman"/>
              </a:rPr>
              <a:t>of</a:t>
            </a:r>
            <a:r>
              <a:rPr sz="2800" spc="10" dirty="0">
                <a:latin typeface="Times New Roman"/>
                <a:cs typeface="Times New Roman"/>
              </a:rPr>
              <a:t> </a:t>
            </a:r>
            <a:r>
              <a:rPr sz="2800" spc="-5" dirty="0">
                <a:latin typeface="Times New Roman"/>
                <a:cs typeface="Times New Roman"/>
              </a:rPr>
              <a:t>pharmaceutical </a:t>
            </a:r>
            <a:r>
              <a:rPr sz="2800" dirty="0">
                <a:latin typeface="Times New Roman"/>
                <a:cs typeface="Times New Roman"/>
              </a:rPr>
              <a:t> </a:t>
            </a:r>
            <a:r>
              <a:rPr sz="2800" spc="-5" dirty="0">
                <a:latin typeface="Times New Roman"/>
                <a:cs typeface="Times New Roman"/>
              </a:rPr>
              <a:t>substance.</a:t>
            </a:r>
            <a:r>
              <a:rPr sz="2800" spc="-180" dirty="0">
                <a:latin typeface="Times New Roman"/>
                <a:cs typeface="Times New Roman"/>
              </a:rPr>
              <a:t> </a:t>
            </a:r>
            <a:r>
              <a:rPr sz="2800" spc="-5" dirty="0">
                <a:latin typeface="Times New Roman"/>
                <a:cs typeface="Times New Roman"/>
              </a:rPr>
              <a:t>As</a:t>
            </a:r>
            <a:r>
              <a:rPr sz="2800" spc="10" dirty="0">
                <a:latin typeface="Times New Roman"/>
                <a:cs typeface="Times New Roman"/>
              </a:rPr>
              <a:t> </a:t>
            </a:r>
            <a:r>
              <a:rPr sz="2800" spc="-5" dirty="0">
                <a:latin typeface="Times New Roman"/>
                <a:cs typeface="Times New Roman"/>
              </a:rPr>
              <a:t>it</a:t>
            </a:r>
            <a:r>
              <a:rPr sz="2800" dirty="0">
                <a:latin typeface="Times New Roman"/>
                <a:cs typeface="Times New Roman"/>
              </a:rPr>
              <a:t> </a:t>
            </a:r>
            <a:r>
              <a:rPr sz="2800" spc="-5" dirty="0">
                <a:latin typeface="Times New Roman"/>
                <a:cs typeface="Times New Roman"/>
              </a:rPr>
              <a:t>is</a:t>
            </a:r>
            <a:r>
              <a:rPr sz="2800" spc="5" dirty="0">
                <a:latin typeface="Times New Roman"/>
                <a:cs typeface="Times New Roman"/>
              </a:rPr>
              <a:t> </a:t>
            </a:r>
            <a:r>
              <a:rPr sz="2800" dirty="0">
                <a:latin typeface="Times New Roman"/>
                <a:cs typeface="Times New Roman"/>
              </a:rPr>
              <a:t>not</a:t>
            </a:r>
            <a:r>
              <a:rPr sz="2800" spc="-5" dirty="0">
                <a:latin typeface="Times New Roman"/>
                <a:cs typeface="Times New Roman"/>
              </a:rPr>
              <a:t> practicable</a:t>
            </a:r>
            <a:r>
              <a:rPr sz="2800" spc="-10" dirty="0">
                <a:latin typeface="Times New Roman"/>
                <a:cs typeface="Times New Roman"/>
              </a:rPr>
              <a:t> </a:t>
            </a:r>
            <a:r>
              <a:rPr sz="2800" spc="-5" dirty="0">
                <a:latin typeface="Times New Roman"/>
                <a:cs typeface="Times New Roman"/>
              </a:rPr>
              <a:t>to</a:t>
            </a:r>
            <a:r>
              <a:rPr sz="2800" spc="10" dirty="0">
                <a:latin typeface="Times New Roman"/>
                <a:cs typeface="Times New Roman"/>
              </a:rPr>
              <a:t> </a:t>
            </a:r>
            <a:r>
              <a:rPr sz="2800" spc="-5" dirty="0">
                <a:latin typeface="Times New Roman"/>
                <a:cs typeface="Times New Roman"/>
              </a:rPr>
              <a:t>prepare all</a:t>
            </a:r>
            <a:r>
              <a:rPr sz="2800" spc="5" dirty="0">
                <a:latin typeface="Times New Roman"/>
                <a:cs typeface="Times New Roman"/>
              </a:rPr>
              <a:t> </a:t>
            </a:r>
            <a:r>
              <a:rPr sz="2800" spc="-5" dirty="0">
                <a:latin typeface="Times New Roman"/>
                <a:cs typeface="Times New Roman"/>
              </a:rPr>
              <a:t>chemicals</a:t>
            </a:r>
            <a:r>
              <a:rPr sz="2800" spc="5" dirty="0">
                <a:latin typeface="Times New Roman"/>
                <a:cs typeface="Times New Roman"/>
              </a:rPr>
              <a:t> </a:t>
            </a:r>
            <a:r>
              <a:rPr sz="2800" spc="-5" dirty="0">
                <a:latin typeface="Times New Roman"/>
                <a:cs typeface="Times New Roman"/>
              </a:rPr>
              <a:t>entirely free</a:t>
            </a:r>
            <a:r>
              <a:rPr sz="2800" dirty="0">
                <a:latin typeface="Times New Roman"/>
                <a:cs typeface="Times New Roman"/>
              </a:rPr>
              <a:t> </a:t>
            </a:r>
            <a:r>
              <a:rPr sz="2800" spc="-5" dirty="0">
                <a:latin typeface="Times New Roman"/>
                <a:cs typeface="Times New Roman"/>
              </a:rPr>
              <a:t>from </a:t>
            </a:r>
            <a:r>
              <a:rPr sz="2800" spc="-685" dirty="0">
                <a:latin typeface="Times New Roman"/>
                <a:cs typeface="Times New Roman"/>
              </a:rPr>
              <a:t> </a:t>
            </a:r>
            <a:r>
              <a:rPr sz="2800" spc="-5" dirty="0">
                <a:latin typeface="Times New Roman"/>
                <a:cs typeface="Times New Roman"/>
              </a:rPr>
              <a:t>these</a:t>
            </a:r>
            <a:r>
              <a:rPr sz="2800" spc="-20" dirty="0">
                <a:latin typeface="Times New Roman"/>
                <a:cs typeface="Times New Roman"/>
              </a:rPr>
              <a:t> </a:t>
            </a:r>
            <a:r>
              <a:rPr sz="2800" spc="-5" dirty="0">
                <a:latin typeface="Times New Roman"/>
                <a:cs typeface="Times New Roman"/>
              </a:rPr>
              <a:t>impurities,</a:t>
            </a:r>
            <a:r>
              <a:rPr sz="2800" dirty="0">
                <a:latin typeface="Times New Roman"/>
                <a:cs typeface="Times New Roman"/>
              </a:rPr>
              <a:t> </a:t>
            </a:r>
            <a:r>
              <a:rPr sz="2800" spc="-5" dirty="0">
                <a:latin typeface="Times New Roman"/>
                <a:cs typeface="Times New Roman"/>
              </a:rPr>
              <a:t>limits compatible</a:t>
            </a:r>
            <a:r>
              <a:rPr sz="2800" dirty="0">
                <a:latin typeface="Times New Roman"/>
                <a:cs typeface="Times New Roman"/>
              </a:rPr>
              <a:t> </a:t>
            </a:r>
            <a:r>
              <a:rPr sz="2800" spc="-5" dirty="0">
                <a:latin typeface="Times New Roman"/>
                <a:cs typeface="Times New Roman"/>
              </a:rPr>
              <a:t>with</a:t>
            </a:r>
            <a:r>
              <a:rPr sz="2800" spc="15" dirty="0">
                <a:latin typeface="Times New Roman"/>
                <a:cs typeface="Times New Roman"/>
              </a:rPr>
              <a:t> </a:t>
            </a:r>
            <a:r>
              <a:rPr sz="2800" spc="-5" dirty="0">
                <a:latin typeface="Times New Roman"/>
                <a:cs typeface="Times New Roman"/>
              </a:rPr>
              <a:t>manufacturing</a:t>
            </a:r>
            <a:r>
              <a:rPr sz="2800" dirty="0">
                <a:latin typeface="Times New Roman"/>
                <a:cs typeface="Times New Roman"/>
              </a:rPr>
              <a:t> </a:t>
            </a:r>
            <a:r>
              <a:rPr sz="2800" spc="-5" dirty="0">
                <a:latin typeface="Times New Roman"/>
                <a:cs typeface="Times New Roman"/>
              </a:rPr>
              <a:t>conditions</a:t>
            </a:r>
            <a:r>
              <a:rPr sz="2800" spc="-30" dirty="0">
                <a:latin typeface="Times New Roman"/>
                <a:cs typeface="Times New Roman"/>
              </a:rPr>
              <a:t> </a:t>
            </a:r>
            <a:r>
              <a:rPr sz="2800" spc="-5" dirty="0">
                <a:latin typeface="Times New Roman"/>
                <a:cs typeface="Times New Roman"/>
              </a:rPr>
              <a:t>must</a:t>
            </a:r>
            <a:r>
              <a:rPr sz="2800" dirty="0">
                <a:latin typeface="Times New Roman"/>
                <a:cs typeface="Times New Roman"/>
              </a:rPr>
              <a:t> </a:t>
            </a:r>
            <a:r>
              <a:rPr sz="2800" spc="-5" dirty="0">
                <a:latin typeface="Times New Roman"/>
                <a:cs typeface="Times New Roman"/>
              </a:rPr>
              <a:t>be </a:t>
            </a:r>
            <a:r>
              <a:rPr sz="2800" dirty="0">
                <a:latin typeface="Times New Roman"/>
                <a:cs typeface="Times New Roman"/>
              </a:rPr>
              <a:t> </a:t>
            </a:r>
            <a:r>
              <a:rPr sz="2800" spc="-5" dirty="0">
                <a:latin typeface="Times New Roman"/>
                <a:cs typeface="Times New Roman"/>
              </a:rPr>
              <a:t>prescribed.</a:t>
            </a:r>
            <a:endParaRPr sz="2800" dirty="0">
              <a:latin typeface="Times New Roman"/>
              <a:cs typeface="Times New Roman"/>
            </a:endParaRPr>
          </a:p>
          <a:p>
            <a:pPr marL="241300" marR="129539" indent="-228600">
              <a:lnSpc>
                <a:spcPct val="100000"/>
              </a:lnSpc>
              <a:spcBef>
                <a:spcPts val="1005"/>
              </a:spcBef>
              <a:buFont typeface="Arial MT"/>
              <a:buChar char="•"/>
              <a:tabLst>
                <a:tab pos="241300" algn="l"/>
              </a:tabLst>
            </a:pPr>
            <a:r>
              <a:rPr sz="2800" spc="-10" dirty="0">
                <a:latin typeface="Times New Roman"/>
                <a:cs typeface="Times New Roman"/>
              </a:rPr>
              <a:t>Limit</a:t>
            </a:r>
            <a:r>
              <a:rPr sz="2800" spc="25" dirty="0">
                <a:latin typeface="Times New Roman"/>
                <a:cs typeface="Times New Roman"/>
              </a:rPr>
              <a:t> </a:t>
            </a:r>
            <a:r>
              <a:rPr sz="2800" spc="-5" dirty="0">
                <a:latin typeface="Times New Roman"/>
                <a:cs typeface="Times New Roman"/>
              </a:rPr>
              <a:t>tests</a:t>
            </a:r>
            <a:r>
              <a:rPr sz="2800" spc="10" dirty="0">
                <a:latin typeface="Times New Roman"/>
                <a:cs typeface="Times New Roman"/>
              </a:rPr>
              <a:t> </a:t>
            </a:r>
            <a:r>
              <a:rPr sz="2800" spc="-5" dirty="0">
                <a:latin typeface="Times New Roman"/>
                <a:cs typeface="Times New Roman"/>
              </a:rPr>
              <a:t>are</a:t>
            </a:r>
            <a:r>
              <a:rPr sz="2800" spc="10" dirty="0">
                <a:latin typeface="Times New Roman"/>
                <a:cs typeface="Times New Roman"/>
              </a:rPr>
              <a:t> </a:t>
            </a:r>
            <a:r>
              <a:rPr sz="2800" spc="-5" dirty="0">
                <a:latin typeface="Times New Roman"/>
                <a:cs typeface="Times New Roman"/>
              </a:rPr>
              <a:t>defined</a:t>
            </a:r>
            <a:r>
              <a:rPr sz="2800" spc="10" dirty="0">
                <a:latin typeface="Times New Roman"/>
                <a:cs typeface="Times New Roman"/>
              </a:rPr>
              <a:t> </a:t>
            </a:r>
            <a:r>
              <a:rPr sz="2800" spc="-5" dirty="0">
                <a:latin typeface="Times New Roman"/>
                <a:cs typeface="Times New Roman"/>
              </a:rPr>
              <a:t>as</a:t>
            </a:r>
            <a:r>
              <a:rPr sz="2800" spc="15" dirty="0">
                <a:latin typeface="Times New Roman"/>
                <a:cs typeface="Times New Roman"/>
              </a:rPr>
              <a:t> </a:t>
            </a:r>
            <a:r>
              <a:rPr sz="2800" spc="-5" dirty="0">
                <a:latin typeface="Times New Roman"/>
                <a:cs typeface="Times New Roman"/>
              </a:rPr>
              <a:t>quantitative</a:t>
            </a:r>
            <a:r>
              <a:rPr sz="2800" spc="-35" dirty="0">
                <a:latin typeface="Times New Roman"/>
                <a:cs typeface="Times New Roman"/>
              </a:rPr>
              <a:t> </a:t>
            </a:r>
            <a:r>
              <a:rPr sz="2800" spc="-5" dirty="0">
                <a:latin typeface="Times New Roman"/>
                <a:cs typeface="Times New Roman"/>
              </a:rPr>
              <a:t>or</a:t>
            </a:r>
            <a:r>
              <a:rPr sz="2800" spc="25" dirty="0">
                <a:latin typeface="Times New Roman"/>
                <a:cs typeface="Times New Roman"/>
              </a:rPr>
              <a:t> </a:t>
            </a:r>
            <a:r>
              <a:rPr sz="2800" spc="-5" dirty="0">
                <a:latin typeface="Times New Roman"/>
                <a:cs typeface="Times New Roman"/>
              </a:rPr>
              <a:t>semi-quantitative</a:t>
            </a:r>
            <a:r>
              <a:rPr sz="2800" spc="-15" dirty="0">
                <a:latin typeface="Times New Roman"/>
                <a:cs typeface="Times New Roman"/>
              </a:rPr>
              <a:t> </a:t>
            </a:r>
            <a:r>
              <a:rPr sz="2800" spc="-5" dirty="0">
                <a:latin typeface="Times New Roman"/>
                <a:cs typeface="Times New Roman"/>
              </a:rPr>
              <a:t>tests</a:t>
            </a:r>
            <a:r>
              <a:rPr sz="2800" spc="10" dirty="0">
                <a:latin typeface="Times New Roman"/>
                <a:cs typeface="Times New Roman"/>
              </a:rPr>
              <a:t> </a:t>
            </a:r>
            <a:r>
              <a:rPr sz="2800" spc="-5" dirty="0">
                <a:latin typeface="Times New Roman"/>
                <a:cs typeface="Times New Roman"/>
              </a:rPr>
              <a:t>designed</a:t>
            </a:r>
            <a:r>
              <a:rPr sz="2800" spc="5" dirty="0">
                <a:latin typeface="Times New Roman"/>
                <a:cs typeface="Times New Roman"/>
              </a:rPr>
              <a:t> </a:t>
            </a:r>
            <a:r>
              <a:rPr sz="2800" spc="-5" dirty="0">
                <a:latin typeface="Times New Roman"/>
                <a:cs typeface="Times New Roman"/>
              </a:rPr>
              <a:t>to </a:t>
            </a:r>
            <a:r>
              <a:rPr sz="2800" spc="-685" dirty="0">
                <a:latin typeface="Times New Roman"/>
                <a:cs typeface="Times New Roman"/>
              </a:rPr>
              <a:t> </a:t>
            </a:r>
            <a:r>
              <a:rPr sz="2800" spc="-5" dirty="0">
                <a:latin typeface="Times New Roman"/>
                <a:cs typeface="Times New Roman"/>
              </a:rPr>
              <a:t>identify</a:t>
            </a:r>
            <a:r>
              <a:rPr sz="2800" spc="-20" dirty="0">
                <a:latin typeface="Times New Roman"/>
                <a:cs typeface="Times New Roman"/>
              </a:rPr>
              <a:t> </a:t>
            </a:r>
            <a:r>
              <a:rPr sz="2800" spc="-5" dirty="0">
                <a:latin typeface="Times New Roman"/>
                <a:cs typeface="Times New Roman"/>
              </a:rPr>
              <a:t>and</a:t>
            </a:r>
            <a:r>
              <a:rPr sz="2800" dirty="0">
                <a:latin typeface="Times New Roman"/>
                <a:cs typeface="Times New Roman"/>
              </a:rPr>
              <a:t> control</a:t>
            </a:r>
            <a:r>
              <a:rPr sz="2800" spc="-10" dirty="0">
                <a:latin typeface="Times New Roman"/>
                <a:cs typeface="Times New Roman"/>
              </a:rPr>
              <a:t> </a:t>
            </a:r>
            <a:r>
              <a:rPr sz="2800" spc="-5" dirty="0">
                <a:latin typeface="Times New Roman"/>
                <a:cs typeface="Times New Roman"/>
              </a:rPr>
              <a:t>small</a:t>
            </a:r>
            <a:r>
              <a:rPr sz="2800" dirty="0">
                <a:latin typeface="Times New Roman"/>
                <a:cs typeface="Times New Roman"/>
              </a:rPr>
              <a:t> </a:t>
            </a:r>
            <a:r>
              <a:rPr sz="2800" spc="-5" dirty="0">
                <a:latin typeface="Times New Roman"/>
                <a:cs typeface="Times New Roman"/>
              </a:rPr>
              <a:t>quantitates</a:t>
            </a:r>
            <a:r>
              <a:rPr sz="2800" spc="-30" dirty="0">
                <a:latin typeface="Times New Roman"/>
                <a:cs typeface="Times New Roman"/>
              </a:rPr>
              <a:t> </a:t>
            </a:r>
            <a:r>
              <a:rPr sz="2800" spc="-5" dirty="0">
                <a:latin typeface="Times New Roman"/>
                <a:cs typeface="Times New Roman"/>
              </a:rPr>
              <a:t>of</a:t>
            </a:r>
            <a:r>
              <a:rPr sz="2800" spc="10" dirty="0">
                <a:latin typeface="Times New Roman"/>
                <a:cs typeface="Times New Roman"/>
              </a:rPr>
              <a:t> </a:t>
            </a:r>
            <a:r>
              <a:rPr sz="2800" spc="-25" dirty="0">
                <a:latin typeface="Times New Roman"/>
                <a:cs typeface="Times New Roman"/>
              </a:rPr>
              <a:t>impurity,</a:t>
            </a:r>
            <a:r>
              <a:rPr sz="2800" dirty="0">
                <a:latin typeface="Times New Roman"/>
                <a:cs typeface="Times New Roman"/>
              </a:rPr>
              <a:t> </a:t>
            </a:r>
            <a:r>
              <a:rPr sz="2800" spc="-5" dirty="0">
                <a:latin typeface="Times New Roman"/>
                <a:cs typeface="Times New Roman"/>
              </a:rPr>
              <a:t>which</a:t>
            </a:r>
            <a:r>
              <a:rPr sz="2800" dirty="0">
                <a:latin typeface="Times New Roman"/>
                <a:cs typeface="Times New Roman"/>
              </a:rPr>
              <a:t> </a:t>
            </a:r>
            <a:r>
              <a:rPr sz="2800" spc="-5" dirty="0">
                <a:latin typeface="Times New Roman"/>
                <a:cs typeface="Times New Roman"/>
              </a:rPr>
              <a:t>are</a:t>
            </a:r>
            <a:r>
              <a:rPr sz="2800" dirty="0">
                <a:latin typeface="Times New Roman"/>
                <a:cs typeface="Times New Roman"/>
              </a:rPr>
              <a:t> </a:t>
            </a:r>
            <a:r>
              <a:rPr sz="2800" spc="-5" dirty="0">
                <a:latin typeface="Times New Roman"/>
                <a:cs typeface="Times New Roman"/>
              </a:rPr>
              <a:t>likely</a:t>
            </a:r>
            <a:r>
              <a:rPr sz="2800" spc="-20" dirty="0">
                <a:latin typeface="Times New Roman"/>
                <a:cs typeface="Times New Roman"/>
              </a:rPr>
              <a:t> </a:t>
            </a:r>
            <a:r>
              <a:rPr sz="2800" spc="-5" dirty="0">
                <a:latin typeface="Times New Roman"/>
                <a:cs typeface="Times New Roman"/>
              </a:rPr>
              <a:t>to</a:t>
            </a:r>
            <a:r>
              <a:rPr sz="2800" spc="5" dirty="0">
                <a:latin typeface="Times New Roman"/>
                <a:cs typeface="Times New Roman"/>
              </a:rPr>
              <a:t> </a:t>
            </a:r>
            <a:r>
              <a:rPr sz="2800" spc="-5" dirty="0">
                <a:latin typeface="Times New Roman"/>
                <a:cs typeface="Times New Roman"/>
              </a:rPr>
              <a:t>be </a:t>
            </a:r>
            <a:r>
              <a:rPr sz="2800" dirty="0">
                <a:latin typeface="Times New Roman"/>
                <a:cs typeface="Times New Roman"/>
              </a:rPr>
              <a:t> </a:t>
            </a:r>
            <a:r>
              <a:rPr sz="2800" spc="-5" dirty="0">
                <a:latin typeface="Times New Roman"/>
                <a:cs typeface="Times New Roman"/>
              </a:rPr>
              <a:t>present</a:t>
            </a:r>
            <a:r>
              <a:rPr sz="2800" spc="-15" dirty="0">
                <a:latin typeface="Times New Roman"/>
                <a:cs typeface="Times New Roman"/>
              </a:rPr>
              <a:t> </a:t>
            </a:r>
            <a:r>
              <a:rPr sz="2800" spc="-5" dirty="0">
                <a:latin typeface="Times New Roman"/>
                <a:cs typeface="Times New Roman"/>
              </a:rPr>
              <a:t>in</a:t>
            </a:r>
            <a:r>
              <a:rPr sz="2800" dirty="0">
                <a:latin typeface="Times New Roman"/>
                <a:cs typeface="Times New Roman"/>
              </a:rPr>
              <a:t> the</a:t>
            </a:r>
            <a:r>
              <a:rPr sz="2800" spc="-15" dirty="0">
                <a:latin typeface="Times New Roman"/>
                <a:cs typeface="Times New Roman"/>
              </a:rPr>
              <a:t> </a:t>
            </a:r>
            <a:r>
              <a:rPr sz="2800" spc="-5" dirty="0">
                <a:latin typeface="Times New Roman"/>
                <a:cs typeface="Times New Roman"/>
              </a:rPr>
              <a:t>substance.</a:t>
            </a:r>
            <a:endParaRPr sz="2800" dirty="0">
              <a:latin typeface="Times New Roman"/>
              <a:cs typeface="Times New Roman"/>
            </a:endParaRPr>
          </a:p>
        </p:txBody>
      </p:sp>
      <p:sp>
        <p:nvSpPr>
          <p:cNvPr id="7" name="object 2"/>
          <p:cNvSpPr txBox="1">
            <a:spLocks noGrp="1"/>
          </p:cNvSpPr>
          <p:nvPr>
            <p:ph type="title"/>
          </p:nvPr>
        </p:nvSpPr>
        <p:spPr>
          <a:xfrm>
            <a:off x="4984534" y="359003"/>
            <a:ext cx="4029342" cy="566822"/>
          </a:xfrm>
          <a:prstGeom prst="rect">
            <a:avLst/>
          </a:prstGeom>
        </p:spPr>
        <p:txBody>
          <a:bodyPr vert="horz" wrap="square" lIns="0" tIns="12700" rIns="0" bIns="0" rtlCol="0">
            <a:spAutoFit/>
          </a:bodyPr>
          <a:lstStyle/>
          <a:p>
            <a:pPr marL="12700">
              <a:lnSpc>
                <a:spcPct val="100000"/>
              </a:lnSpc>
              <a:spcBef>
                <a:spcPts val="100"/>
              </a:spcBef>
            </a:pPr>
            <a:r>
              <a:rPr lang="en-US" sz="3600" b="1" u="sng" dirty="0">
                <a:solidFill>
                  <a:srgbClr val="000000"/>
                </a:solidFill>
                <a:effectLst>
                  <a:outerShdw blurRad="38100" dist="38100" dir="2700000" algn="tl">
                    <a:srgbClr val="000000">
                      <a:alpha val="43137"/>
                    </a:srgbClr>
                  </a:outerShdw>
                </a:effectLst>
                <a:latin typeface="Times New Roman"/>
                <a:cs typeface="Times New Roman"/>
              </a:rPr>
              <a:t>Limit test</a:t>
            </a:r>
            <a:endParaRPr sz="3600" b="1" u="sng" dirty="0">
              <a:solidFill>
                <a:srgbClr val="000000"/>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2475152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799033" y="283589"/>
            <a:ext cx="402934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a:t>
            </a:r>
            <a:endParaRPr sz="3600" b="1" dirty="0">
              <a:solidFill>
                <a:srgbClr val="000000"/>
              </a:solidFill>
              <a:latin typeface="Times New Roman"/>
              <a:cs typeface="Times New Roman"/>
            </a:endParaRPr>
          </a:p>
        </p:txBody>
      </p:sp>
      <p:sp>
        <p:nvSpPr>
          <p:cNvPr id="4" name="object 6"/>
          <p:cNvSpPr txBox="1"/>
          <p:nvPr/>
        </p:nvSpPr>
        <p:spPr>
          <a:xfrm>
            <a:off x="621343" y="1348155"/>
            <a:ext cx="11184255" cy="3141345"/>
          </a:xfrm>
          <a:prstGeom prst="rect">
            <a:avLst/>
          </a:prstGeom>
        </p:spPr>
        <p:txBody>
          <a:bodyPr vert="horz" wrap="square" lIns="0" tIns="12065" rIns="0" bIns="0" rtlCol="0">
            <a:spAutoFit/>
          </a:bodyPr>
          <a:lstStyle/>
          <a:p>
            <a:pPr marL="241300" marR="266700" indent="-228600">
              <a:lnSpc>
                <a:spcPct val="100000"/>
              </a:lnSpc>
              <a:spcBef>
                <a:spcPts val="95"/>
              </a:spcBef>
              <a:buFont typeface="Arial MT"/>
              <a:buChar char="•"/>
              <a:tabLst>
                <a:tab pos="241300" algn="l"/>
              </a:tabLst>
            </a:pPr>
            <a:r>
              <a:rPr sz="2800" spc="-5" dirty="0">
                <a:latin typeface="Times New Roman"/>
                <a:cs typeface="Times New Roman"/>
              </a:rPr>
              <a:t>Pharmacopoeia do </a:t>
            </a:r>
            <a:r>
              <a:rPr sz="2800" dirty="0">
                <a:latin typeface="Times New Roman"/>
                <a:cs typeface="Times New Roman"/>
              </a:rPr>
              <a:t>not </a:t>
            </a:r>
            <a:r>
              <a:rPr sz="2800" spc="-5" dirty="0">
                <a:latin typeface="Times New Roman"/>
                <a:cs typeface="Times New Roman"/>
              </a:rPr>
              <a:t>prescribe</a:t>
            </a:r>
            <a:r>
              <a:rPr sz="2800" spc="-20" dirty="0">
                <a:latin typeface="Times New Roman"/>
                <a:cs typeface="Times New Roman"/>
              </a:rPr>
              <a:t> </a:t>
            </a:r>
            <a:r>
              <a:rPr sz="2800" spc="-5" dirty="0">
                <a:latin typeface="Times New Roman"/>
                <a:cs typeface="Times New Roman"/>
              </a:rPr>
              <a:t>any</a:t>
            </a:r>
            <a:r>
              <a:rPr sz="2800" dirty="0">
                <a:latin typeface="Times New Roman"/>
                <a:cs typeface="Times New Roman"/>
              </a:rPr>
              <a:t> </a:t>
            </a:r>
            <a:r>
              <a:rPr sz="2800" spc="-5" dirty="0">
                <a:latin typeface="Times New Roman"/>
                <a:cs typeface="Times New Roman"/>
              </a:rPr>
              <a:t>numerical</a:t>
            </a:r>
            <a:r>
              <a:rPr sz="2800" spc="10" dirty="0">
                <a:latin typeface="Times New Roman"/>
                <a:cs typeface="Times New Roman"/>
              </a:rPr>
              <a:t> </a:t>
            </a:r>
            <a:r>
              <a:rPr sz="2800" spc="-5" dirty="0">
                <a:latin typeface="Times New Roman"/>
                <a:cs typeface="Times New Roman"/>
              </a:rPr>
              <a:t>value</a:t>
            </a:r>
            <a:r>
              <a:rPr sz="2800" spc="-15" dirty="0">
                <a:latin typeface="Times New Roman"/>
                <a:cs typeface="Times New Roman"/>
              </a:rPr>
              <a:t> </a:t>
            </a:r>
            <a:r>
              <a:rPr sz="2800" spc="-5" dirty="0">
                <a:latin typeface="Times New Roman"/>
                <a:cs typeface="Times New Roman"/>
              </a:rPr>
              <a:t>of</a:t>
            </a:r>
            <a:r>
              <a:rPr sz="2800" spc="5" dirty="0">
                <a:latin typeface="Times New Roman"/>
                <a:cs typeface="Times New Roman"/>
              </a:rPr>
              <a:t> </a:t>
            </a:r>
            <a:r>
              <a:rPr sz="2800" spc="-5" dirty="0">
                <a:latin typeface="Times New Roman"/>
                <a:cs typeface="Times New Roman"/>
              </a:rPr>
              <a:t>limit</a:t>
            </a:r>
            <a:r>
              <a:rPr sz="2800" spc="5" dirty="0">
                <a:latin typeface="Times New Roman"/>
                <a:cs typeface="Times New Roman"/>
              </a:rPr>
              <a:t> </a:t>
            </a:r>
            <a:r>
              <a:rPr sz="2800" spc="-5" dirty="0">
                <a:latin typeface="Times New Roman"/>
                <a:cs typeface="Times New Roman"/>
              </a:rPr>
              <a:t>test</a:t>
            </a:r>
            <a:r>
              <a:rPr sz="2800" spc="-15" dirty="0">
                <a:latin typeface="Times New Roman"/>
                <a:cs typeface="Times New Roman"/>
              </a:rPr>
              <a:t> </a:t>
            </a:r>
            <a:r>
              <a:rPr sz="2800" dirty="0">
                <a:latin typeface="Times New Roman"/>
                <a:cs typeface="Times New Roman"/>
              </a:rPr>
              <a:t>for </a:t>
            </a:r>
            <a:r>
              <a:rPr sz="2800" spc="5" dirty="0">
                <a:latin typeface="Times New Roman"/>
                <a:cs typeface="Times New Roman"/>
              </a:rPr>
              <a:t> </a:t>
            </a:r>
            <a:r>
              <a:rPr sz="2800" spc="-5" dirty="0">
                <a:latin typeface="Times New Roman"/>
                <a:cs typeface="Times New Roman"/>
              </a:rPr>
              <a:t>chlorides, sulphates and iron because limit test is based on simple </a:t>
            </a:r>
            <a:r>
              <a:rPr sz="2800" dirty="0">
                <a:latin typeface="Times New Roman"/>
                <a:cs typeface="Times New Roman"/>
              </a:rPr>
              <a:t> </a:t>
            </a:r>
            <a:r>
              <a:rPr sz="2800" spc="-5" dirty="0">
                <a:latin typeface="Times New Roman"/>
                <a:cs typeface="Times New Roman"/>
              </a:rPr>
              <a:t>comparison</a:t>
            </a:r>
            <a:r>
              <a:rPr sz="2800" spc="10" dirty="0">
                <a:latin typeface="Times New Roman"/>
                <a:cs typeface="Times New Roman"/>
              </a:rPr>
              <a:t> </a:t>
            </a:r>
            <a:r>
              <a:rPr sz="2800" spc="-5" dirty="0">
                <a:latin typeface="Times New Roman"/>
                <a:cs typeface="Times New Roman"/>
              </a:rPr>
              <a:t>of</a:t>
            </a:r>
            <a:r>
              <a:rPr sz="2800" dirty="0">
                <a:latin typeface="Times New Roman"/>
                <a:cs typeface="Times New Roman"/>
              </a:rPr>
              <a:t> </a:t>
            </a:r>
            <a:r>
              <a:rPr sz="2800" spc="-5" dirty="0">
                <a:solidFill>
                  <a:srgbClr val="FF0000"/>
                </a:solidFill>
                <a:latin typeface="Times New Roman"/>
                <a:cs typeface="Times New Roman"/>
              </a:rPr>
              <a:t>opalescence</a:t>
            </a:r>
            <a:r>
              <a:rPr sz="2800" spc="-20" dirty="0">
                <a:solidFill>
                  <a:srgbClr val="FF0000"/>
                </a:solidFill>
                <a:latin typeface="Times New Roman"/>
                <a:cs typeface="Times New Roman"/>
              </a:rPr>
              <a:t> </a:t>
            </a:r>
            <a:r>
              <a:rPr sz="2800" spc="-5" dirty="0">
                <a:solidFill>
                  <a:srgbClr val="FF0000"/>
                </a:solidFill>
                <a:latin typeface="Times New Roman"/>
                <a:cs typeface="Times New Roman"/>
              </a:rPr>
              <a:t>or</a:t>
            </a:r>
            <a:r>
              <a:rPr sz="2800" spc="10" dirty="0">
                <a:solidFill>
                  <a:srgbClr val="FF0000"/>
                </a:solidFill>
                <a:latin typeface="Times New Roman"/>
                <a:cs typeface="Times New Roman"/>
              </a:rPr>
              <a:t> </a:t>
            </a:r>
            <a:r>
              <a:rPr sz="2800" dirty="0">
                <a:solidFill>
                  <a:srgbClr val="FF0000"/>
                </a:solidFill>
                <a:latin typeface="Times New Roman"/>
                <a:cs typeface="Times New Roman"/>
              </a:rPr>
              <a:t>turbidity</a:t>
            </a:r>
            <a:r>
              <a:rPr sz="2800" spc="-20" dirty="0">
                <a:solidFill>
                  <a:srgbClr val="FF0000"/>
                </a:solidFill>
                <a:latin typeface="Times New Roman"/>
                <a:cs typeface="Times New Roman"/>
              </a:rPr>
              <a:t> </a:t>
            </a:r>
            <a:r>
              <a:rPr sz="2800" spc="-5" dirty="0">
                <a:latin typeface="Times New Roman"/>
                <a:cs typeface="Times New Roman"/>
              </a:rPr>
              <a:t>or</a:t>
            </a:r>
            <a:r>
              <a:rPr sz="2800" spc="10" dirty="0">
                <a:latin typeface="Times New Roman"/>
                <a:cs typeface="Times New Roman"/>
              </a:rPr>
              <a:t> </a:t>
            </a:r>
            <a:r>
              <a:rPr sz="2800" spc="-5" dirty="0">
                <a:latin typeface="Times New Roman"/>
                <a:cs typeface="Times New Roman"/>
              </a:rPr>
              <a:t>colour</a:t>
            </a:r>
            <a:r>
              <a:rPr sz="2800" spc="-10" dirty="0">
                <a:latin typeface="Times New Roman"/>
                <a:cs typeface="Times New Roman"/>
              </a:rPr>
              <a:t> </a:t>
            </a:r>
            <a:r>
              <a:rPr sz="2800" spc="-5" dirty="0">
                <a:latin typeface="Times New Roman"/>
                <a:cs typeface="Times New Roman"/>
              </a:rPr>
              <a:t>between</a:t>
            </a:r>
            <a:r>
              <a:rPr sz="2800" spc="15" dirty="0">
                <a:latin typeface="Times New Roman"/>
                <a:cs typeface="Times New Roman"/>
              </a:rPr>
              <a:t> </a:t>
            </a:r>
            <a:r>
              <a:rPr sz="2800" spc="-5" dirty="0">
                <a:latin typeface="Times New Roman"/>
                <a:cs typeface="Times New Roman"/>
              </a:rPr>
              <a:t>test</a:t>
            </a:r>
            <a:r>
              <a:rPr sz="2800" spc="-10" dirty="0">
                <a:latin typeface="Times New Roman"/>
                <a:cs typeface="Times New Roman"/>
              </a:rPr>
              <a:t> </a:t>
            </a:r>
            <a:r>
              <a:rPr sz="2800" spc="-5" dirty="0">
                <a:latin typeface="Times New Roman"/>
                <a:cs typeface="Times New Roman"/>
              </a:rPr>
              <a:t>and</a:t>
            </a:r>
            <a:r>
              <a:rPr sz="2800" dirty="0">
                <a:latin typeface="Times New Roman"/>
                <a:cs typeface="Times New Roman"/>
              </a:rPr>
              <a:t> </a:t>
            </a:r>
            <a:r>
              <a:rPr sz="2800" spc="-5" dirty="0">
                <a:latin typeface="Times New Roman"/>
                <a:cs typeface="Times New Roman"/>
              </a:rPr>
              <a:t>standard </a:t>
            </a:r>
            <a:r>
              <a:rPr sz="2800" spc="-685" dirty="0">
                <a:latin typeface="Times New Roman"/>
                <a:cs typeface="Times New Roman"/>
              </a:rPr>
              <a:t> </a:t>
            </a:r>
            <a:r>
              <a:rPr sz="2800" dirty="0">
                <a:latin typeface="Times New Roman"/>
                <a:cs typeface="Times New Roman"/>
              </a:rPr>
              <a:t>solution</a:t>
            </a:r>
            <a:r>
              <a:rPr sz="2800" spc="-40" dirty="0">
                <a:latin typeface="Times New Roman"/>
                <a:cs typeface="Times New Roman"/>
              </a:rPr>
              <a:t> </a:t>
            </a:r>
            <a:r>
              <a:rPr sz="2800" spc="-5" dirty="0">
                <a:latin typeface="Times New Roman"/>
                <a:cs typeface="Times New Roman"/>
              </a:rPr>
              <a:t>prescribed according</a:t>
            </a:r>
            <a:r>
              <a:rPr sz="2800" spc="-10" dirty="0">
                <a:latin typeface="Times New Roman"/>
                <a:cs typeface="Times New Roman"/>
              </a:rPr>
              <a:t> </a:t>
            </a:r>
            <a:r>
              <a:rPr sz="2800" spc="-5" dirty="0">
                <a:latin typeface="Times New Roman"/>
                <a:cs typeface="Times New Roman"/>
              </a:rPr>
              <a:t>to</a:t>
            </a:r>
            <a:r>
              <a:rPr sz="2800" spc="-10" dirty="0">
                <a:latin typeface="Times New Roman"/>
                <a:cs typeface="Times New Roman"/>
              </a:rPr>
              <a:t> </a:t>
            </a:r>
            <a:r>
              <a:rPr sz="2800" spc="-5" dirty="0">
                <a:latin typeface="Times New Roman"/>
                <a:cs typeface="Times New Roman"/>
              </a:rPr>
              <a:t>pharmacopoeia.</a:t>
            </a:r>
            <a:endParaRPr sz="2800" dirty="0">
              <a:latin typeface="Times New Roman"/>
              <a:cs typeface="Times New Roman"/>
            </a:endParaRPr>
          </a:p>
          <a:p>
            <a:pPr marL="241300" marR="5080" indent="-228600">
              <a:lnSpc>
                <a:spcPct val="100000"/>
              </a:lnSpc>
              <a:spcBef>
                <a:spcPts val="1015"/>
              </a:spcBef>
              <a:buFont typeface="Arial MT"/>
              <a:buChar char="•"/>
              <a:tabLst>
                <a:tab pos="241300" algn="l"/>
              </a:tabLst>
            </a:pPr>
            <a:r>
              <a:rPr sz="2800" spc="-5" dirty="0">
                <a:latin typeface="Times New Roman"/>
                <a:cs typeface="Times New Roman"/>
              </a:rPr>
              <a:t>The variation</a:t>
            </a:r>
            <a:r>
              <a:rPr sz="2800" spc="-15" dirty="0">
                <a:latin typeface="Times New Roman"/>
                <a:cs typeface="Times New Roman"/>
              </a:rPr>
              <a:t> </a:t>
            </a:r>
            <a:r>
              <a:rPr sz="2800" spc="-5" dirty="0">
                <a:latin typeface="Times New Roman"/>
                <a:cs typeface="Times New Roman"/>
              </a:rPr>
              <a:t>occurs</a:t>
            </a:r>
            <a:r>
              <a:rPr sz="2800" spc="10" dirty="0">
                <a:latin typeface="Times New Roman"/>
                <a:cs typeface="Times New Roman"/>
              </a:rPr>
              <a:t> </a:t>
            </a:r>
            <a:r>
              <a:rPr sz="2800" spc="-5" dirty="0">
                <a:latin typeface="Times New Roman"/>
                <a:cs typeface="Times New Roman"/>
              </a:rPr>
              <a:t>in</a:t>
            </a:r>
            <a:r>
              <a:rPr sz="2800" dirty="0">
                <a:latin typeface="Times New Roman"/>
                <a:cs typeface="Times New Roman"/>
              </a:rPr>
              <a:t> </a:t>
            </a:r>
            <a:r>
              <a:rPr sz="2800" spc="-5" dirty="0">
                <a:latin typeface="Times New Roman"/>
                <a:cs typeface="Times New Roman"/>
              </a:rPr>
              <a:t>opalescence</a:t>
            </a:r>
            <a:r>
              <a:rPr sz="2800" spc="-25" dirty="0">
                <a:latin typeface="Times New Roman"/>
                <a:cs typeface="Times New Roman"/>
              </a:rPr>
              <a:t> </a:t>
            </a:r>
            <a:r>
              <a:rPr sz="2800" spc="-5" dirty="0">
                <a:latin typeface="Times New Roman"/>
                <a:cs typeface="Times New Roman"/>
              </a:rPr>
              <a:t>or</a:t>
            </a:r>
            <a:r>
              <a:rPr sz="2800" spc="10" dirty="0">
                <a:latin typeface="Times New Roman"/>
                <a:cs typeface="Times New Roman"/>
              </a:rPr>
              <a:t> </a:t>
            </a:r>
            <a:r>
              <a:rPr sz="2800" dirty="0">
                <a:latin typeface="Times New Roman"/>
                <a:cs typeface="Times New Roman"/>
              </a:rPr>
              <a:t>turbidity</a:t>
            </a:r>
            <a:r>
              <a:rPr sz="2800" spc="-30" dirty="0">
                <a:latin typeface="Times New Roman"/>
                <a:cs typeface="Times New Roman"/>
              </a:rPr>
              <a:t> </a:t>
            </a:r>
            <a:r>
              <a:rPr sz="2800" spc="-5" dirty="0">
                <a:latin typeface="Times New Roman"/>
                <a:cs typeface="Times New Roman"/>
              </a:rPr>
              <a:t>or</a:t>
            </a:r>
            <a:r>
              <a:rPr sz="2800" spc="15" dirty="0">
                <a:latin typeface="Times New Roman"/>
                <a:cs typeface="Times New Roman"/>
              </a:rPr>
              <a:t> </a:t>
            </a:r>
            <a:r>
              <a:rPr sz="2800" spc="-5" dirty="0">
                <a:latin typeface="Times New Roman"/>
                <a:cs typeface="Times New Roman"/>
              </a:rPr>
              <a:t>colour</a:t>
            </a:r>
            <a:r>
              <a:rPr sz="2800" spc="-10" dirty="0">
                <a:latin typeface="Times New Roman"/>
                <a:cs typeface="Times New Roman"/>
              </a:rPr>
              <a:t> may</a:t>
            </a:r>
            <a:r>
              <a:rPr sz="2800" spc="10" dirty="0">
                <a:latin typeface="Times New Roman"/>
                <a:cs typeface="Times New Roman"/>
              </a:rPr>
              <a:t> </a:t>
            </a:r>
            <a:r>
              <a:rPr sz="2800" spc="-5" dirty="0">
                <a:latin typeface="Times New Roman"/>
                <a:cs typeface="Times New Roman"/>
              </a:rPr>
              <a:t>be</a:t>
            </a:r>
            <a:r>
              <a:rPr sz="2800" dirty="0">
                <a:latin typeface="Times New Roman"/>
                <a:cs typeface="Times New Roman"/>
              </a:rPr>
              <a:t> </a:t>
            </a:r>
            <a:r>
              <a:rPr sz="2800" spc="-5" dirty="0">
                <a:latin typeface="Times New Roman"/>
                <a:cs typeface="Times New Roman"/>
              </a:rPr>
              <a:t>due to </a:t>
            </a:r>
            <a:r>
              <a:rPr sz="2800" dirty="0">
                <a:latin typeface="Times New Roman"/>
                <a:cs typeface="Times New Roman"/>
              </a:rPr>
              <a:t> </a:t>
            </a:r>
            <a:r>
              <a:rPr sz="2800" spc="-5" dirty="0">
                <a:latin typeface="Times New Roman"/>
                <a:cs typeface="Times New Roman"/>
              </a:rPr>
              <a:t>presence of </a:t>
            </a:r>
            <a:r>
              <a:rPr sz="2800" dirty="0">
                <a:solidFill>
                  <a:srgbClr val="FF0000"/>
                </a:solidFill>
                <a:latin typeface="Times New Roman"/>
                <a:cs typeface="Times New Roman"/>
              </a:rPr>
              <a:t>other </a:t>
            </a:r>
            <a:r>
              <a:rPr sz="2800" spc="-5" dirty="0">
                <a:solidFill>
                  <a:srgbClr val="FF0000"/>
                </a:solidFill>
                <a:latin typeface="Times New Roman"/>
                <a:cs typeface="Times New Roman"/>
              </a:rPr>
              <a:t>impurities</a:t>
            </a:r>
            <a:r>
              <a:rPr sz="2800" spc="-5" dirty="0">
                <a:latin typeface="Times New Roman"/>
                <a:cs typeface="Times New Roman"/>
              </a:rPr>
              <a:t> in </a:t>
            </a:r>
            <a:r>
              <a:rPr sz="2800" dirty="0">
                <a:latin typeface="Times New Roman"/>
                <a:cs typeface="Times New Roman"/>
              </a:rPr>
              <a:t>the </a:t>
            </a:r>
            <a:r>
              <a:rPr sz="2800" spc="-5" dirty="0">
                <a:latin typeface="Times New Roman"/>
                <a:cs typeface="Times New Roman"/>
              </a:rPr>
              <a:t>substance. Hence </a:t>
            </a:r>
            <a:r>
              <a:rPr sz="2800" dirty="0">
                <a:latin typeface="Times New Roman"/>
                <a:cs typeface="Times New Roman"/>
              </a:rPr>
              <a:t>the </a:t>
            </a:r>
            <a:r>
              <a:rPr sz="2800" spc="-5" dirty="0">
                <a:latin typeface="Times New Roman"/>
                <a:cs typeface="Times New Roman"/>
              </a:rPr>
              <a:t>pharmacopoeia does </a:t>
            </a:r>
            <a:r>
              <a:rPr sz="2800" spc="-685" dirty="0">
                <a:latin typeface="Times New Roman"/>
                <a:cs typeface="Times New Roman"/>
              </a:rPr>
              <a:t> </a:t>
            </a:r>
            <a:r>
              <a:rPr sz="2800" dirty="0">
                <a:latin typeface="Times New Roman"/>
                <a:cs typeface="Times New Roman"/>
              </a:rPr>
              <a:t>not</a:t>
            </a:r>
            <a:r>
              <a:rPr sz="2800" spc="-15" dirty="0">
                <a:latin typeface="Times New Roman"/>
                <a:cs typeface="Times New Roman"/>
              </a:rPr>
              <a:t> </a:t>
            </a:r>
            <a:r>
              <a:rPr sz="2800" spc="-5" dirty="0">
                <a:latin typeface="Times New Roman"/>
                <a:cs typeface="Times New Roman"/>
              </a:rPr>
              <a:t>prescribe</a:t>
            </a:r>
            <a:r>
              <a:rPr sz="2800" spc="-15" dirty="0">
                <a:latin typeface="Times New Roman"/>
                <a:cs typeface="Times New Roman"/>
              </a:rPr>
              <a:t> </a:t>
            </a:r>
            <a:r>
              <a:rPr sz="2800" spc="-5" dirty="0">
                <a:latin typeface="Times New Roman"/>
                <a:cs typeface="Times New Roman"/>
              </a:rPr>
              <a:t>any</a:t>
            </a:r>
            <a:r>
              <a:rPr sz="2800" dirty="0">
                <a:latin typeface="Times New Roman"/>
                <a:cs typeface="Times New Roman"/>
              </a:rPr>
              <a:t> </a:t>
            </a:r>
            <a:r>
              <a:rPr sz="2800" spc="-5" dirty="0">
                <a:latin typeface="Times New Roman"/>
                <a:cs typeface="Times New Roman"/>
              </a:rPr>
              <a:t>numerical</a:t>
            </a:r>
            <a:r>
              <a:rPr sz="2800" dirty="0">
                <a:latin typeface="Times New Roman"/>
                <a:cs typeface="Times New Roman"/>
              </a:rPr>
              <a:t> </a:t>
            </a:r>
            <a:r>
              <a:rPr sz="2800" spc="-5" dirty="0">
                <a:latin typeface="Times New Roman"/>
                <a:cs typeface="Times New Roman"/>
              </a:rPr>
              <a:t>values</a:t>
            </a:r>
            <a:r>
              <a:rPr sz="2800" spc="-15" dirty="0">
                <a:latin typeface="Times New Roman"/>
                <a:cs typeface="Times New Roman"/>
              </a:rPr>
              <a:t> </a:t>
            </a:r>
            <a:r>
              <a:rPr sz="2800" dirty="0">
                <a:latin typeface="Times New Roman"/>
                <a:cs typeface="Times New Roman"/>
              </a:rPr>
              <a:t>for</a:t>
            </a:r>
            <a:r>
              <a:rPr sz="2800" spc="5" dirty="0">
                <a:latin typeface="Times New Roman"/>
                <a:cs typeface="Times New Roman"/>
              </a:rPr>
              <a:t> </a:t>
            </a:r>
            <a:r>
              <a:rPr sz="2800" spc="-5" dirty="0">
                <a:latin typeface="Times New Roman"/>
                <a:cs typeface="Times New Roman"/>
              </a:rPr>
              <a:t>limit</a:t>
            </a:r>
            <a:r>
              <a:rPr sz="2800" spc="-15" dirty="0">
                <a:latin typeface="Times New Roman"/>
                <a:cs typeface="Times New Roman"/>
              </a:rPr>
              <a:t> </a:t>
            </a:r>
            <a:r>
              <a:rPr sz="2800" spc="-5" dirty="0">
                <a:latin typeface="Times New Roman"/>
                <a:cs typeface="Times New Roman"/>
              </a:rPr>
              <a:t>test.</a:t>
            </a:r>
            <a:endParaRPr sz="2800" dirty="0">
              <a:latin typeface="Times New Roman"/>
              <a:cs typeface="Times New Roman"/>
            </a:endParaRPr>
          </a:p>
        </p:txBody>
      </p:sp>
    </p:spTree>
    <p:extLst>
      <p:ext uri="{BB962C8B-B14F-4D97-AF65-F5344CB8AC3E}">
        <p14:creationId xmlns:p14="http://schemas.microsoft.com/office/powerpoint/2010/main" val="3815029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799033" y="283589"/>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chloride </a:t>
            </a:r>
            <a:endParaRPr sz="3600" b="1" dirty="0">
              <a:solidFill>
                <a:srgbClr val="000000"/>
              </a:solidFill>
              <a:latin typeface="Times New Roman"/>
              <a:cs typeface="Times New Roman"/>
            </a:endParaRPr>
          </a:p>
        </p:txBody>
      </p:sp>
      <p:sp>
        <p:nvSpPr>
          <p:cNvPr id="5" name="object 3"/>
          <p:cNvSpPr txBox="1"/>
          <p:nvPr/>
        </p:nvSpPr>
        <p:spPr>
          <a:xfrm>
            <a:off x="558384" y="1156510"/>
            <a:ext cx="11035665" cy="2454910"/>
          </a:xfrm>
          <a:prstGeom prst="rect">
            <a:avLst/>
          </a:prstGeom>
        </p:spPr>
        <p:txBody>
          <a:bodyPr vert="horz" wrap="square" lIns="0" tIns="53340" rIns="0" bIns="0" rtlCol="0">
            <a:spAutoFit/>
          </a:bodyPr>
          <a:lstStyle/>
          <a:p>
            <a:pPr marL="12700">
              <a:lnSpc>
                <a:spcPct val="100000"/>
              </a:lnSpc>
              <a:spcBef>
                <a:spcPts val="420"/>
              </a:spcBef>
            </a:pPr>
            <a:r>
              <a:rPr sz="2800" b="1" spc="-10" dirty="0">
                <a:latin typeface="Calibri"/>
                <a:cs typeface="Calibri"/>
              </a:rPr>
              <a:t>Principal:</a:t>
            </a:r>
            <a:endParaRPr sz="2800" dirty="0">
              <a:latin typeface="Calibri"/>
              <a:cs typeface="Calibri"/>
            </a:endParaRPr>
          </a:p>
          <a:p>
            <a:pPr marL="241300" marR="5080" indent="-228600">
              <a:lnSpc>
                <a:spcPts val="2690"/>
              </a:lnSpc>
              <a:spcBef>
                <a:spcPts val="975"/>
              </a:spcBef>
              <a:buFont typeface="Arial MT"/>
              <a:buChar char="•"/>
              <a:tabLst>
                <a:tab pos="241300" algn="l"/>
              </a:tabLst>
            </a:pPr>
            <a:r>
              <a:rPr sz="2800" spc="-5" dirty="0">
                <a:latin typeface="Calibri"/>
                <a:cs typeface="Calibri"/>
              </a:rPr>
              <a:t>The </a:t>
            </a:r>
            <a:r>
              <a:rPr sz="2800" spc="-10" dirty="0">
                <a:latin typeface="Calibri"/>
                <a:cs typeface="Calibri"/>
              </a:rPr>
              <a:t>limit</a:t>
            </a:r>
            <a:r>
              <a:rPr sz="2800" spc="15" dirty="0">
                <a:latin typeface="Calibri"/>
                <a:cs typeface="Calibri"/>
              </a:rPr>
              <a:t> </a:t>
            </a:r>
            <a:r>
              <a:rPr sz="2800" spc="-20" dirty="0">
                <a:latin typeface="Calibri"/>
                <a:cs typeface="Calibri"/>
              </a:rPr>
              <a:t>test</a:t>
            </a:r>
            <a:r>
              <a:rPr sz="2800" spc="10" dirty="0">
                <a:latin typeface="Calibri"/>
                <a:cs typeface="Calibri"/>
              </a:rPr>
              <a:t> </a:t>
            </a:r>
            <a:r>
              <a:rPr sz="2800" spc="-5" dirty="0">
                <a:latin typeface="Calibri"/>
                <a:cs typeface="Calibri"/>
              </a:rPr>
              <a:t>of</a:t>
            </a:r>
            <a:r>
              <a:rPr sz="2800" dirty="0">
                <a:latin typeface="Calibri"/>
                <a:cs typeface="Calibri"/>
              </a:rPr>
              <a:t> </a:t>
            </a:r>
            <a:r>
              <a:rPr sz="2800" spc="-5" dirty="0">
                <a:latin typeface="Calibri"/>
                <a:cs typeface="Calibri"/>
              </a:rPr>
              <a:t>chloride</a:t>
            </a:r>
            <a:r>
              <a:rPr sz="2800" spc="20" dirty="0">
                <a:latin typeface="Calibri"/>
                <a:cs typeface="Calibri"/>
              </a:rPr>
              <a:t> </a:t>
            </a:r>
            <a:r>
              <a:rPr sz="2800" spc="-5" dirty="0">
                <a:latin typeface="Calibri"/>
                <a:cs typeface="Calibri"/>
              </a:rPr>
              <a:t>is</a:t>
            </a:r>
            <a:r>
              <a:rPr sz="2800" spc="5" dirty="0">
                <a:latin typeface="Calibri"/>
                <a:cs typeface="Calibri"/>
              </a:rPr>
              <a:t> </a:t>
            </a:r>
            <a:r>
              <a:rPr sz="2800" spc="-5" dirty="0">
                <a:latin typeface="Calibri"/>
                <a:cs typeface="Calibri"/>
              </a:rPr>
              <a:t>based</a:t>
            </a:r>
            <a:r>
              <a:rPr sz="2800" spc="5" dirty="0">
                <a:latin typeface="Calibri"/>
                <a:cs typeface="Calibri"/>
              </a:rPr>
              <a:t> </a:t>
            </a:r>
            <a:r>
              <a:rPr sz="2800" spc="-5" dirty="0">
                <a:latin typeface="Calibri"/>
                <a:cs typeface="Calibri"/>
              </a:rPr>
              <a:t>on</a:t>
            </a:r>
            <a:r>
              <a:rPr sz="2800" spc="5" dirty="0">
                <a:latin typeface="Calibri"/>
                <a:cs typeface="Calibri"/>
              </a:rPr>
              <a:t> </a:t>
            </a:r>
            <a:r>
              <a:rPr sz="2800" spc="-5" dirty="0">
                <a:latin typeface="Calibri"/>
                <a:cs typeface="Calibri"/>
              </a:rPr>
              <a:t>the</a:t>
            </a:r>
            <a:r>
              <a:rPr sz="2800" dirty="0">
                <a:latin typeface="Calibri"/>
                <a:cs typeface="Calibri"/>
              </a:rPr>
              <a:t> </a:t>
            </a:r>
            <a:r>
              <a:rPr sz="2800" spc="-5" dirty="0">
                <a:latin typeface="Calibri"/>
                <a:cs typeface="Calibri"/>
              </a:rPr>
              <a:t>reaction</a:t>
            </a:r>
            <a:r>
              <a:rPr sz="2800" dirty="0">
                <a:latin typeface="Calibri"/>
                <a:cs typeface="Calibri"/>
              </a:rPr>
              <a:t> </a:t>
            </a:r>
            <a:r>
              <a:rPr sz="2800" spc="-10" dirty="0">
                <a:latin typeface="Calibri"/>
                <a:cs typeface="Calibri"/>
              </a:rPr>
              <a:t>between</a:t>
            </a:r>
            <a:r>
              <a:rPr sz="2800" spc="5" dirty="0">
                <a:latin typeface="Calibri"/>
                <a:cs typeface="Calibri"/>
              </a:rPr>
              <a:t> </a:t>
            </a:r>
            <a:r>
              <a:rPr sz="2800" spc="-10" dirty="0">
                <a:latin typeface="Calibri"/>
                <a:cs typeface="Calibri"/>
              </a:rPr>
              <a:t>soluble</a:t>
            </a:r>
            <a:r>
              <a:rPr sz="2800" spc="20" dirty="0">
                <a:latin typeface="Calibri"/>
                <a:cs typeface="Calibri"/>
              </a:rPr>
              <a:t> </a:t>
            </a:r>
            <a:r>
              <a:rPr sz="2800" spc="-10" dirty="0">
                <a:latin typeface="Calibri"/>
                <a:cs typeface="Calibri"/>
              </a:rPr>
              <a:t>chloride </a:t>
            </a:r>
            <a:r>
              <a:rPr sz="2800" spc="-620" dirty="0">
                <a:latin typeface="Calibri"/>
                <a:cs typeface="Calibri"/>
              </a:rPr>
              <a:t> </a:t>
            </a:r>
            <a:r>
              <a:rPr sz="2800" spc="-10" dirty="0">
                <a:latin typeface="Calibri"/>
                <a:cs typeface="Calibri"/>
              </a:rPr>
              <a:t>impurities</a:t>
            </a:r>
            <a:r>
              <a:rPr sz="2800" spc="40" dirty="0">
                <a:latin typeface="Calibri"/>
                <a:cs typeface="Calibri"/>
              </a:rPr>
              <a:t> </a:t>
            </a:r>
            <a:r>
              <a:rPr sz="2800" spc="-15" dirty="0">
                <a:latin typeface="Calibri"/>
                <a:cs typeface="Calibri"/>
              </a:rPr>
              <a:t>present</a:t>
            </a:r>
            <a:r>
              <a:rPr sz="2800" spc="20" dirty="0">
                <a:latin typeface="Calibri"/>
                <a:cs typeface="Calibri"/>
              </a:rPr>
              <a:t> </a:t>
            </a:r>
            <a:r>
              <a:rPr sz="2800" spc="-5" dirty="0">
                <a:latin typeface="Calibri"/>
                <a:cs typeface="Calibri"/>
              </a:rPr>
              <a:t>in</a:t>
            </a:r>
            <a:r>
              <a:rPr sz="2800" spc="15" dirty="0">
                <a:latin typeface="Calibri"/>
                <a:cs typeface="Calibri"/>
              </a:rPr>
              <a:t> </a:t>
            </a:r>
            <a:r>
              <a:rPr sz="2800" spc="-5" dirty="0">
                <a:latin typeface="Calibri"/>
                <a:cs typeface="Calibri"/>
              </a:rPr>
              <a:t>the</a:t>
            </a:r>
            <a:r>
              <a:rPr sz="2800" dirty="0">
                <a:latin typeface="Calibri"/>
                <a:cs typeface="Calibri"/>
              </a:rPr>
              <a:t> </a:t>
            </a:r>
            <a:r>
              <a:rPr sz="2800" spc="-10" dirty="0">
                <a:latin typeface="Calibri"/>
                <a:cs typeface="Calibri"/>
              </a:rPr>
              <a:t>sample</a:t>
            </a:r>
            <a:r>
              <a:rPr sz="2800" spc="30" dirty="0">
                <a:latin typeface="Calibri"/>
                <a:cs typeface="Calibri"/>
              </a:rPr>
              <a:t> </a:t>
            </a:r>
            <a:r>
              <a:rPr sz="2800" spc="-5" dirty="0">
                <a:latin typeface="Calibri"/>
                <a:cs typeface="Calibri"/>
              </a:rPr>
              <a:t>and</a:t>
            </a:r>
            <a:r>
              <a:rPr sz="2800" spc="15" dirty="0">
                <a:latin typeface="Calibri"/>
                <a:cs typeface="Calibri"/>
              </a:rPr>
              <a:t> </a:t>
            </a:r>
            <a:r>
              <a:rPr sz="2800" spc="-15" dirty="0">
                <a:latin typeface="Calibri"/>
                <a:cs typeface="Calibri"/>
              </a:rPr>
              <a:t>silver</a:t>
            </a:r>
            <a:r>
              <a:rPr sz="2800" spc="10" dirty="0">
                <a:latin typeface="Calibri"/>
                <a:cs typeface="Calibri"/>
              </a:rPr>
              <a:t> </a:t>
            </a:r>
            <a:r>
              <a:rPr sz="2800" spc="-25" dirty="0">
                <a:latin typeface="Calibri"/>
                <a:cs typeface="Calibri"/>
              </a:rPr>
              <a:t>nitrate</a:t>
            </a:r>
            <a:r>
              <a:rPr sz="2800" spc="5" dirty="0">
                <a:latin typeface="Calibri"/>
                <a:cs typeface="Calibri"/>
              </a:rPr>
              <a:t> </a:t>
            </a:r>
            <a:r>
              <a:rPr sz="2800" spc="-10" dirty="0">
                <a:latin typeface="Calibri"/>
                <a:cs typeface="Calibri"/>
              </a:rPr>
              <a:t>solution</a:t>
            </a:r>
            <a:r>
              <a:rPr sz="2800" spc="35" dirty="0">
                <a:latin typeface="Calibri"/>
                <a:cs typeface="Calibri"/>
              </a:rPr>
              <a:t> </a:t>
            </a:r>
            <a:r>
              <a:rPr sz="2800" spc="-20" dirty="0">
                <a:latin typeface="Calibri"/>
                <a:cs typeface="Calibri"/>
              </a:rPr>
              <a:t>to</a:t>
            </a:r>
            <a:r>
              <a:rPr sz="2800" dirty="0">
                <a:latin typeface="Calibri"/>
                <a:cs typeface="Calibri"/>
              </a:rPr>
              <a:t> </a:t>
            </a:r>
            <a:r>
              <a:rPr sz="2800" spc="-20" dirty="0">
                <a:latin typeface="Calibri"/>
                <a:cs typeface="Calibri"/>
              </a:rPr>
              <a:t>form</a:t>
            </a:r>
            <a:r>
              <a:rPr sz="2800" spc="10" dirty="0">
                <a:latin typeface="Calibri"/>
                <a:cs typeface="Calibri"/>
              </a:rPr>
              <a:t> </a:t>
            </a:r>
            <a:r>
              <a:rPr sz="2800" spc="-10" dirty="0">
                <a:latin typeface="Calibri"/>
                <a:cs typeface="Calibri"/>
              </a:rPr>
              <a:t>white </a:t>
            </a:r>
            <a:r>
              <a:rPr sz="2800" spc="-5" dirty="0">
                <a:latin typeface="Calibri"/>
                <a:cs typeface="Calibri"/>
              </a:rPr>
              <a:t> </a:t>
            </a:r>
            <a:r>
              <a:rPr sz="2800" spc="-15" dirty="0">
                <a:latin typeface="Calibri"/>
                <a:cs typeface="Calibri"/>
              </a:rPr>
              <a:t>precipitates</a:t>
            </a:r>
            <a:r>
              <a:rPr sz="2800" spc="5" dirty="0">
                <a:latin typeface="Calibri"/>
                <a:cs typeface="Calibri"/>
              </a:rPr>
              <a:t> </a:t>
            </a:r>
            <a:r>
              <a:rPr sz="2800" spc="-5" dirty="0">
                <a:latin typeface="Calibri"/>
                <a:cs typeface="Calibri"/>
              </a:rPr>
              <a:t>of </a:t>
            </a:r>
            <a:r>
              <a:rPr sz="2800" spc="-10" dirty="0">
                <a:latin typeface="Calibri"/>
                <a:cs typeface="Calibri"/>
              </a:rPr>
              <a:t>silver</a:t>
            </a:r>
            <a:r>
              <a:rPr sz="2800" spc="5" dirty="0">
                <a:latin typeface="Calibri"/>
                <a:cs typeface="Calibri"/>
              </a:rPr>
              <a:t> </a:t>
            </a:r>
            <a:r>
              <a:rPr sz="2800" spc="-5" dirty="0">
                <a:latin typeface="Calibri"/>
                <a:cs typeface="Calibri"/>
              </a:rPr>
              <a:t>chloride.</a:t>
            </a:r>
            <a:endParaRPr sz="2800" dirty="0">
              <a:latin typeface="Calibri"/>
              <a:cs typeface="Calibri"/>
            </a:endParaRPr>
          </a:p>
          <a:p>
            <a:pPr marL="241300" marR="53975" indent="-228600">
              <a:lnSpc>
                <a:spcPts val="2690"/>
              </a:lnSpc>
              <a:spcBef>
                <a:spcPts val="1000"/>
              </a:spcBef>
              <a:buFont typeface="Arial MT"/>
              <a:buChar char="•"/>
              <a:tabLst>
                <a:tab pos="241300" algn="l"/>
              </a:tabLst>
            </a:pPr>
            <a:r>
              <a:rPr sz="2800" spc="-10" dirty="0">
                <a:latin typeface="Calibri"/>
                <a:cs typeface="Calibri"/>
              </a:rPr>
              <a:t>These</a:t>
            </a:r>
            <a:r>
              <a:rPr sz="2800" spc="-5" dirty="0">
                <a:latin typeface="Calibri"/>
                <a:cs typeface="Calibri"/>
              </a:rPr>
              <a:t> </a:t>
            </a:r>
            <a:r>
              <a:rPr sz="2800" spc="-15" dirty="0">
                <a:latin typeface="Calibri"/>
                <a:cs typeface="Calibri"/>
              </a:rPr>
              <a:t>precipitates</a:t>
            </a:r>
            <a:r>
              <a:rPr sz="2800" spc="25" dirty="0">
                <a:latin typeface="Calibri"/>
                <a:cs typeface="Calibri"/>
              </a:rPr>
              <a:t> </a:t>
            </a:r>
            <a:r>
              <a:rPr sz="2800" spc="-20" dirty="0">
                <a:latin typeface="Calibri"/>
                <a:cs typeface="Calibri"/>
              </a:rPr>
              <a:t>are</a:t>
            </a:r>
            <a:r>
              <a:rPr sz="2800" spc="5" dirty="0">
                <a:latin typeface="Calibri"/>
                <a:cs typeface="Calibri"/>
              </a:rPr>
              <a:t> </a:t>
            </a:r>
            <a:r>
              <a:rPr sz="2800" spc="-10" dirty="0">
                <a:latin typeface="Calibri"/>
                <a:cs typeface="Calibri"/>
              </a:rPr>
              <a:t>insoluble</a:t>
            </a:r>
            <a:r>
              <a:rPr sz="2800" spc="50" dirty="0">
                <a:latin typeface="Calibri"/>
                <a:cs typeface="Calibri"/>
              </a:rPr>
              <a:t> </a:t>
            </a:r>
            <a:r>
              <a:rPr sz="2800" spc="-5" dirty="0">
                <a:latin typeface="Calibri"/>
                <a:cs typeface="Calibri"/>
              </a:rPr>
              <a:t>in</a:t>
            </a:r>
            <a:r>
              <a:rPr sz="2800" dirty="0">
                <a:latin typeface="Calibri"/>
                <a:cs typeface="Calibri"/>
              </a:rPr>
              <a:t> </a:t>
            </a:r>
            <a:r>
              <a:rPr sz="2800" spc="-15" dirty="0">
                <a:latin typeface="Calibri"/>
                <a:cs typeface="Calibri"/>
              </a:rPr>
              <a:t>dilute</a:t>
            </a:r>
            <a:r>
              <a:rPr sz="2800" spc="20" dirty="0">
                <a:latin typeface="Calibri"/>
                <a:cs typeface="Calibri"/>
              </a:rPr>
              <a:t> </a:t>
            </a:r>
            <a:r>
              <a:rPr sz="2800" spc="-10" dirty="0">
                <a:latin typeface="Calibri"/>
                <a:cs typeface="Calibri"/>
              </a:rPr>
              <a:t>HNO</a:t>
            </a:r>
            <a:r>
              <a:rPr sz="2800" spc="-10" baseline="-25000" dirty="0">
                <a:latin typeface="Calibri"/>
                <a:cs typeface="Calibri"/>
              </a:rPr>
              <a:t>3</a:t>
            </a:r>
            <a:r>
              <a:rPr sz="2800" spc="40" dirty="0">
                <a:latin typeface="Calibri"/>
                <a:cs typeface="Calibri"/>
              </a:rPr>
              <a:t> </a:t>
            </a:r>
            <a:r>
              <a:rPr sz="2800" spc="-5" dirty="0">
                <a:latin typeface="Calibri"/>
                <a:cs typeface="Calibri"/>
              </a:rPr>
              <a:t>and</a:t>
            </a:r>
            <a:r>
              <a:rPr sz="2800" spc="25" dirty="0">
                <a:latin typeface="Calibri"/>
                <a:cs typeface="Calibri"/>
              </a:rPr>
              <a:t> </a:t>
            </a:r>
            <a:r>
              <a:rPr sz="2800" spc="-10" dirty="0">
                <a:latin typeface="Calibri"/>
                <a:cs typeface="Calibri"/>
              </a:rPr>
              <a:t>hence</a:t>
            </a:r>
            <a:r>
              <a:rPr sz="2800" spc="5" dirty="0">
                <a:latin typeface="Calibri"/>
                <a:cs typeface="Calibri"/>
              </a:rPr>
              <a:t> </a:t>
            </a:r>
            <a:r>
              <a:rPr sz="2800" spc="-10" dirty="0">
                <a:latin typeface="Calibri"/>
                <a:cs typeface="Calibri"/>
              </a:rPr>
              <a:t>give</a:t>
            </a:r>
            <a:r>
              <a:rPr sz="2800" spc="5" dirty="0">
                <a:latin typeface="Calibri"/>
                <a:cs typeface="Calibri"/>
              </a:rPr>
              <a:t> </a:t>
            </a:r>
            <a:r>
              <a:rPr sz="2800" spc="-10" dirty="0">
                <a:latin typeface="Calibri"/>
                <a:cs typeface="Calibri"/>
              </a:rPr>
              <a:t>turbidity</a:t>
            </a:r>
            <a:r>
              <a:rPr sz="2800" spc="40" dirty="0">
                <a:latin typeface="Calibri"/>
                <a:cs typeface="Calibri"/>
              </a:rPr>
              <a:t> </a:t>
            </a:r>
            <a:r>
              <a:rPr sz="2800" spc="-10" dirty="0">
                <a:latin typeface="Calibri"/>
                <a:cs typeface="Calibri"/>
              </a:rPr>
              <a:t>or </a:t>
            </a:r>
            <a:r>
              <a:rPr sz="2800" spc="-620" dirty="0">
                <a:latin typeface="Calibri"/>
                <a:cs typeface="Calibri"/>
              </a:rPr>
              <a:t> </a:t>
            </a:r>
            <a:r>
              <a:rPr sz="2800" spc="-10" dirty="0">
                <a:latin typeface="Calibri"/>
                <a:cs typeface="Calibri"/>
              </a:rPr>
              <a:t>opalescence</a:t>
            </a:r>
            <a:r>
              <a:rPr sz="2800" spc="10" dirty="0">
                <a:latin typeface="Calibri"/>
                <a:cs typeface="Calibri"/>
              </a:rPr>
              <a:t> </a:t>
            </a:r>
            <a:r>
              <a:rPr sz="2800" spc="-20" dirty="0">
                <a:latin typeface="Calibri"/>
                <a:cs typeface="Calibri"/>
              </a:rPr>
              <a:t>to</a:t>
            </a:r>
            <a:r>
              <a:rPr sz="2800" spc="-5" dirty="0">
                <a:latin typeface="Calibri"/>
                <a:cs typeface="Calibri"/>
              </a:rPr>
              <a:t> the</a:t>
            </a:r>
            <a:r>
              <a:rPr sz="2800" spc="5" dirty="0">
                <a:latin typeface="Calibri"/>
                <a:cs typeface="Calibri"/>
              </a:rPr>
              <a:t> </a:t>
            </a:r>
            <a:r>
              <a:rPr sz="2800" spc="-20" dirty="0">
                <a:latin typeface="Calibri"/>
                <a:cs typeface="Calibri"/>
              </a:rPr>
              <a:t>test</a:t>
            </a:r>
            <a:r>
              <a:rPr sz="2800" spc="-5" dirty="0">
                <a:latin typeface="Calibri"/>
                <a:cs typeface="Calibri"/>
              </a:rPr>
              <a:t> </a:t>
            </a:r>
            <a:r>
              <a:rPr sz="2800" spc="-10" dirty="0">
                <a:latin typeface="Calibri"/>
                <a:cs typeface="Calibri"/>
              </a:rPr>
              <a:t>solution.</a:t>
            </a:r>
            <a:endParaRPr sz="2800" dirty="0">
              <a:latin typeface="Calibri"/>
              <a:cs typeface="Calibri"/>
            </a:endParaRPr>
          </a:p>
        </p:txBody>
      </p:sp>
      <p:pic>
        <p:nvPicPr>
          <p:cNvPr id="6" name="object 5"/>
          <p:cNvPicPr/>
          <p:nvPr/>
        </p:nvPicPr>
        <p:blipFill>
          <a:blip r:embed="rId2" cstate="print"/>
          <a:stretch>
            <a:fillRect/>
          </a:stretch>
        </p:blipFill>
        <p:spPr>
          <a:xfrm>
            <a:off x="1946938" y="3748498"/>
            <a:ext cx="8258556" cy="1415795"/>
          </a:xfrm>
          <a:prstGeom prst="rect">
            <a:avLst/>
          </a:prstGeom>
        </p:spPr>
      </p:pic>
    </p:spTree>
    <p:extLst>
      <p:ext uri="{BB962C8B-B14F-4D97-AF65-F5344CB8AC3E}">
        <p14:creationId xmlns:p14="http://schemas.microsoft.com/office/powerpoint/2010/main" val="106119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91486" y="1229686"/>
            <a:ext cx="10808603" cy="4722447"/>
          </a:xfrm>
          <a:prstGeom prst="rect">
            <a:avLst/>
          </a:prstGeom>
        </p:spPr>
        <p:txBody>
          <a:bodyPr vert="horz" wrap="square" lIns="0" tIns="13335" rIns="0" bIns="0" rtlCol="0">
            <a:spAutoFit/>
          </a:bodyPr>
          <a:lstStyle/>
          <a:p>
            <a:pPr marL="469900" marR="5080" indent="-457200" algn="just">
              <a:lnSpc>
                <a:spcPct val="100000"/>
              </a:lnSpc>
              <a:spcBef>
                <a:spcPts val="105"/>
              </a:spcBef>
              <a:buFont typeface="Arial" panose="020B0604020202020204" pitchFamily="34" charset="0"/>
              <a:buChar char="•"/>
            </a:pPr>
            <a:r>
              <a:rPr sz="3400" spc="-5" dirty="0">
                <a:latin typeface="Times New Roman" panose="02020603050405020304" pitchFamily="18" charset="0"/>
                <a:cs typeface="Times New Roman" panose="02020603050405020304" pitchFamily="18" charset="0"/>
              </a:rPr>
              <a:t>These books </a:t>
            </a:r>
            <a:r>
              <a:rPr sz="3400" spc="-20" dirty="0">
                <a:latin typeface="Times New Roman" panose="02020603050405020304" pitchFamily="18" charset="0"/>
                <a:cs typeface="Times New Roman" panose="02020603050405020304" pitchFamily="18" charset="0"/>
              </a:rPr>
              <a:t>are </a:t>
            </a:r>
            <a:r>
              <a:rPr sz="3400" spc="-15" dirty="0">
                <a:latin typeface="Times New Roman" panose="02020603050405020304" pitchFamily="18" charset="0"/>
                <a:cs typeface="Times New Roman" panose="02020603050405020304" pitchFamily="18" charset="0"/>
              </a:rPr>
              <a:t>prepared </a:t>
            </a:r>
            <a:r>
              <a:rPr sz="3400" u="sng" spc="-5" dirty="0">
                <a:latin typeface="Times New Roman" panose="02020603050405020304" pitchFamily="18" charset="0"/>
                <a:cs typeface="Times New Roman" panose="02020603050405020304" pitchFamily="18" charset="0"/>
              </a:rPr>
              <a:t>under the authority </a:t>
            </a:r>
            <a:r>
              <a:rPr sz="3400" u="sng" dirty="0">
                <a:latin typeface="Times New Roman" panose="02020603050405020304" pitchFamily="18" charset="0"/>
                <a:cs typeface="Times New Roman" panose="02020603050405020304" pitchFamily="18" charset="0"/>
              </a:rPr>
              <a:t>of </a:t>
            </a:r>
            <a:r>
              <a:rPr sz="3400" u="sng" spc="-5" dirty="0">
                <a:latin typeface="Times New Roman" panose="02020603050405020304" pitchFamily="18" charset="0"/>
                <a:cs typeface="Times New Roman" panose="02020603050405020304" pitchFamily="18" charset="0"/>
              </a:rPr>
              <a:t>the </a:t>
            </a:r>
            <a:r>
              <a:rPr sz="3400" u="sng" spc="-15" dirty="0">
                <a:solidFill>
                  <a:srgbClr val="FF0000"/>
                </a:solidFill>
                <a:latin typeface="Times New Roman" panose="02020603050405020304" pitchFamily="18" charset="0"/>
                <a:cs typeface="Times New Roman" panose="02020603050405020304" pitchFamily="18" charset="0"/>
              </a:rPr>
              <a:t>Gov</a:t>
            </a:r>
            <a:r>
              <a:rPr lang="en-US" sz="3400" u="sng" spc="-15" dirty="0">
                <a:solidFill>
                  <a:srgbClr val="FF0000"/>
                </a:solidFill>
                <a:latin typeface="Times New Roman" panose="02020603050405020304" pitchFamily="18" charset="0"/>
                <a:cs typeface="Times New Roman" panose="02020603050405020304" pitchFamily="18" charset="0"/>
              </a:rPr>
              <a:t>ernmen</a:t>
            </a:r>
            <a:r>
              <a:rPr sz="3400" u="sng" spc="-15" dirty="0">
                <a:solidFill>
                  <a:srgbClr val="FF0000"/>
                </a:solidFill>
                <a:latin typeface="Times New Roman" panose="02020603050405020304" pitchFamily="18" charset="0"/>
                <a:cs typeface="Times New Roman" panose="02020603050405020304" pitchFamily="18" charset="0"/>
              </a:rPr>
              <a:t>t </a:t>
            </a:r>
            <a:r>
              <a:rPr sz="3400" u="sng" dirty="0">
                <a:latin typeface="Times New Roman" panose="02020603050405020304" pitchFamily="18" charset="0"/>
                <a:cs typeface="Times New Roman" panose="02020603050405020304" pitchFamily="18" charset="0"/>
              </a:rPr>
              <a:t>of </a:t>
            </a:r>
            <a:r>
              <a:rPr sz="3400" u="sng" spc="-5" dirty="0">
                <a:latin typeface="Times New Roman" panose="02020603050405020304" pitchFamily="18" charset="0"/>
                <a:cs typeface="Times New Roman" panose="02020603050405020304" pitchFamily="18" charset="0"/>
              </a:rPr>
              <a:t>the </a:t>
            </a:r>
            <a:r>
              <a:rPr sz="3400" u="sng" dirty="0">
                <a:latin typeface="Times New Roman" panose="02020603050405020304" pitchFamily="18" charset="0"/>
                <a:cs typeface="Times New Roman" panose="02020603050405020304" pitchFamily="18" charset="0"/>
              </a:rPr>
              <a:t> </a:t>
            </a:r>
            <a:r>
              <a:rPr sz="3400" u="sng" spc="-20" dirty="0">
                <a:latin typeface="Times New Roman" panose="02020603050405020304" pitchFamily="18" charset="0"/>
                <a:cs typeface="Times New Roman" panose="02020603050405020304" pitchFamily="18" charset="0"/>
              </a:rPr>
              <a:t>respective</a:t>
            </a:r>
            <a:r>
              <a:rPr sz="3400" u="sng" spc="-35" dirty="0">
                <a:latin typeface="Times New Roman" panose="02020603050405020304" pitchFamily="18" charset="0"/>
                <a:cs typeface="Times New Roman" panose="02020603050405020304" pitchFamily="18" charset="0"/>
              </a:rPr>
              <a:t> </a:t>
            </a:r>
            <a:r>
              <a:rPr sz="3400" u="sng" dirty="0">
                <a:latin typeface="Times New Roman" panose="02020603050405020304" pitchFamily="18" charset="0"/>
                <a:cs typeface="Times New Roman" panose="02020603050405020304" pitchFamily="18" charset="0"/>
              </a:rPr>
              <a:t>countries</a:t>
            </a:r>
          </a:p>
          <a:p>
            <a:pPr marL="457200" indent="-457200">
              <a:lnSpc>
                <a:spcPct val="100000"/>
              </a:lnSpc>
              <a:spcBef>
                <a:spcPts val="30"/>
              </a:spcBef>
              <a:buFont typeface="Arial" panose="020B0604020202020204" pitchFamily="34" charset="0"/>
              <a:buChar char="•"/>
            </a:pPr>
            <a:endParaRPr sz="3400" dirty="0">
              <a:latin typeface="Times New Roman" panose="02020603050405020304" pitchFamily="18" charset="0"/>
              <a:cs typeface="Times New Roman" panose="02020603050405020304" pitchFamily="18" charset="0"/>
            </a:endParaRPr>
          </a:p>
          <a:p>
            <a:pPr marL="469900" marR="6350" indent="-457200" algn="just">
              <a:lnSpc>
                <a:spcPct val="100000"/>
              </a:lnSpc>
              <a:buFont typeface="Arial" panose="020B0604020202020204" pitchFamily="34" charset="0"/>
              <a:buChar char="•"/>
            </a:pPr>
            <a:r>
              <a:rPr sz="3400" dirty="0">
                <a:latin typeface="Times New Roman" panose="02020603050405020304" pitchFamily="18" charset="0"/>
                <a:cs typeface="Times New Roman" panose="02020603050405020304" pitchFamily="18" charset="0"/>
              </a:rPr>
              <a:t>These </a:t>
            </a:r>
            <a:r>
              <a:rPr sz="3400" spc="-5" dirty="0">
                <a:latin typeface="Times New Roman" panose="02020603050405020304" pitchFamily="18" charset="0"/>
                <a:cs typeface="Times New Roman" panose="02020603050405020304" pitchFamily="18" charset="0"/>
              </a:rPr>
              <a:t>book </a:t>
            </a:r>
            <a:r>
              <a:rPr sz="3400" spc="-25" dirty="0">
                <a:latin typeface="Times New Roman" panose="02020603050405020304" pitchFamily="18" charset="0"/>
                <a:cs typeface="Times New Roman" panose="02020603050405020304" pitchFamily="18" charset="0"/>
              </a:rPr>
              <a:t>are </a:t>
            </a:r>
            <a:r>
              <a:rPr sz="3400" spc="-15" dirty="0">
                <a:latin typeface="Times New Roman" panose="02020603050405020304" pitchFamily="18" charset="0"/>
                <a:cs typeface="Times New Roman" panose="02020603050405020304" pitchFamily="18" charset="0"/>
              </a:rPr>
              <a:t>revised </a:t>
            </a:r>
            <a:r>
              <a:rPr sz="3400" b="1" spc="-5" dirty="0">
                <a:latin typeface="Times New Roman" panose="02020603050405020304" pitchFamily="18" charset="0"/>
                <a:cs typeface="Times New Roman" panose="02020603050405020304" pitchFamily="18" charset="0"/>
              </a:rPr>
              <a:t>time </a:t>
            </a:r>
            <a:r>
              <a:rPr sz="3400" b="1" spc="-15" dirty="0">
                <a:latin typeface="Times New Roman" panose="02020603050405020304" pitchFamily="18" charset="0"/>
                <a:cs typeface="Times New Roman" panose="02020603050405020304" pitchFamily="18" charset="0"/>
              </a:rPr>
              <a:t>to </a:t>
            </a:r>
            <a:r>
              <a:rPr sz="3400" b="1" spc="-10" dirty="0">
                <a:latin typeface="Times New Roman" panose="02020603050405020304" pitchFamily="18" charset="0"/>
                <a:cs typeface="Times New Roman" panose="02020603050405020304" pitchFamily="18" charset="0"/>
              </a:rPr>
              <a:t>time </a:t>
            </a:r>
            <a:r>
              <a:rPr sz="3400" b="1" dirty="0">
                <a:latin typeface="Times New Roman" panose="02020603050405020304" pitchFamily="18" charset="0"/>
                <a:cs typeface="Times New Roman" panose="02020603050405020304" pitchFamily="18" charset="0"/>
              </a:rPr>
              <a:t>in </a:t>
            </a:r>
            <a:r>
              <a:rPr sz="3400" b="1" spc="-15" dirty="0">
                <a:latin typeface="Times New Roman" panose="02020603050405020304" pitchFamily="18" charset="0"/>
                <a:cs typeface="Times New Roman" panose="02020603050405020304" pitchFamily="18" charset="0"/>
              </a:rPr>
              <a:t>order to </a:t>
            </a:r>
            <a:r>
              <a:rPr sz="3400" b="1" spc="-10" dirty="0">
                <a:latin typeface="Times New Roman" panose="02020603050405020304" pitchFamily="18" charset="0"/>
                <a:cs typeface="Times New Roman" panose="02020603050405020304" pitchFamily="18" charset="0"/>
              </a:rPr>
              <a:t>up</a:t>
            </a:r>
            <a:r>
              <a:rPr sz="3400" spc="-10" dirty="0">
                <a:latin typeface="Times New Roman" panose="02020603050405020304" pitchFamily="18" charset="0"/>
                <a:cs typeface="Times New Roman" panose="02020603050405020304" pitchFamily="18" charset="0"/>
              </a:rPr>
              <a:t>date the </a:t>
            </a:r>
            <a:r>
              <a:rPr sz="3400" spc="-5" dirty="0">
                <a:latin typeface="Times New Roman" panose="02020603050405020304" pitchFamily="18" charset="0"/>
                <a:cs typeface="Times New Roman" panose="02020603050405020304" pitchFamily="18" charset="0"/>
              </a:rPr>
              <a:t>latest </a:t>
            </a:r>
            <a:r>
              <a:rPr sz="3400" dirty="0">
                <a:latin typeface="Times New Roman" panose="02020603050405020304" pitchFamily="18" charset="0"/>
                <a:cs typeface="Times New Roman" panose="02020603050405020304" pitchFamily="18" charset="0"/>
              </a:rPr>
              <a:t> </a:t>
            </a:r>
            <a:r>
              <a:rPr sz="3400" spc="-5" dirty="0">
                <a:latin typeface="Times New Roman" panose="02020603050405020304" pitchFamily="18" charset="0"/>
                <a:cs typeface="Times New Roman" panose="02020603050405020304" pitchFamily="18" charset="0"/>
              </a:rPr>
              <a:t>information </a:t>
            </a:r>
            <a:r>
              <a:rPr sz="3400" spc="-20" dirty="0">
                <a:latin typeface="Times New Roman" panose="02020603050405020304" pitchFamily="18" charset="0"/>
                <a:cs typeface="Times New Roman" panose="02020603050405020304" pitchFamily="18" charset="0"/>
              </a:rPr>
              <a:t>available</a:t>
            </a:r>
            <a:endParaRPr sz="3400" dirty="0">
              <a:latin typeface="Times New Roman" panose="02020603050405020304" pitchFamily="18" charset="0"/>
              <a:cs typeface="Times New Roman" panose="02020603050405020304" pitchFamily="18" charset="0"/>
            </a:endParaRPr>
          </a:p>
          <a:p>
            <a:pPr marL="457200" indent="-457200">
              <a:lnSpc>
                <a:spcPct val="100000"/>
              </a:lnSpc>
              <a:spcBef>
                <a:spcPts val="30"/>
              </a:spcBef>
              <a:buFont typeface="Arial" panose="020B0604020202020204" pitchFamily="34" charset="0"/>
              <a:buChar char="•"/>
            </a:pPr>
            <a:endParaRPr sz="3400" dirty="0">
              <a:latin typeface="Times New Roman" panose="02020603050405020304" pitchFamily="18" charset="0"/>
              <a:cs typeface="Times New Roman" panose="02020603050405020304" pitchFamily="18" charset="0"/>
            </a:endParaRPr>
          </a:p>
          <a:p>
            <a:pPr marL="469900" marR="5080" indent="-457200" algn="just">
              <a:lnSpc>
                <a:spcPct val="100000"/>
              </a:lnSpc>
              <a:buFont typeface="Arial" panose="020B0604020202020204" pitchFamily="34" charset="0"/>
              <a:buChar char="•"/>
            </a:pPr>
            <a:r>
              <a:rPr sz="3400" spc="-40" dirty="0">
                <a:latin typeface="Times New Roman" panose="02020603050405020304" pitchFamily="18" charset="0"/>
                <a:cs typeface="Times New Roman" panose="02020603050405020304" pitchFamily="18" charset="0"/>
              </a:rPr>
              <a:t>For </a:t>
            </a:r>
            <a:r>
              <a:rPr sz="3400" spc="-5" dirty="0">
                <a:latin typeface="Times New Roman" panose="02020603050405020304" pitchFamily="18" charset="0"/>
                <a:cs typeface="Times New Roman" panose="02020603050405020304" pitchFamily="18" charset="0"/>
              </a:rPr>
              <a:t>the </a:t>
            </a:r>
            <a:r>
              <a:rPr sz="3400" spc="-15" dirty="0">
                <a:latin typeface="Times New Roman" panose="02020603050405020304" pitchFamily="18" charset="0"/>
                <a:cs typeface="Times New Roman" panose="02020603050405020304" pitchFamily="18" charset="0"/>
              </a:rPr>
              <a:t>preparation </a:t>
            </a:r>
            <a:r>
              <a:rPr sz="3400" dirty="0">
                <a:latin typeface="Times New Roman" panose="02020603050405020304" pitchFamily="18" charset="0"/>
                <a:cs typeface="Times New Roman" panose="02020603050405020304" pitchFamily="18" charset="0"/>
              </a:rPr>
              <a:t>of </a:t>
            </a:r>
            <a:r>
              <a:rPr sz="3400" spc="-5" dirty="0">
                <a:latin typeface="Times New Roman" panose="02020603050405020304" pitchFamily="18" charset="0"/>
                <a:cs typeface="Times New Roman" panose="02020603050405020304" pitchFamily="18" charset="0"/>
              </a:rPr>
              <a:t>these </a:t>
            </a:r>
            <a:r>
              <a:rPr sz="3400" spc="-10" dirty="0">
                <a:latin typeface="Times New Roman" panose="02020603050405020304" pitchFamily="18" charset="0"/>
                <a:cs typeface="Times New Roman" panose="02020603050405020304" pitchFamily="18" charset="0"/>
              </a:rPr>
              <a:t>books, </a:t>
            </a:r>
            <a:r>
              <a:rPr sz="3400" spc="-5" dirty="0">
                <a:latin typeface="Times New Roman" panose="02020603050405020304" pitchFamily="18" charset="0"/>
                <a:cs typeface="Times New Roman" panose="02020603050405020304" pitchFamily="18" charset="0"/>
              </a:rPr>
              <a:t>the </a:t>
            </a:r>
            <a:r>
              <a:rPr sz="3400" b="1" spc="-10" dirty="0">
                <a:latin typeface="Times New Roman" panose="02020603050405020304" pitchFamily="18" charset="0"/>
                <a:cs typeface="Times New Roman" panose="02020603050405020304" pitchFamily="18" charset="0"/>
              </a:rPr>
              <a:t>expert </a:t>
            </a:r>
            <a:r>
              <a:rPr sz="3400" b="1" spc="-5" dirty="0">
                <a:latin typeface="Times New Roman" panose="02020603050405020304" pitchFamily="18" charset="0"/>
                <a:cs typeface="Times New Roman" panose="02020603050405020304" pitchFamily="18" charset="0"/>
              </a:rPr>
              <a:t>opinion </a:t>
            </a:r>
            <a:r>
              <a:rPr sz="3400" b="1" dirty="0">
                <a:latin typeface="Times New Roman" panose="02020603050405020304" pitchFamily="18" charset="0"/>
                <a:cs typeface="Times New Roman" panose="02020603050405020304" pitchFamily="18" charset="0"/>
              </a:rPr>
              <a:t>of </a:t>
            </a:r>
            <a:r>
              <a:rPr sz="3400" b="1" spc="-5" dirty="0">
                <a:latin typeface="Times New Roman" panose="02020603050405020304" pitchFamily="18" charset="0"/>
                <a:cs typeface="Times New Roman" panose="02020603050405020304" pitchFamily="18" charset="0"/>
              </a:rPr>
              <a:t>medical</a:t>
            </a:r>
            <a:r>
              <a:rPr lang="en-US" sz="3400" b="1" dirty="0">
                <a:latin typeface="Times New Roman" panose="02020603050405020304" pitchFamily="18" charset="0"/>
                <a:cs typeface="Times New Roman" panose="02020603050405020304" pitchFamily="18" charset="0"/>
              </a:rPr>
              <a:t> </a:t>
            </a:r>
            <a:r>
              <a:rPr sz="3400" b="1" spc="-10" dirty="0">
                <a:latin typeface="Times New Roman" panose="02020603050405020304" pitchFamily="18" charset="0"/>
                <a:cs typeface="Times New Roman" panose="02020603050405020304" pitchFamily="18" charset="0"/>
              </a:rPr>
              <a:t>practitioner's,</a:t>
            </a:r>
            <a:r>
              <a:rPr lang="en-US" sz="3400" b="1" spc="-5" dirty="0">
                <a:latin typeface="Times New Roman" panose="02020603050405020304" pitchFamily="18" charset="0"/>
                <a:cs typeface="Times New Roman" panose="02020603050405020304" pitchFamily="18" charset="0"/>
              </a:rPr>
              <a:t> </a:t>
            </a:r>
            <a:r>
              <a:rPr sz="3400" b="1" spc="-5" dirty="0">
                <a:latin typeface="Times New Roman" panose="02020603050405020304" pitchFamily="18" charset="0"/>
                <a:cs typeface="Times New Roman" panose="02020603050405020304" pitchFamily="18" charset="0"/>
              </a:rPr>
              <a:t>teachers</a:t>
            </a:r>
            <a:r>
              <a:rPr lang="en-US" sz="3400" b="1" dirty="0">
                <a:latin typeface="Times New Roman" panose="02020603050405020304" pitchFamily="18" charset="0"/>
                <a:cs typeface="Times New Roman" panose="02020603050405020304" pitchFamily="18" charset="0"/>
              </a:rPr>
              <a:t> </a:t>
            </a:r>
            <a:r>
              <a:rPr sz="3400" b="1" spc="-5" dirty="0">
                <a:latin typeface="Times New Roman" panose="02020603050405020304" pitchFamily="18" charset="0"/>
                <a:cs typeface="Times New Roman" panose="02020603050405020304" pitchFamily="18" charset="0"/>
              </a:rPr>
              <a:t>and</a:t>
            </a:r>
            <a:r>
              <a:rPr sz="3400" b="1" dirty="0">
                <a:latin typeface="Times New Roman" panose="02020603050405020304" pitchFamily="18" charset="0"/>
                <a:cs typeface="Times New Roman" panose="02020603050405020304" pitchFamily="18" charset="0"/>
              </a:rPr>
              <a:t> scientist</a:t>
            </a:r>
            <a:r>
              <a:rPr sz="3400" b="1" spc="5" dirty="0">
                <a:latin typeface="Times New Roman" panose="02020603050405020304" pitchFamily="18" charset="0"/>
                <a:cs typeface="Times New Roman" panose="02020603050405020304" pitchFamily="18" charset="0"/>
              </a:rPr>
              <a:t> </a:t>
            </a:r>
            <a:r>
              <a:rPr sz="3400" spc="-5" dirty="0">
                <a:latin typeface="Times New Roman" panose="02020603050405020304" pitchFamily="18" charset="0"/>
                <a:cs typeface="Times New Roman" panose="02020603050405020304" pitchFamily="18" charset="0"/>
              </a:rPr>
              <a:t>and</a:t>
            </a:r>
            <a:r>
              <a:rPr sz="3400" dirty="0">
                <a:latin typeface="Times New Roman" panose="02020603050405020304" pitchFamily="18" charset="0"/>
                <a:cs typeface="Times New Roman" panose="02020603050405020304" pitchFamily="18" charset="0"/>
              </a:rPr>
              <a:t> </a:t>
            </a:r>
            <a:r>
              <a:rPr sz="3400" spc="-10" dirty="0">
                <a:latin typeface="Times New Roman" panose="02020603050405020304" pitchFamily="18" charset="0"/>
                <a:cs typeface="Times New Roman" panose="02020603050405020304" pitchFamily="18" charset="0"/>
              </a:rPr>
              <a:t>manufacturers</a:t>
            </a:r>
            <a:r>
              <a:rPr sz="3400" spc="-5" dirty="0">
                <a:latin typeface="Times New Roman" panose="02020603050405020304" pitchFamily="18" charset="0"/>
                <a:cs typeface="Times New Roman" panose="02020603050405020304" pitchFamily="18" charset="0"/>
              </a:rPr>
              <a:t> </a:t>
            </a:r>
            <a:r>
              <a:rPr sz="3400" spc="-20" dirty="0">
                <a:latin typeface="Times New Roman" panose="02020603050405020304" pitchFamily="18" charset="0"/>
                <a:cs typeface="Times New Roman" panose="02020603050405020304" pitchFamily="18" charset="0"/>
              </a:rPr>
              <a:t>are </a:t>
            </a:r>
            <a:r>
              <a:rPr sz="3400" dirty="0">
                <a:latin typeface="Times New Roman" panose="02020603050405020304" pitchFamily="18" charset="0"/>
                <a:cs typeface="Times New Roman" panose="02020603050405020304" pitchFamily="18" charset="0"/>
              </a:rPr>
              <a:t>obtained</a:t>
            </a:r>
          </a:p>
        </p:txBody>
      </p:sp>
      <p:sp>
        <p:nvSpPr>
          <p:cNvPr id="5" name="object 2"/>
          <p:cNvSpPr txBox="1">
            <a:spLocks noGrp="1"/>
          </p:cNvSpPr>
          <p:nvPr>
            <p:ph type="title"/>
          </p:nvPr>
        </p:nvSpPr>
        <p:spPr>
          <a:xfrm>
            <a:off x="480392" y="204940"/>
            <a:ext cx="8468995"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History of Pharmacopoeia</a:t>
            </a:r>
            <a:r>
              <a:rPr lang="en-US" u="sng" dirty="0">
                <a:solidFill>
                  <a:srgbClr val="000000"/>
                </a:solidFill>
                <a:latin typeface="Times New Roman"/>
                <a:cs typeface="Times New Roman"/>
              </a:rPr>
              <a:t> </a:t>
            </a:r>
            <a:endParaRPr b="0" u="sng" dirty="0">
              <a:solidFill>
                <a:srgbClr val="000000"/>
              </a:solidFill>
              <a:latin typeface="Times New Roman"/>
              <a:cs typeface="Times New Roman"/>
            </a:endParaRPr>
          </a:p>
        </p:txBody>
      </p:sp>
      <p:pic>
        <p:nvPicPr>
          <p:cNvPr id="2" name="Picture 2">
            <a:extLst>
              <a:ext uri="{FF2B5EF4-FFF2-40B4-BE49-F238E27FC236}">
                <a16:creationId xmlns:a16="http://schemas.microsoft.com/office/drawing/2014/main" id="{214BB78B-F2F0-E133-4746-4B52629B70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799033" y="283589"/>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chloride </a:t>
            </a:r>
            <a:endParaRPr sz="3600" b="1" dirty="0">
              <a:solidFill>
                <a:srgbClr val="000000"/>
              </a:solidFill>
              <a:latin typeface="Times New Roman"/>
              <a:cs typeface="Times New Roman"/>
            </a:endParaRPr>
          </a:p>
        </p:txBody>
      </p:sp>
      <p:sp>
        <p:nvSpPr>
          <p:cNvPr id="8" name="object 9"/>
          <p:cNvSpPr txBox="1"/>
          <p:nvPr/>
        </p:nvSpPr>
        <p:spPr>
          <a:xfrm>
            <a:off x="1106063" y="949426"/>
            <a:ext cx="4414520" cy="5619115"/>
          </a:xfrm>
          <a:prstGeom prst="rect">
            <a:avLst/>
          </a:prstGeom>
        </p:spPr>
        <p:txBody>
          <a:bodyPr vert="horz" wrap="square" lIns="0" tIns="203835" rIns="0" bIns="0" rtlCol="0">
            <a:spAutoFit/>
          </a:bodyPr>
          <a:lstStyle/>
          <a:p>
            <a:pPr marL="1699260">
              <a:lnSpc>
                <a:spcPct val="100000"/>
              </a:lnSpc>
              <a:spcBef>
                <a:spcPts val="1605"/>
              </a:spcBef>
            </a:pPr>
            <a:r>
              <a:rPr sz="2400" b="1" spc="-60" dirty="0">
                <a:latin typeface="Times New Roman"/>
                <a:cs typeface="Times New Roman"/>
              </a:rPr>
              <a:t>Test</a:t>
            </a:r>
            <a:r>
              <a:rPr sz="2400" b="1" spc="-55" dirty="0">
                <a:latin typeface="Times New Roman"/>
                <a:cs typeface="Times New Roman"/>
              </a:rPr>
              <a:t> </a:t>
            </a:r>
            <a:r>
              <a:rPr sz="2400" b="1" spc="-5" dirty="0">
                <a:latin typeface="Times New Roman"/>
                <a:cs typeface="Times New Roman"/>
              </a:rPr>
              <a:t>sample</a:t>
            </a:r>
            <a:endParaRPr sz="2400" dirty="0">
              <a:latin typeface="Times New Roman"/>
              <a:cs typeface="Times New Roman"/>
            </a:endParaRPr>
          </a:p>
          <a:p>
            <a:pPr marL="50165" marR="237490">
              <a:lnSpc>
                <a:spcPct val="150000"/>
              </a:lnSpc>
              <a:spcBef>
                <a:spcPts val="55"/>
              </a:spcBef>
              <a:buClr>
                <a:srgbClr val="FFFFFF"/>
              </a:buClr>
              <a:tabLst>
                <a:tab pos="489584" algn="l"/>
                <a:tab pos="490220" algn="l"/>
              </a:tabLst>
            </a:pPr>
            <a:r>
              <a:rPr lang="en-US" dirty="0"/>
              <a:t>1. </a:t>
            </a:r>
            <a:r>
              <a:rPr dirty="0"/>
              <a:t>	</a:t>
            </a:r>
            <a:r>
              <a:rPr sz="2200" spc="-5" dirty="0">
                <a:latin typeface="Times New Roman"/>
                <a:cs typeface="Times New Roman"/>
              </a:rPr>
              <a:t>Specific weight </a:t>
            </a:r>
            <a:r>
              <a:rPr sz="2200" dirty="0">
                <a:latin typeface="Times New Roman"/>
                <a:cs typeface="Times New Roman"/>
              </a:rPr>
              <a:t>of </a:t>
            </a:r>
            <a:r>
              <a:rPr sz="2200" spc="-5" dirty="0">
                <a:latin typeface="Times New Roman"/>
                <a:cs typeface="Times New Roman"/>
              </a:rPr>
              <a:t>compound is </a:t>
            </a:r>
            <a:r>
              <a:rPr sz="2200" dirty="0">
                <a:latin typeface="Times New Roman"/>
                <a:cs typeface="Times New Roman"/>
              </a:rPr>
              <a:t> dissolved </a:t>
            </a:r>
            <a:r>
              <a:rPr sz="2200" spc="-5" dirty="0">
                <a:latin typeface="Times New Roman"/>
                <a:cs typeface="Times New Roman"/>
              </a:rPr>
              <a:t>in </a:t>
            </a:r>
            <a:r>
              <a:rPr sz="2200" spc="-10" dirty="0">
                <a:latin typeface="Times New Roman"/>
                <a:cs typeface="Times New Roman"/>
              </a:rPr>
              <a:t>water </a:t>
            </a:r>
            <a:r>
              <a:rPr sz="2200" spc="-5" dirty="0">
                <a:latin typeface="Times New Roman"/>
                <a:cs typeface="Times New Roman"/>
              </a:rPr>
              <a:t>or solution is </a:t>
            </a:r>
            <a:r>
              <a:rPr sz="2200" dirty="0">
                <a:latin typeface="Times New Roman"/>
                <a:cs typeface="Times New Roman"/>
              </a:rPr>
              <a:t> </a:t>
            </a:r>
            <a:r>
              <a:rPr sz="2200" spc="-5" dirty="0">
                <a:latin typeface="Times New Roman"/>
                <a:cs typeface="Times New Roman"/>
              </a:rPr>
              <a:t>prepared</a:t>
            </a:r>
            <a:r>
              <a:rPr sz="2200" spc="-10" dirty="0">
                <a:latin typeface="Times New Roman"/>
                <a:cs typeface="Times New Roman"/>
              </a:rPr>
              <a:t> as</a:t>
            </a:r>
            <a:r>
              <a:rPr sz="2200" spc="-5" dirty="0">
                <a:latin typeface="Times New Roman"/>
                <a:cs typeface="Times New Roman"/>
              </a:rPr>
              <a:t> directed</a:t>
            </a:r>
            <a:r>
              <a:rPr sz="2200" spc="15" dirty="0">
                <a:latin typeface="Times New Roman"/>
                <a:cs typeface="Times New Roman"/>
              </a:rPr>
              <a:t> </a:t>
            </a:r>
            <a:r>
              <a:rPr sz="2200" spc="-5" dirty="0">
                <a:latin typeface="Times New Roman"/>
                <a:cs typeface="Times New Roman"/>
              </a:rPr>
              <a:t>in</a:t>
            </a:r>
            <a:r>
              <a:rPr sz="2200" spc="-10" dirty="0">
                <a:latin typeface="Times New Roman"/>
                <a:cs typeface="Times New Roman"/>
              </a:rPr>
              <a:t> </a:t>
            </a:r>
            <a:r>
              <a:rPr sz="2200" dirty="0">
                <a:latin typeface="Times New Roman"/>
                <a:cs typeface="Times New Roman"/>
              </a:rPr>
              <a:t>the </a:t>
            </a:r>
            <a:r>
              <a:rPr sz="2200" spc="5" dirty="0">
                <a:latin typeface="Times New Roman"/>
                <a:cs typeface="Times New Roman"/>
              </a:rPr>
              <a:t> </a:t>
            </a:r>
            <a:r>
              <a:rPr sz="2200" spc="-5" dirty="0">
                <a:latin typeface="Times New Roman"/>
                <a:cs typeface="Times New Roman"/>
              </a:rPr>
              <a:t>pharmacopoeia</a:t>
            </a:r>
            <a:r>
              <a:rPr sz="2200" spc="5" dirty="0">
                <a:latin typeface="Times New Roman"/>
                <a:cs typeface="Times New Roman"/>
              </a:rPr>
              <a:t> </a:t>
            </a:r>
            <a:r>
              <a:rPr sz="2200" spc="-5" dirty="0">
                <a:latin typeface="Times New Roman"/>
                <a:cs typeface="Times New Roman"/>
              </a:rPr>
              <a:t>and transferred</a:t>
            </a:r>
            <a:r>
              <a:rPr sz="2200" spc="20" dirty="0">
                <a:latin typeface="Times New Roman"/>
                <a:cs typeface="Times New Roman"/>
              </a:rPr>
              <a:t> </a:t>
            </a:r>
            <a:r>
              <a:rPr sz="2200" spc="-5" dirty="0">
                <a:latin typeface="Times New Roman"/>
                <a:cs typeface="Times New Roman"/>
              </a:rPr>
              <a:t>in </a:t>
            </a:r>
            <a:r>
              <a:rPr sz="2200" spc="-535" dirty="0">
                <a:latin typeface="Times New Roman"/>
                <a:cs typeface="Times New Roman"/>
              </a:rPr>
              <a:t> </a:t>
            </a:r>
            <a:r>
              <a:rPr sz="2200" spc="-10" dirty="0">
                <a:latin typeface="Times New Roman"/>
                <a:cs typeface="Times New Roman"/>
              </a:rPr>
              <a:t>Nessler</a:t>
            </a:r>
            <a:r>
              <a:rPr sz="2200" spc="-5" dirty="0">
                <a:latin typeface="Times New Roman"/>
                <a:cs typeface="Times New Roman"/>
              </a:rPr>
              <a:t> </a:t>
            </a:r>
            <a:r>
              <a:rPr sz="2200" spc="-15" dirty="0">
                <a:latin typeface="Times New Roman"/>
                <a:cs typeface="Times New Roman"/>
              </a:rPr>
              <a:t>cylinder.</a:t>
            </a:r>
            <a:endParaRPr sz="2200" dirty="0">
              <a:latin typeface="Times New Roman"/>
              <a:cs typeface="Times New Roman"/>
            </a:endParaRPr>
          </a:p>
          <a:p>
            <a:pPr marL="50165">
              <a:lnSpc>
                <a:spcPct val="100000"/>
              </a:lnSpc>
              <a:spcBef>
                <a:spcPts val="1320"/>
              </a:spcBef>
              <a:tabLst>
                <a:tab pos="421005" algn="l"/>
                <a:tab pos="421640" algn="l"/>
              </a:tabLst>
            </a:pPr>
            <a:r>
              <a:rPr lang="en-US" sz="2200" spc="-10" dirty="0">
                <a:latin typeface="Times New Roman"/>
                <a:cs typeface="Times New Roman"/>
              </a:rPr>
              <a:t>2. </a:t>
            </a:r>
            <a:r>
              <a:rPr sz="2200" spc="-10" dirty="0">
                <a:latin typeface="Times New Roman"/>
                <a:cs typeface="Times New Roman"/>
              </a:rPr>
              <a:t>Add</a:t>
            </a:r>
            <a:r>
              <a:rPr sz="2200" spc="-20" dirty="0">
                <a:latin typeface="Times New Roman"/>
                <a:cs typeface="Times New Roman"/>
              </a:rPr>
              <a:t> </a:t>
            </a:r>
            <a:r>
              <a:rPr sz="2200" spc="-10" dirty="0">
                <a:latin typeface="Times New Roman"/>
                <a:cs typeface="Times New Roman"/>
              </a:rPr>
              <a:t>1ml</a:t>
            </a:r>
            <a:r>
              <a:rPr sz="2200" spc="20" dirty="0">
                <a:latin typeface="Times New Roman"/>
                <a:cs typeface="Times New Roman"/>
              </a:rPr>
              <a:t> </a:t>
            </a:r>
            <a:r>
              <a:rPr sz="2200" dirty="0">
                <a:latin typeface="Times New Roman"/>
                <a:cs typeface="Times New Roman"/>
              </a:rPr>
              <a:t>of</a:t>
            </a:r>
            <a:r>
              <a:rPr sz="2200" spc="-5" dirty="0">
                <a:latin typeface="Times New Roman"/>
                <a:cs typeface="Times New Roman"/>
              </a:rPr>
              <a:t> dil.</a:t>
            </a:r>
            <a:r>
              <a:rPr sz="2200" spc="-10" dirty="0">
                <a:latin typeface="Times New Roman"/>
                <a:cs typeface="Times New Roman"/>
              </a:rPr>
              <a:t> </a:t>
            </a:r>
            <a:r>
              <a:rPr sz="2200" spc="-5" dirty="0">
                <a:latin typeface="Times New Roman"/>
                <a:cs typeface="Times New Roman"/>
              </a:rPr>
              <a:t>nitric acid</a:t>
            </a:r>
            <a:endParaRPr sz="2200" dirty="0">
              <a:latin typeface="Times New Roman"/>
              <a:cs typeface="Times New Roman"/>
            </a:endParaRPr>
          </a:p>
          <a:p>
            <a:pPr marL="50165">
              <a:lnSpc>
                <a:spcPct val="100000"/>
              </a:lnSpc>
              <a:spcBef>
                <a:spcPts val="1320"/>
              </a:spcBef>
              <a:tabLst>
                <a:tab pos="421005" algn="l"/>
                <a:tab pos="421640" algn="l"/>
              </a:tabLst>
            </a:pPr>
            <a:r>
              <a:rPr lang="en-US" sz="2200" spc="-5" dirty="0">
                <a:latin typeface="Times New Roman"/>
                <a:cs typeface="Times New Roman"/>
              </a:rPr>
              <a:t>3. </a:t>
            </a:r>
            <a:r>
              <a:rPr sz="2200" spc="-5" dirty="0">
                <a:latin typeface="Times New Roman"/>
                <a:cs typeface="Times New Roman"/>
              </a:rPr>
              <a:t>Dilute</a:t>
            </a:r>
            <a:r>
              <a:rPr sz="2200" spc="-25" dirty="0">
                <a:latin typeface="Times New Roman"/>
                <a:cs typeface="Times New Roman"/>
              </a:rPr>
              <a:t> </a:t>
            </a:r>
            <a:r>
              <a:rPr sz="2200" spc="-5" dirty="0">
                <a:latin typeface="Times New Roman"/>
                <a:cs typeface="Times New Roman"/>
              </a:rPr>
              <a:t>to</a:t>
            </a:r>
            <a:r>
              <a:rPr sz="2200" dirty="0">
                <a:latin typeface="Times New Roman"/>
                <a:cs typeface="Times New Roman"/>
              </a:rPr>
              <a:t> </a:t>
            </a:r>
            <a:r>
              <a:rPr sz="2200" spc="-5" dirty="0">
                <a:latin typeface="Times New Roman"/>
                <a:cs typeface="Times New Roman"/>
              </a:rPr>
              <a:t>50ml</a:t>
            </a:r>
            <a:r>
              <a:rPr sz="2200" spc="10" dirty="0">
                <a:latin typeface="Times New Roman"/>
                <a:cs typeface="Times New Roman"/>
              </a:rPr>
              <a:t> </a:t>
            </a:r>
            <a:r>
              <a:rPr sz="2200" spc="-5" dirty="0">
                <a:latin typeface="Times New Roman"/>
                <a:cs typeface="Times New Roman"/>
              </a:rPr>
              <a:t>in</a:t>
            </a:r>
            <a:r>
              <a:rPr sz="2200" spc="-10" dirty="0">
                <a:latin typeface="Times New Roman"/>
                <a:cs typeface="Times New Roman"/>
              </a:rPr>
              <a:t> </a:t>
            </a:r>
            <a:r>
              <a:rPr sz="2200" spc="-10" dirty="0" err="1">
                <a:latin typeface="Times New Roman"/>
                <a:cs typeface="Times New Roman"/>
              </a:rPr>
              <a:t>Nessler</a:t>
            </a:r>
            <a:r>
              <a:rPr sz="2200" dirty="0">
                <a:latin typeface="Times New Roman"/>
                <a:cs typeface="Times New Roman"/>
              </a:rPr>
              <a:t> cylinder</a:t>
            </a:r>
            <a:endParaRPr lang="en-US" sz="2200" dirty="0">
              <a:latin typeface="Times New Roman"/>
              <a:cs typeface="Times New Roman"/>
            </a:endParaRPr>
          </a:p>
          <a:p>
            <a:pPr marL="50165">
              <a:lnSpc>
                <a:spcPct val="100000"/>
              </a:lnSpc>
              <a:spcBef>
                <a:spcPts val="1320"/>
              </a:spcBef>
              <a:tabLst>
                <a:tab pos="421005" algn="l"/>
                <a:tab pos="421640" algn="l"/>
              </a:tabLst>
            </a:pPr>
            <a:r>
              <a:rPr lang="en-US" sz="2200" spc="-10" dirty="0">
                <a:latin typeface="Times New Roman"/>
                <a:cs typeface="Times New Roman"/>
              </a:rPr>
              <a:t>4. </a:t>
            </a:r>
            <a:r>
              <a:rPr sz="2200" spc="-10" dirty="0">
                <a:latin typeface="Times New Roman"/>
                <a:cs typeface="Times New Roman"/>
              </a:rPr>
              <a:t>Add</a:t>
            </a:r>
            <a:r>
              <a:rPr sz="2200" spc="-25" dirty="0">
                <a:latin typeface="Times New Roman"/>
                <a:cs typeface="Times New Roman"/>
              </a:rPr>
              <a:t> </a:t>
            </a:r>
            <a:r>
              <a:rPr sz="2200" spc="-10" dirty="0">
                <a:latin typeface="Times New Roman"/>
                <a:cs typeface="Times New Roman"/>
              </a:rPr>
              <a:t>1ml</a:t>
            </a:r>
            <a:r>
              <a:rPr sz="2200" spc="15" dirty="0">
                <a:latin typeface="Times New Roman"/>
                <a:cs typeface="Times New Roman"/>
              </a:rPr>
              <a:t> </a:t>
            </a:r>
            <a:r>
              <a:rPr sz="2200" dirty="0">
                <a:latin typeface="Times New Roman"/>
                <a:cs typeface="Times New Roman"/>
              </a:rPr>
              <a:t>of</a:t>
            </a:r>
            <a:r>
              <a:rPr sz="2200" spc="-125" dirty="0">
                <a:latin typeface="Times New Roman"/>
                <a:cs typeface="Times New Roman"/>
              </a:rPr>
              <a:t> </a:t>
            </a:r>
            <a:r>
              <a:rPr sz="2200" spc="-5" dirty="0">
                <a:latin typeface="Times New Roman"/>
                <a:cs typeface="Times New Roman"/>
              </a:rPr>
              <a:t>AgNO</a:t>
            </a:r>
            <a:r>
              <a:rPr sz="2175" spc="-7" baseline="-21072" dirty="0">
                <a:latin typeface="Times New Roman"/>
                <a:cs typeface="Times New Roman"/>
              </a:rPr>
              <a:t>3</a:t>
            </a:r>
            <a:r>
              <a:rPr sz="2175" spc="270" baseline="-21072" dirty="0">
                <a:latin typeface="Times New Roman"/>
                <a:cs typeface="Times New Roman"/>
              </a:rPr>
              <a:t> </a:t>
            </a:r>
            <a:r>
              <a:rPr sz="2200" spc="-5" dirty="0">
                <a:latin typeface="Times New Roman"/>
                <a:cs typeface="Times New Roman"/>
              </a:rPr>
              <a:t>solution</a:t>
            </a:r>
            <a:endParaRPr sz="2200" dirty="0">
              <a:latin typeface="Times New Roman"/>
              <a:cs typeface="Times New Roman"/>
            </a:endParaRPr>
          </a:p>
          <a:p>
            <a:pPr marL="50165">
              <a:lnSpc>
                <a:spcPct val="100000"/>
              </a:lnSpc>
              <a:spcBef>
                <a:spcPts val="1320"/>
              </a:spcBef>
              <a:tabLst>
                <a:tab pos="421005" algn="l"/>
                <a:tab pos="421640" algn="l"/>
              </a:tabLst>
            </a:pPr>
            <a:r>
              <a:rPr lang="en-US" sz="2200" spc="-10" dirty="0">
                <a:latin typeface="Times New Roman"/>
                <a:cs typeface="Times New Roman"/>
              </a:rPr>
              <a:t>5. </a:t>
            </a:r>
            <a:r>
              <a:rPr sz="2200" spc="-10" dirty="0">
                <a:latin typeface="Times New Roman"/>
                <a:cs typeface="Times New Roman"/>
              </a:rPr>
              <a:t>Keep</a:t>
            </a:r>
            <a:r>
              <a:rPr sz="2200" spc="-20" dirty="0">
                <a:latin typeface="Times New Roman"/>
                <a:cs typeface="Times New Roman"/>
              </a:rPr>
              <a:t> </a:t>
            </a:r>
            <a:r>
              <a:rPr sz="2200" spc="-5" dirty="0">
                <a:latin typeface="Times New Roman"/>
                <a:cs typeface="Times New Roman"/>
              </a:rPr>
              <a:t>aside</a:t>
            </a:r>
            <a:r>
              <a:rPr sz="2200" spc="-15" dirty="0">
                <a:latin typeface="Times New Roman"/>
                <a:cs typeface="Times New Roman"/>
              </a:rPr>
              <a:t> </a:t>
            </a:r>
            <a:r>
              <a:rPr sz="2200" dirty="0">
                <a:latin typeface="Times New Roman"/>
                <a:cs typeface="Times New Roman"/>
              </a:rPr>
              <a:t>for</a:t>
            </a:r>
            <a:r>
              <a:rPr sz="2200" spc="-5" dirty="0">
                <a:latin typeface="Times New Roman"/>
                <a:cs typeface="Times New Roman"/>
              </a:rPr>
              <a:t> 5</a:t>
            </a:r>
            <a:r>
              <a:rPr sz="2200" spc="-15" dirty="0">
                <a:latin typeface="Times New Roman"/>
                <a:cs typeface="Times New Roman"/>
              </a:rPr>
              <a:t> </a:t>
            </a:r>
            <a:r>
              <a:rPr sz="2200" spc="-10" dirty="0">
                <a:latin typeface="Times New Roman"/>
                <a:cs typeface="Times New Roman"/>
              </a:rPr>
              <a:t>min</a:t>
            </a:r>
            <a:endParaRPr sz="2200" dirty="0">
              <a:latin typeface="Times New Roman"/>
              <a:cs typeface="Times New Roman"/>
            </a:endParaRPr>
          </a:p>
          <a:p>
            <a:pPr marL="50165">
              <a:lnSpc>
                <a:spcPct val="100000"/>
              </a:lnSpc>
              <a:spcBef>
                <a:spcPts val="1320"/>
              </a:spcBef>
              <a:tabLst>
                <a:tab pos="421005" algn="l"/>
                <a:tab pos="421640" algn="l"/>
              </a:tabLst>
            </a:pPr>
            <a:r>
              <a:rPr lang="en-US" sz="2200" spc="-10" dirty="0">
                <a:latin typeface="Times New Roman"/>
                <a:cs typeface="Times New Roman"/>
              </a:rPr>
              <a:t>6. </a:t>
            </a:r>
            <a:r>
              <a:rPr sz="2200" spc="-10" dirty="0">
                <a:latin typeface="Times New Roman"/>
                <a:cs typeface="Times New Roman"/>
              </a:rPr>
              <a:t>Observe </a:t>
            </a:r>
            <a:r>
              <a:rPr sz="2200" dirty="0">
                <a:latin typeface="Times New Roman"/>
                <a:cs typeface="Times New Roman"/>
              </a:rPr>
              <a:t>the </a:t>
            </a:r>
            <a:r>
              <a:rPr sz="2200" spc="-10" dirty="0">
                <a:latin typeface="Times New Roman"/>
                <a:cs typeface="Times New Roman"/>
              </a:rPr>
              <a:t>Opalesce</a:t>
            </a:r>
            <a:r>
              <a:rPr sz="2200" spc="-10" dirty="0">
                <a:solidFill>
                  <a:srgbClr val="FFFFFF"/>
                </a:solidFill>
                <a:latin typeface="Times New Roman"/>
                <a:cs typeface="Times New Roman"/>
              </a:rPr>
              <a:t>nce/Turbidity</a:t>
            </a:r>
            <a:endParaRPr sz="2200" dirty="0">
              <a:latin typeface="Times New Roman"/>
              <a:cs typeface="Times New Roman"/>
            </a:endParaRPr>
          </a:p>
        </p:txBody>
      </p:sp>
      <p:sp>
        <p:nvSpPr>
          <p:cNvPr id="14" name="object 13"/>
          <p:cNvSpPr txBox="1"/>
          <p:nvPr/>
        </p:nvSpPr>
        <p:spPr>
          <a:xfrm>
            <a:off x="6153023" y="850411"/>
            <a:ext cx="4899025" cy="2124299"/>
          </a:xfrm>
          <a:prstGeom prst="rect">
            <a:avLst/>
          </a:prstGeom>
        </p:spPr>
        <p:txBody>
          <a:bodyPr vert="horz" wrap="square" lIns="0" tIns="203835" rIns="0" bIns="0" rtlCol="0">
            <a:spAutoFit/>
          </a:bodyPr>
          <a:lstStyle/>
          <a:p>
            <a:pPr marL="1137285">
              <a:lnSpc>
                <a:spcPct val="100000"/>
              </a:lnSpc>
              <a:spcBef>
                <a:spcPts val="1605"/>
              </a:spcBef>
            </a:pPr>
            <a:r>
              <a:rPr sz="2400" b="1" spc="-5" dirty="0">
                <a:latin typeface="Times New Roman"/>
                <a:cs typeface="Times New Roman"/>
              </a:rPr>
              <a:t>Standard</a:t>
            </a:r>
            <a:r>
              <a:rPr sz="2400" b="1" spc="-35" dirty="0">
                <a:latin typeface="Times New Roman"/>
                <a:cs typeface="Times New Roman"/>
              </a:rPr>
              <a:t> </a:t>
            </a:r>
            <a:r>
              <a:rPr sz="2400" b="1" spc="-5" dirty="0">
                <a:latin typeface="Times New Roman"/>
                <a:cs typeface="Times New Roman"/>
              </a:rPr>
              <a:t>compound</a:t>
            </a:r>
            <a:endParaRPr sz="2400" dirty="0">
              <a:latin typeface="Times New Roman"/>
              <a:cs typeface="Times New Roman"/>
            </a:endParaRPr>
          </a:p>
          <a:p>
            <a:pPr marL="382905" marR="5080" indent="-370840">
              <a:lnSpc>
                <a:spcPct val="150100"/>
              </a:lnSpc>
              <a:spcBef>
                <a:spcPts val="50"/>
              </a:spcBef>
              <a:tabLst>
                <a:tab pos="382905" algn="l"/>
              </a:tabLst>
            </a:pPr>
            <a:r>
              <a:rPr sz="2200" spc="-5" dirty="0">
                <a:latin typeface="Times New Roman"/>
                <a:cs typeface="Times New Roman"/>
              </a:rPr>
              <a:t>1.	</a:t>
            </a:r>
            <a:r>
              <a:rPr sz="2200" spc="-45" dirty="0">
                <a:latin typeface="Times New Roman"/>
                <a:cs typeface="Times New Roman"/>
              </a:rPr>
              <a:t>Take </a:t>
            </a:r>
            <a:r>
              <a:rPr sz="2200" spc="-10" dirty="0">
                <a:latin typeface="Times New Roman"/>
                <a:cs typeface="Times New Roman"/>
              </a:rPr>
              <a:t>1ml </a:t>
            </a:r>
            <a:r>
              <a:rPr sz="2200" spc="-5" dirty="0">
                <a:latin typeface="Times New Roman"/>
                <a:cs typeface="Times New Roman"/>
              </a:rPr>
              <a:t>of </a:t>
            </a:r>
            <a:r>
              <a:rPr sz="2200" dirty="0">
                <a:latin typeface="Times New Roman"/>
                <a:cs typeface="Times New Roman"/>
              </a:rPr>
              <a:t>0.05845 </a:t>
            </a:r>
            <a:r>
              <a:rPr sz="2200" spc="-5" dirty="0">
                <a:latin typeface="Times New Roman"/>
                <a:cs typeface="Times New Roman"/>
              </a:rPr>
              <a:t>% W/V solution of </a:t>
            </a:r>
            <a:r>
              <a:rPr sz="2200" spc="-535" dirty="0">
                <a:latin typeface="Times New Roman"/>
                <a:cs typeface="Times New Roman"/>
              </a:rPr>
              <a:t> </a:t>
            </a:r>
            <a:r>
              <a:rPr sz="2200" spc="-5" dirty="0">
                <a:latin typeface="Times New Roman"/>
                <a:cs typeface="Times New Roman"/>
              </a:rPr>
              <a:t>sodium</a:t>
            </a:r>
            <a:r>
              <a:rPr sz="2200" spc="-35" dirty="0">
                <a:latin typeface="Times New Roman"/>
                <a:cs typeface="Times New Roman"/>
              </a:rPr>
              <a:t> </a:t>
            </a:r>
            <a:r>
              <a:rPr sz="2200" dirty="0">
                <a:latin typeface="Times New Roman"/>
                <a:cs typeface="Times New Roman"/>
              </a:rPr>
              <a:t>chloride</a:t>
            </a:r>
            <a:r>
              <a:rPr sz="2200" spc="-5" dirty="0">
                <a:latin typeface="Times New Roman"/>
                <a:cs typeface="Times New Roman"/>
              </a:rPr>
              <a:t> in</a:t>
            </a:r>
            <a:r>
              <a:rPr sz="2200" dirty="0">
                <a:latin typeface="Times New Roman"/>
                <a:cs typeface="Times New Roman"/>
              </a:rPr>
              <a:t> </a:t>
            </a:r>
            <a:r>
              <a:rPr sz="2200" spc="-10" dirty="0">
                <a:latin typeface="Times New Roman"/>
                <a:cs typeface="Times New Roman"/>
              </a:rPr>
              <a:t>Nessler</a:t>
            </a:r>
            <a:r>
              <a:rPr sz="2200" spc="10" dirty="0">
                <a:latin typeface="Times New Roman"/>
                <a:cs typeface="Times New Roman"/>
              </a:rPr>
              <a:t> </a:t>
            </a:r>
            <a:r>
              <a:rPr sz="2200" spc="-15" dirty="0">
                <a:latin typeface="Times New Roman"/>
                <a:cs typeface="Times New Roman"/>
              </a:rPr>
              <a:t>cylinder.</a:t>
            </a:r>
            <a:endParaRPr lang="en-US" sz="2200" spc="-15" dirty="0">
              <a:latin typeface="Times New Roman"/>
              <a:cs typeface="Times New Roman"/>
            </a:endParaRPr>
          </a:p>
          <a:p>
            <a:pPr marL="382905" marR="5080" indent="-370840">
              <a:lnSpc>
                <a:spcPct val="150100"/>
              </a:lnSpc>
              <a:spcBef>
                <a:spcPts val="50"/>
              </a:spcBef>
              <a:tabLst>
                <a:tab pos="382905" algn="l"/>
              </a:tabLst>
            </a:pPr>
            <a:endParaRPr sz="2200" dirty="0">
              <a:latin typeface="Times New Roman"/>
              <a:cs typeface="Times New Roman"/>
            </a:endParaRPr>
          </a:p>
        </p:txBody>
      </p:sp>
      <p:sp>
        <p:nvSpPr>
          <p:cNvPr id="20" name="object 19"/>
          <p:cNvSpPr txBox="1"/>
          <p:nvPr/>
        </p:nvSpPr>
        <p:spPr>
          <a:xfrm>
            <a:off x="6153023" y="2336147"/>
            <a:ext cx="4488180" cy="2540000"/>
          </a:xfrm>
          <a:prstGeom prst="rect">
            <a:avLst/>
          </a:prstGeom>
        </p:spPr>
        <p:txBody>
          <a:bodyPr vert="horz" wrap="square" lIns="0" tIns="180340" rIns="0" bIns="0" rtlCol="0">
            <a:spAutoFit/>
          </a:bodyPr>
          <a:lstStyle/>
          <a:p>
            <a:pPr marL="495300" indent="-457834">
              <a:lnSpc>
                <a:spcPct val="100000"/>
              </a:lnSpc>
              <a:spcBef>
                <a:spcPts val="1420"/>
              </a:spcBef>
              <a:buAutoNum type="arabicPeriod" startAt="2"/>
              <a:tabLst>
                <a:tab pos="495300" algn="l"/>
                <a:tab pos="495934" algn="l"/>
              </a:tabLst>
            </a:pPr>
            <a:r>
              <a:rPr sz="2200" spc="-10" dirty="0">
                <a:latin typeface="Times New Roman"/>
                <a:cs typeface="Times New Roman"/>
              </a:rPr>
              <a:t>Add</a:t>
            </a:r>
            <a:r>
              <a:rPr sz="2200" spc="-20" dirty="0">
                <a:latin typeface="Times New Roman"/>
                <a:cs typeface="Times New Roman"/>
              </a:rPr>
              <a:t> </a:t>
            </a:r>
            <a:r>
              <a:rPr sz="2200" spc="-10" dirty="0">
                <a:latin typeface="Times New Roman"/>
                <a:cs typeface="Times New Roman"/>
              </a:rPr>
              <a:t>1ml</a:t>
            </a:r>
            <a:r>
              <a:rPr sz="2200" spc="25" dirty="0">
                <a:latin typeface="Times New Roman"/>
                <a:cs typeface="Times New Roman"/>
              </a:rPr>
              <a:t> </a:t>
            </a:r>
            <a:r>
              <a:rPr sz="2200" spc="-5" dirty="0">
                <a:latin typeface="Times New Roman"/>
                <a:cs typeface="Times New Roman"/>
              </a:rPr>
              <a:t>of</a:t>
            </a:r>
            <a:r>
              <a:rPr sz="2200" dirty="0">
                <a:latin typeface="Times New Roman"/>
                <a:cs typeface="Times New Roman"/>
              </a:rPr>
              <a:t> </a:t>
            </a:r>
            <a:r>
              <a:rPr sz="2200" spc="-5" dirty="0">
                <a:latin typeface="Times New Roman"/>
                <a:cs typeface="Times New Roman"/>
              </a:rPr>
              <a:t>dil. nitric acid</a:t>
            </a:r>
            <a:endParaRPr sz="2200" dirty="0">
              <a:latin typeface="Times New Roman"/>
              <a:cs typeface="Times New Roman"/>
            </a:endParaRPr>
          </a:p>
          <a:p>
            <a:pPr marL="495300" indent="-457834">
              <a:lnSpc>
                <a:spcPct val="100000"/>
              </a:lnSpc>
              <a:spcBef>
                <a:spcPts val="1320"/>
              </a:spcBef>
              <a:buAutoNum type="arabicPeriod" startAt="2"/>
              <a:tabLst>
                <a:tab pos="495300" algn="l"/>
                <a:tab pos="495934" algn="l"/>
              </a:tabLst>
            </a:pPr>
            <a:r>
              <a:rPr sz="2200" spc="-5" dirty="0">
                <a:latin typeface="Times New Roman"/>
                <a:cs typeface="Times New Roman"/>
              </a:rPr>
              <a:t>Dilute</a:t>
            </a:r>
            <a:r>
              <a:rPr sz="2200" spc="-25" dirty="0">
                <a:latin typeface="Times New Roman"/>
                <a:cs typeface="Times New Roman"/>
              </a:rPr>
              <a:t> </a:t>
            </a:r>
            <a:r>
              <a:rPr sz="2200" spc="-5" dirty="0">
                <a:latin typeface="Times New Roman"/>
                <a:cs typeface="Times New Roman"/>
              </a:rPr>
              <a:t>to</a:t>
            </a:r>
            <a:r>
              <a:rPr sz="2200" dirty="0">
                <a:latin typeface="Times New Roman"/>
                <a:cs typeface="Times New Roman"/>
              </a:rPr>
              <a:t> </a:t>
            </a:r>
            <a:r>
              <a:rPr sz="2200" spc="-5" dirty="0">
                <a:latin typeface="Times New Roman"/>
                <a:cs typeface="Times New Roman"/>
              </a:rPr>
              <a:t>50ml</a:t>
            </a:r>
            <a:r>
              <a:rPr sz="2200" spc="10" dirty="0">
                <a:latin typeface="Times New Roman"/>
                <a:cs typeface="Times New Roman"/>
              </a:rPr>
              <a:t> </a:t>
            </a:r>
            <a:r>
              <a:rPr sz="2200" spc="-5" dirty="0">
                <a:latin typeface="Times New Roman"/>
                <a:cs typeface="Times New Roman"/>
              </a:rPr>
              <a:t>in</a:t>
            </a:r>
            <a:r>
              <a:rPr sz="2200" spc="-10" dirty="0">
                <a:latin typeface="Times New Roman"/>
                <a:cs typeface="Times New Roman"/>
              </a:rPr>
              <a:t> Nessler</a:t>
            </a:r>
            <a:r>
              <a:rPr sz="2200" dirty="0">
                <a:latin typeface="Times New Roman"/>
                <a:cs typeface="Times New Roman"/>
              </a:rPr>
              <a:t> cylinder</a:t>
            </a:r>
          </a:p>
          <a:p>
            <a:pPr marL="495300" indent="-457834">
              <a:lnSpc>
                <a:spcPct val="100000"/>
              </a:lnSpc>
              <a:spcBef>
                <a:spcPts val="1315"/>
              </a:spcBef>
              <a:buAutoNum type="arabicPeriod" startAt="2"/>
              <a:tabLst>
                <a:tab pos="495300" algn="l"/>
                <a:tab pos="495934" algn="l"/>
              </a:tabLst>
            </a:pPr>
            <a:r>
              <a:rPr sz="2200" spc="-10" dirty="0">
                <a:latin typeface="Times New Roman"/>
                <a:cs typeface="Times New Roman"/>
              </a:rPr>
              <a:t>Add</a:t>
            </a:r>
            <a:r>
              <a:rPr sz="2200" spc="-25" dirty="0">
                <a:latin typeface="Times New Roman"/>
                <a:cs typeface="Times New Roman"/>
              </a:rPr>
              <a:t> </a:t>
            </a:r>
            <a:r>
              <a:rPr sz="2200" spc="-10" dirty="0">
                <a:latin typeface="Times New Roman"/>
                <a:cs typeface="Times New Roman"/>
              </a:rPr>
              <a:t>1ml</a:t>
            </a:r>
            <a:r>
              <a:rPr sz="2200" spc="20" dirty="0">
                <a:latin typeface="Times New Roman"/>
                <a:cs typeface="Times New Roman"/>
              </a:rPr>
              <a:t> </a:t>
            </a:r>
            <a:r>
              <a:rPr sz="2200" spc="-5" dirty="0">
                <a:latin typeface="Times New Roman"/>
                <a:cs typeface="Times New Roman"/>
              </a:rPr>
              <a:t>of</a:t>
            </a:r>
            <a:r>
              <a:rPr sz="2200" spc="-125" dirty="0">
                <a:latin typeface="Times New Roman"/>
                <a:cs typeface="Times New Roman"/>
              </a:rPr>
              <a:t> </a:t>
            </a:r>
            <a:r>
              <a:rPr sz="2200" spc="-5" dirty="0">
                <a:latin typeface="Times New Roman"/>
                <a:cs typeface="Times New Roman"/>
              </a:rPr>
              <a:t>AgNO</a:t>
            </a:r>
            <a:r>
              <a:rPr sz="2175" spc="-7" baseline="-21072" dirty="0">
                <a:latin typeface="Times New Roman"/>
                <a:cs typeface="Times New Roman"/>
              </a:rPr>
              <a:t>3</a:t>
            </a:r>
            <a:r>
              <a:rPr sz="2175" spc="270" baseline="-21072" dirty="0">
                <a:latin typeface="Times New Roman"/>
                <a:cs typeface="Times New Roman"/>
              </a:rPr>
              <a:t> </a:t>
            </a:r>
            <a:r>
              <a:rPr sz="2200" spc="-5" dirty="0">
                <a:latin typeface="Times New Roman"/>
                <a:cs typeface="Times New Roman"/>
              </a:rPr>
              <a:t>solution</a:t>
            </a:r>
            <a:endParaRPr sz="2200" dirty="0">
              <a:latin typeface="Times New Roman"/>
              <a:cs typeface="Times New Roman"/>
            </a:endParaRPr>
          </a:p>
          <a:p>
            <a:pPr marL="495300" indent="-457834">
              <a:lnSpc>
                <a:spcPct val="100000"/>
              </a:lnSpc>
              <a:spcBef>
                <a:spcPts val="1325"/>
              </a:spcBef>
              <a:buAutoNum type="arabicPeriod" startAt="2"/>
              <a:tabLst>
                <a:tab pos="495300" algn="l"/>
                <a:tab pos="495934" algn="l"/>
              </a:tabLst>
            </a:pPr>
            <a:r>
              <a:rPr sz="2200" spc="-10" dirty="0">
                <a:latin typeface="Times New Roman"/>
                <a:cs typeface="Times New Roman"/>
              </a:rPr>
              <a:t>Keep</a:t>
            </a:r>
            <a:r>
              <a:rPr sz="2200" spc="-20" dirty="0">
                <a:latin typeface="Times New Roman"/>
                <a:cs typeface="Times New Roman"/>
              </a:rPr>
              <a:t> </a:t>
            </a:r>
            <a:r>
              <a:rPr sz="2200" spc="-10" dirty="0">
                <a:latin typeface="Times New Roman"/>
                <a:cs typeface="Times New Roman"/>
              </a:rPr>
              <a:t>aside</a:t>
            </a:r>
            <a:r>
              <a:rPr sz="2200" spc="-15" dirty="0">
                <a:latin typeface="Times New Roman"/>
                <a:cs typeface="Times New Roman"/>
              </a:rPr>
              <a:t> </a:t>
            </a:r>
            <a:r>
              <a:rPr sz="2200" dirty="0">
                <a:latin typeface="Times New Roman"/>
                <a:cs typeface="Times New Roman"/>
              </a:rPr>
              <a:t>for </a:t>
            </a:r>
            <a:r>
              <a:rPr sz="2200" spc="-5" dirty="0">
                <a:latin typeface="Times New Roman"/>
                <a:cs typeface="Times New Roman"/>
              </a:rPr>
              <a:t>5</a:t>
            </a:r>
            <a:r>
              <a:rPr sz="2200" spc="-15" dirty="0">
                <a:latin typeface="Times New Roman"/>
                <a:cs typeface="Times New Roman"/>
              </a:rPr>
              <a:t> </a:t>
            </a:r>
            <a:r>
              <a:rPr sz="2200" spc="-10" dirty="0">
                <a:latin typeface="Times New Roman"/>
                <a:cs typeface="Times New Roman"/>
              </a:rPr>
              <a:t>min</a:t>
            </a:r>
            <a:endParaRPr sz="2200" dirty="0">
              <a:latin typeface="Times New Roman"/>
              <a:cs typeface="Times New Roman"/>
            </a:endParaRPr>
          </a:p>
          <a:p>
            <a:pPr marL="495300" indent="-457834">
              <a:lnSpc>
                <a:spcPct val="100000"/>
              </a:lnSpc>
              <a:spcBef>
                <a:spcPts val="1320"/>
              </a:spcBef>
              <a:buAutoNum type="arabicPeriod" startAt="2"/>
              <a:tabLst>
                <a:tab pos="495300" algn="l"/>
                <a:tab pos="495934" algn="l"/>
              </a:tabLst>
            </a:pPr>
            <a:r>
              <a:rPr sz="2200" spc="-10" dirty="0">
                <a:latin typeface="Times New Roman"/>
                <a:cs typeface="Times New Roman"/>
              </a:rPr>
              <a:t>Observe </a:t>
            </a:r>
            <a:r>
              <a:rPr sz="2200" dirty="0">
                <a:latin typeface="Times New Roman"/>
                <a:cs typeface="Times New Roman"/>
              </a:rPr>
              <a:t>the</a:t>
            </a:r>
            <a:r>
              <a:rPr sz="2200" spc="-5" dirty="0">
                <a:latin typeface="Times New Roman"/>
                <a:cs typeface="Times New Roman"/>
              </a:rPr>
              <a:t> </a:t>
            </a:r>
            <a:r>
              <a:rPr sz="2200" spc="-10" dirty="0">
                <a:latin typeface="Times New Roman"/>
                <a:cs typeface="Times New Roman"/>
              </a:rPr>
              <a:t>Opalescence/Turbidity</a:t>
            </a:r>
            <a:endParaRPr sz="2200" dirty="0">
              <a:latin typeface="Times New Roman"/>
              <a:cs typeface="Times New Roman"/>
            </a:endParaRPr>
          </a:p>
        </p:txBody>
      </p:sp>
    </p:spTree>
    <p:extLst>
      <p:ext uri="{BB962C8B-B14F-4D97-AF65-F5344CB8AC3E}">
        <p14:creationId xmlns:p14="http://schemas.microsoft.com/office/powerpoint/2010/main" val="1325997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799033" y="283589"/>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chloride </a:t>
            </a:r>
            <a:endParaRPr sz="3600" b="1" dirty="0">
              <a:solidFill>
                <a:srgbClr val="000000"/>
              </a:solidFill>
              <a:latin typeface="Times New Roman"/>
              <a:cs typeface="Times New Roman"/>
            </a:endParaRPr>
          </a:p>
        </p:txBody>
      </p:sp>
      <p:sp>
        <p:nvSpPr>
          <p:cNvPr id="6" name="object 4"/>
          <p:cNvSpPr txBox="1"/>
          <p:nvPr/>
        </p:nvSpPr>
        <p:spPr>
          <a:xfrm>
            <a:off x="474203" y="1222718"/>
            <a:ext cx="11182262" cy="3483005"/>
          </a:xfrm>
          <a:prstGeom prst="rect">
            <a:avLst/>
          </a:prstGeom>
        </p:spPr>
        <p:txBody>
          <a:bodyPr vert="horz" wrap="square" lIns="0" tIns="12700" rIns="0" bIns="0" rtlCol="0">
            <a:spAutoFit/>
          </a:bodyPr>
          <a:lstStyle/>
          <a:p>
            <a:pPr marL="12700" marR="5080">
              <a:lnSpc>
                <a:spcPct val="150000"/>
              </a:lnSpc>
              <a:spcBef>
                <a:spcPts val="100"/>
              </a:spcBef>
            </a:pPr>
            <a:r>
              <a:rPr sz="2100" dirty="0">
                <a:latin typeface="Times New Roman"/>
                <a:cs typeface="Times New Roman"/>
              </a:rPr>
              <a:t>The opalescence produce in </a:t>
            </a:r>
            <a:r>
              <a:rPr sz="2100" spc="-5" dirty="0">
                <a:latin typeface="Times New Roman"/>
                <a:cs typeface="Times New Roman"/>
              </a:rPr>
              <a:t>sample </a:t>
            </a:r>
            <a:r>
              <a:rPr sz="2100" dirty="0">
                <a:latin typeface="Times New Roman"/>
                <a:cs typeface="Times New Roman"/>
              </a:rPr>
              <a:t>solution should not be greater than standard solution. If opalescence </a:t>
            </a:r>
            <a:r>
              <a:rPr sz="2100" spc="5" dirty="0">
                <a:latin typeface="Times New Roman"/>
                <a:cs typeface="Times New Roman"/>
              </a:rPr>
              <a:t> </a:t>
            </a:r>
            <a:r>
              <a:rPr sz="2100" dirty="0">
                <a:latin typeface="Times New Roman"/>
                <a:cs typeface="Times New Roman"/>
              </a:rPr>
              <a:t>produces</a:t>
            </a:r>
            <a:r>
              <a:rPr sz="2100" spc="390" dirty="0">
                <a:latin typeface="Times New Roman"/>
                <a:cs typeface="Times New Roman"/>
              </a:rPr>
              <a:t> </a:t>
            </a:r>
            <a:r>
              <a:rPr sz="2100" dirty="0">
                <a:latin typeface="Times New Roman"/>
                <a:cs typeface="Times New Roman"/>
              </a:rPr>
              <a:t>in</a:t>
            </a:r>
            <a:r>
              <a:rPr sz="2100" spc="390" dirty="0">
                <a:latin typeface="Times New Roman"/>
                <a:cs typeface="Times New Roman"/>
              </a:rPr>
              <a:t> </a:t>
            </a:r>
            <a:r>
              <a:rPr sz="2100" spc="-5" dirty="0">
                <a:latin typeface="Times New Roman"/>
                <a:cs typeface="Times New Roman"/>
              </a:rPr>
              <a:t>sample</a:t>
            </a:r>
            <a:r>
              <a:rPr sz="2100" spc="400" dirty="0">
                <a:latin typeface="Times New Roman"/>
                <a:cs typeface="Times New Roman"/>
              </a:rPr>
              <a:t> </a:t>
            </a:r>
            <a:r>
              <a:rPr sz="2100" spc="-5" dirty="0">
                <a:latin typeface="Times New Roman"/>
                <a:cs typeface="Times New Roman"/>
              </a:rPr>
              <a:t>solution</a:t>
            </a:r>
            <a:r>
              <a:rPr sz="2100" spc="395" dirty="0">
                <a:latin typeface="Times New Roman"/>
                <a:cs typeface="Times New Roman"/>
              </a:rPr>
              <a:t> </a:t>
            </a:r>
            <a:r>
              <a:rPr sz="2100" dirty="0">
                <a:latin typeface="Times New Roman"/>
                <a:cs typeface="Times New Roman"/>
              </a:rPr>
              <a:t>is</a:t>
            </a:r>
            <a:r>
              <a:rPr sz="2100" spc="395" dirty="0">
                <a:latin typeface="Times New Roman"/>
                <a:cs typeface="Times New Roman"/>
              </a:rPr>
              <a:t> </a:t>
            </a:r>
            <a:r>
              <a:rPr sz="2100" dirty="0">
                <a:latin typeface="Times New Roman"/>
                <a:cs typeface="Times New Roman"/>
              </a:rPr>
              <a:t>less</a:t>
            </a:r>
            <a:r>
              <a:rPr sz="2100" spc="375" dirty="0">
                <a:latin typeface="Times New Roman"/>
                <a:cs typeface="Times New Roman"/>
              </a:rPr>
              <a:t> </a:t>
            </a:r>
            <a:r>
              <a:rPr sz="2100" dirty="0">
                <a:latin typeface="Times New Roman"/>
                <a:cs typeface="Times New Roman"/>
              </a:rPr>
              <a:t>than</a:t>
            </a:r>
            <a:r>
              <a:rPr sz="2100" spc="385" dirty="0">
                <a:latin typeface="Times New Roman"/>
                <a:cs typeface="Times New Roman"/>
              </a:rPr>
              <a:t> </a:t>
            </a:r>
            <a:r>
              <a:rPr sz="2100" dirty="0">
                <a:latin typeface="Times New Roman"/>
                <a:cs typeface="Times New Roman"/>
              </a:rPr>
              <a:t>the</a:t>
            </a:r>
            <a:r>
              <a:rPr sz="2100" spc="390" dirty="0">
                <a:latin typeface="Times New Roman"/>
                <a:cs typeface="Times New Roman"/>
              </a:rPr>
              <a:t> </a:t>
            </a:r>
            <a:r>
              <a:rPr sz="2100" spc="-5" dirty="0">
                <a:latin typeface="Times New Roman"/>
                <a:cs typeface="Times New Roman"/>
              </a:rPr>
              <a:t>standard</a:t>
            </a:r>
            <a:r>
              <a:rPr sz="2100" spc="385" dirty="0">
                <a:latin typeface="Times New Roman"/>
                <a:cs typeface="Times New Roman"/>
              </a:rPr>
              <a:t> </a:t>
            </a:r>
            <a:r>
              <a:rPr sz="2100" spc="-5" dirty="0">
                <a:latin typeface="Times New Roman"/>
                <a:cs typeface="Times New Roman"/>
              </a:rPr>
              <a:t>solution,</a:t>
            </a:r>
            <a:r>
              <a:rPr sz="2100" spc="395" dirty="0">
                <a:latin typeface="Times New Roman"/>
                <a:cs typeface="Times New Roman"/>
              </a:rPr>
              <a:t> </a:t>
            </a:r>
            <a:r>
              <a:rPr sz="2100" dirty="0">
                <a:latin typeface="Times New Roman"/>
                <a:cs typeface="Times New Roman"/>
              </a:rPr>
              <a:t>the</a:t>
            </a:r>
            <a:r>
              <a:rPr sz="2100" spc="380" dirty="0">
                <a:latin typeface="Times New Roman"/>
                <a:cs typeface="Times New Roman"/>
              </a:rPr>
              <a:t> </a:t>
            </a:r>
            <a:r>
              <a:rPr sz="2100" spc="-5" dirty="0">
                <a:latin typeface="Times New Roman"/>
                <a:cs typeface="Times New Roman"/>
              </a:rPr>
              <a:t>sample</a:t>
            </a:r>
            <a:r>
              <a:rPr sz="2100" spc="395" dirty="0">
                <a:latin typeface="Times New Roman"/>
                <a:cs typeface="Times New Roman"/>
              </a:rPr>
              <a:t> </a:t>
            </a:r>
            <a:r>
              <a:rPr sz="2100" spc="-5" dirty="0">
                <a:latin typeface="Times New Roman"/>
                <a:cs typeface="Times New Roman"/>
              </a:rPr>
              <a:t>will</a:t>
            </a:r>
            <a:r>
              <a:rPr sz="2100" spc="409" dirty="0">
                <a:latin typeface="Times New Roman"/>
                <a:cs typeface="Times New Roman"/>
              </a:rPr>
              <a:t> </a:t>
            </a:r>
            <a:r>
              <a:rPr sz="2100" dirty="0">
                <a:latin typeface="Times New Roman"/>
                <a:cs typeface="Times New Roman"/>
              </a:rPr>
              <a:t>pass</a:t>
            </a:r>
            <a:r>
              <a:rPr sz="2100" spc="390" dirty="0">
                <a:latin typeface="Times New Roman"/>
                <a:cs typeface="Times New Roman"/>
              </a:rPr>
              <a:t> </a:t>
            </a:r>
            <a:r>
              <a:rPr sz="2100" spc="-5" dirty="0">
                <a:latin typeface="Times New Roman"/>
                <a:cs typeface="Times New Roman"/>
              </a:rPr>
              <a:t>the</a:t>
            </a:r>
            <a:r>
              <a:rPr sz="2100" spc="400" dirty="0">
                <a:latin typeface="Times New Roman"/>
                <a:cs typeface="Times New Roman"/>
              </a:rPr>
              <a:t> </a:t>
            </a:r>
            <a:r>
              <a:rPr sz="2100" spc="-5" dirty="0">
                <a:latin typeface="Times New Roman"/>
                <a:cs typeface="Times New Roman"/>
              </a:rPr>
              <a:t>limit</a:t>
            </a:r>
            <a:r>
              <a:rPr sz="2100" spc="409" dirty="0">
                <a:latin typeface="Times New Roman"/>
                <a:cs typeface="Times New Roman"/>
              </a:rPr>
              <a:t> </a:t>
            </a:r>
            <a:r>
              <a:rPr sz="2100" dirty="0">
                <a:latin typeface="Times New Roman"/>
                <a:cs typeface="Times New Roman"/>
              </a:rPr>
              <a:t>test</a:t>
            </a:r>
            <a:r>
              <a:rPr sz="2100" spc="390" dirty="0">
                <a:latin typeface="Times New Roman"/>
                <a:cs typeface="Times New Roman"/>
              </a:rPr>
              <a:t> </a:t>
            </a:r>
            <a:r>
              <a:rPr sz="2100" dirty="0">
                <a:latin typeface="Times New Roman"/>
                <a:cs typeface="Times New Roman"/>
              </a:rPr>
              <a:t>of </a:t>
            </a:r>
            <a:r>
              <a:rPr sz="2100" spc="-509" dirty="0">
                <a:latin typeface="Times New Roman"/>
                <a:cs typeface="Times New Roman"/>
              </a:rPr>
              <a:t> </a:t>
            </a:r>
            <a:r>
              <a:rPr sz="2100" dirty="0">
                <a:latin typeface="Times New Roman"/>
                <a:cs typeface="Times New Roman"/>
              </a:rPr>
              <a:t>chloride</a:t>
            </a:r>
            <a:r>
              <a:rPr lang="en-US" sz="2100" dirty="0">
                <a:latin typeface="Times New Roman"/>
                <a:cs typeface="Times New Roman"/>
              </a:rPr>
              <a:t> </a:t>
            </a:r>
            <a:r>
              <a:rPr sz="2100" dirty="0">
                <a:latin typeface="Times New Roman"/>
                <a:cs typeface="Times New Roman"/>
              </a:rPr>
              <a:t>and</a:t>
            </a:r>
            <a:r>
              <a:rPr sz="2100" spc="-45" dirty="0">
                <a:latin typeface="Times New Roman"/>
                <a:cs typeface="Times New Roman"/>
              </a:rPr>
              <a:t> </a:t>
            </a:r>
            <a:r>
              <a:rPr sz="2100" dirty="0">
                <a:latin typeface="Times New Roman"/>
                <a:cs typeface="Times New Roman"/>
              </a:rPr>
              <a:t>visa</a:t>
            </a:r>
            <a:r>
              <a:rPr sz="2100" spc="-40" dirty="0">
                <a:latin typeface="Times New Roman"/>
                <a:cs typeface="Times New Roman"/>
              </a:rPr>
              <a:t> </a:t>
            </a:r>
            <a:r>
              <a:rPr sz="2100" dirty="0">
                <a:latin typeface="Times New Roman"/>
                <a:cs typeface="Times New Roman"/>
              </a:rPr>
              <a:t>versa.</a:t>
            </a:r>
          </a:p>
          <a:p>
            <a:pPr marL="12700">
              <a:lnSpc>
                <a:spcPct val="100000"/>
              </a:lnSpc>
              <a:spcBef>
                <a:spcPts val="1365"/>
              </a:spcBef>
            </a:pPr>
            <a:r>
              <a:rPr sz="2400" b="1" u="heavy" spc="-5" dirty="0">
                <a:uFill>
                  <a:solidFill>
                    <a:srgbClr val="FFFFFF"/>
                  </a:solidFill>
                </a:uFill>
                <a:latin typeface="Times New Roman"/>
                <a:cs typeface="Times New Roman"/>
              </a:rPr>
              <a:t>Reasons:</a:t>
            </a:r>
            <a:endParaRPr sz="2400" dirty="0">
              <a:latin typeface="Times New Roman"/>
              <a:cs typeface="Times New Roman"/>
            </a:endParaRPr>
          </a:p>
          <a:p>
            <a:pPr marL="12700" marR="5080">
              <a:lnSpc>
                <a:spcPct val="150000"/>
              </a:lnSpc>
              <a:spcBef>
                <a:spcPts val="75"/>
              </a:spcBef>
              <a:buFont typeface="Wingdings"/>
              <a:buChar char=""/>
              <a:tabLst>
                <a:tab pos="384175" algn="l"/>
                <a:tab pos="384810" algn="l"/>
              </a:tabLst>
            </a:pPr>
            <a:r>
              <a:rPr sz="2100" b="1" spc="-5" dirty="0">
                <a:latin typeface="Times New Roman"/>
                <a:cs typeface="Times New Roman"/>
              </a:rPr>
              <a:t>Nitric</a:t>
            </a:r>
            <a:r>
              <a:rPr sz="2100" b="1" spc="310" dirty="0">
                <a:latin typeface="Times New Roman"/>
                <a:cs typeface="Times New Roman"/>
              </a:rPr>
              <a:t> </a:t>
            </a:r>
            <a:r>
              <a:rPr sz="2100" b="1" dirty="0">
                <a:latin typeface="Times New Roman"/>
                <a:cs typeface="Times New Roman"/>
              </a:rPr>
              <a:t>acid</a:t>
            </a:r>
            <a:r>
              <a:rPr sz="2100" b="1" spc="305" dirty="0">
                <a:latin typeface="Times New Roman"/>
                <a:cs typeface="Times New Roman"/>
              </a:rPr>
              <a:t> </a:t>
            </a:r>
            <a:r>
              <a:rPr sz="2100" dirty="0">
                <a:latin typeface="Times New Roman"/>
                <a:cs typeface="Times New Roman"/>
              </a:rPr>
              <a:t>is</a:t>
            </a:r>
            <a:r>
              <a:rPr sz="2100" spc="300" dirty="0">
                <a:latin typeface="Times New Roman"/>
                <a:cs typeface="Times New Roman"/>
              </a:rPr>
              <a:t> </a:t>
            </a:r>
            <a:r>
              <a:rPr sz="2100" dirty="0">
                <a:latin typeface="Times New Roman"/>
                <a:cs typeface="Times New Roman"/>
              </a:rPr>
              <a:t>added</a:t>
            </a:r>
            <a:r>
              <a:rPr sz="2100" spc="310" dirty="0">
                <a:latin typeface="Times New Roman"/>
                <a:cs typeface="Times New Roman"/>
              </a:rPr>
              <a:t> </a:t>
            </a:r>
            <a:r>
              <a:rPr sz="2100" spc="-5" dirty="0">
                <a:latin typeface="Times New Roman"/>
                <a:cs typeface="Times New Roman"/>
              </a:rPr>
              <a:t>in</a:t>
            </a:r>
            <a:r>
              <a:rPr sz="2100" spc="305" dirty="0">
                <a:latin typeface="Times New Roman"/>
                <a:cs typeface="Times New Roman"/>
              </a:rPr>
              <a:t> </a:t>
            </a:r>
            <a:r>
              <a:rPr sz="2100" dirty="0">
                <a:latin typeface="Times New Roman"/>
                <a:cs typeface="Times New Roman"/>
              </a:rPr>
              <a:t>the</a:t>
            </a:r>
            <a:r>
              <a:rPr sz="2100" spc="300" dirty="0">
                <a:latin typeface="Times New Roman"/>
                <a:cs typeface="Times New Roman"/>
              </a:rPr>
              <a:t> </a:t>
            </a:r>
            <a:r>
              <a:rPr sz="2100" dirty="0">
                <a:latin typeface="Times New Roman"/>
                <a:cs typeface="Times New Roman"/>
              </a:rPr>
              <a:t>limit</a:t>
            </a:r>
            <a:r>
              <a:rPr sz="2100" spc="310" dirty="0">
                <a:latin typeface="Times New Roman"/>
                <a:cs typeface="Times New Roman"/>
              </a:rPr>
              <a:t> </a:t>
            </a:r>
            <a:r>
              <a:rPr sz="2100" dirty="0">
                <a:latin typeface="Times New Roman"/>
                <a:cs typeface="Times New Roman"/>
              </a:rPr>
              <a:t>test</a:t>
            </a:r>
            <a:r>
              <a:rPr sz="2100" spc="305" dirty="0">
                <a:latin typeface="Times New Roman"/>
                <a:cs typeface="Times New Roman"/>
              </a:rPr>
              <a:t> </a:t>
            </a:r>
            <a:r>
              <a:rPr sz="2100" dirty="0">
                <a:latin typeface="Times New Roman"/>
                <a:cs typeface="Times New Roman"/>
              </a:rPr>
              <a:t>of</a:t>
            </a:r>
            <a:r>
              <a:rPr sz="2100" spc="305" dirty="0">
                <a:latin typeface="Times New Roman"/>
                <a:cs typeface="Times New Roman"/>
              </a:rPr>
              <a:t> </a:t>
            </a:r>
            <a:r>
              <a:rPr sz="2100" dirty="0">
                <a:latin typeface="Times New Roman"/>
                <a:cs typeface="Times New Roman"/>
              </a:rPr>
              <a:t>chloride</a:t>
            </a:r>
            <a:r>
              <a:rPr sz="2100" spc="305" dirty="0">
                <a:latin typeface="Times New Roman"/>
                <a:cs typeface="Times New Roman"/>
              </a:rPr>
              <a:t> </a:t>
            </a:r>
            <a:r>
              <a:rPr sz="2100" dirty="0">
                <a:latin typeface="Times New Roman"/>
                <a:cs typeface="Times New Roman"/>
              </a:rPr>
              <a:t>to</a:t>
            </a:r>
            <a:r>
              <a:rPr sz="2100" spc="300" dirty="0">
                <a:latin typeface="Times New Roman"/>
                <a:cs typeface="Times New Roman"/>
              </a:rPr>
              <a:t> </a:t>
            </a:r>
            <a:r>
              <a:rPr sz="2100" spc="-5" dirty="0">
                <a:latin typeface="Times New Roman"/>
                <a:cs typeface="Times New Roman"/>
              </a:rPr>
              <a:t>make</a:t>
            </a:r>
            <a:r>
              <a:rPr sz="2100" spc="305" dirty="0">
                <a:latin typeface="Times New Roman"/>
                <a:cs typeface="Times New Roman"/>
              </a:rPr>
              <a:t> </a:t>
            </a:r>
            <a:r>
              <a:rPr sz="2100" dirty="0">
                <a:latin typeface="Times New Roman"/>
                <a:cs typeface="Times New Roman"/>
              </a:rPr>
              <a:t>solution</a:t>
            </a:r>
            <a:r>
              <a:rPr sz="2100" spc="295" dirty="0">
                <a:latin typeface="Times New Roman"/>
                <a:cs typeface="Times New Roman"/>
              </a:rPr>
              <a:t> </a:t>
            </a:r>
            <a:r>
              <a:rPr sz="2100" dirty="0">
                <a:latin typeface="Times New Roman"/>
                <a:cs typeface="Times New Roman"/>
              </a:rPr>
              <a:t>acidic</a:t>
            </a:r>
            <a:r>
              <a:rPr sz="2100" spc="310" dirty="0">
                <a:latin typeface="Times New Roman"/>
                <a:cs typeface="Times New Roman"/>
              </a:rPr>
              <a:t> </a:t>
            </a:r>
            <a:r>
              <a:rPr sz="2100" dirty="0">
                <a:latin typeface="Times New Roman"/>
                <a:cs typeface="Times New Roman"/>
              </a:rPr>
              <a:t>and</a:t>
            </a:r>
            <a:r>
              <a:rPr sz="2100" spc="305" dirty="0">
                <a:latin typeface="Times New Roman"/>
                <a:cs typeface="Times New Roman"/>
              </a:rPr>
              <a:t> </a:t>
            </a:r>
            <a:r>
              <a:rPr sz="2100" dirty="0">
                <a:latin typeface="Times New Roman"/>
                <a:cs typeface="Times New Roman"/>
              </a:rPr>
              <a:t>helps</a:t>
            </a:r>
            <a:r>
              <a:rPr sz="2100" spc="300" dirty="0">
                <a:latin typeface="Times New Roman"/>
                <a:cs typeface="Times New Roman"/>
              </a:rPr>
              <a:t> </a:t>
            </a:r>
            <a:r>
              <a:rPr sz="2100" dirty="0">
                <a:latin typeface="Times New Roman"/>
                <a:cs typeface="Times New Roman"/>
              </a:rPr>
              <a:t>silver</a:t>
            </a:r>
            <a:r>
              <a:rPr sz="2100" spc="305" dirty="0">
                <a:latin typeface="Times New Roman"/>
                <a:cs typeface="Times New Roman"/>
              </a:rPr>
              <a:t> </a:t>
            </a:r>
            <a:r>
              <a:rPr sz="2100" dirty="0">
                <a:latin typeface="Times New Roman"/>
                <a:cs typeface="Times New Roman"/>
              </a:rPr>
              <a:t>chloride </a:t>
            </a:r>
            <a:r>
              <a:rPr sz="2100" spc="-509" dirty="0">
                <a:latin typeface="Times New Roman"/>
                <a:cs typeface="Times New Roman"/>
              </a:rPr>
              <a:t> </a:t>
            </a:r>
            <a:r>
              <a:rPr sz="2100" dirty="0">
                <a:latin typeface="Times New Roman"/>
                <a:cs typeface="Times New Roman"/>
              </a:rPr>
              <a:t>precipitate</a:t>
            </a:r>
            <a:r>
              <a:rPr lang="en-US" sz="2100" dirty="0">
                <a:latin typeface="Times New Roman"/>
                <a:cs typeface="Times New Roman"/>
              </a:rPr>
              <a:t> </a:t>
            </a:r>
            <a:r>
              <a:rPr sz="2100" dirty="0">
                <a:latin typeface="Times New Roman"/>
                <a:cs typeface="Times New Roman"/>
              </a:rPr>
              <a:t>to</a:t>
            </a:r>
            <a:r>
              <a:rPr lang="en-US" sz="2100" dirty="0">
                <a:latin typeface="Times New Roman"/>
                <a:cs typeface="Times New Roman"/>
              </a:rPr>
              <a:t> </a:t>
            </a:r>
            <a:r>
              <a:rPr sz="2100" spc="-10" dirty="0">
                <a:latin typeface="Times New Roman"/>
                <a:cs typeface="Times New Roman"/>
              </a:rPr>
              <a:t>make</a:t>
            </a:r>
            <a:r>
              <a:rPr sz="2100" spc="25" dirty="0">
                <a:latin typeface="Times New Roman"/>
                <a:cs typeface="Times New Roman"/>
              </a:rPr>
              <a:t> </a:t>
            </a:r>
            <a:r>
              <a:rPr sz="2100" dirty="0">
                <a:latin typeface="Times New Roman"/>
                <a:cs typeface="Times New Roman"/>
              </a:rPr>
              <a:t>solution</a:t>
            </a:r>
            <a:r>
              <a:rPr sz="2100" spc="40" dirty="0">
                <a:latin typeface="Times New Roman"/>
                <a:cs typeface="Times New Roman"/>
              </a:rPr>
              <a:t> </a:t>
            </a:r>
            <a:r>
              <a:rPr sz="2100" spc="-5" dirty="0">
                <a:latin typeface="Times New Roman"/>
                <a:cs typeface="Times New Roman"/>
              </a:rPr>
              <a:t>turbid</a:t>
            </a:r>
            <a:r>
              <a:rPr sz="2100" spc="25" dirty="0">
                <a:latin typeface="Times New Roman"/>
                <a:cs typeface="Times New Roman"/>
              </a:rPr>
              <a:t> </a:t>
            </a:r>
            <a:r>
              <a:rPr sz="2100" dirty="0">
                <a:latin typeface="Times New Roman"/>
                <a:cs typeface="Times New Roman"/>
              </a:rPr>
              <a:t>at</a:t>
            </a:r>
            <a:r>
              <a:rPr sz="2100" spc="40" dirty="0">
                <a:latin typeface="Times New Roman"/>
                <a:cs typeface="Times New Roman"/>
              </a:rPr>
              <a:t> </a:t>
            </a:r>
            <a:r>
              <a:rPr sz="2100" spc="-5" dirty="0">
                <a:latin typeface="Times New Roman"/>
                <a:cs typeface="Times New Roman"/>
              </a:rPr>
              <a:t>the</a:t>
            </a:r>
            <a:r>
              <a:rPr sz="2100" spc="30" dirty="0">
                <a:latin typeface="Times New Roman"/>
                <a:cs typeface="Times New Roman"/>
              </a:rPr>
              <a:t> </a:t>
            </a:r>
            <a:r>
              <a:rPr sz="2100" dirty="0">
                <a:latin typeface="Times New Roman"/>
                <a:cs typeface="Times New Roman"/>
              </a:rPr>
              <a:t>end</a:t>
            </a:r>
            <a:r>
              <a:rPr sz="2100" spc="30" dirty="0">
                <a:latin typeface="Times New Roman"/>
                <a:cs typeface="Times New Roman"/>
              </a:rPr>
              <a:t> </a:t>
            </a:r>
            <a:r>
              <a:rPr sz="2100" dirty="0">
                <a:latin typeface="Times New Roman"/>
                <a:cs typeface="Times New Roman"/>
              </a:rPr>
              <a:t>of</a:t>
            </a:r>
            <a:r>
              <a:rPr sz="2100" spc="20" dirty="0">
                <a:latin typeface="Times New Roman"/>
                <a:cs typeface="Times New Roman"/>
              </a:rPr>
              <a:t> </a:t>
            </a:r>
            <a:r>
              <a:rPr sz="2100" spc="-5" dirty="0">
                <a:latin typeface="Times New Roman"/>
                <a:cs typeface="Times New Roman"/>
              </a:rPr>
              <a:t>process.</a:t>
            </a:r>
            <a:r>
              <a:rPr sz="2100" spc="30" dirty="0">
                <a:latin typeface="Times New Roman"/>
                <a:cs typeface="Times New Roman"/>
              </a:rPr>
              <a:t> </a:t>
            </a:r>
            <a:r>
              <a:rPr sz="2100" spc="-5" dirty="0">
                <a:latin typeface="Times New Roman"/>
                <a:cs typeface="Times New Roman"/>
              </a:rPr>
              <a:t>Nitric</a:t>
            </a:r>
            <a:r>
              <a:rPr sz="2100" spc="40" dirty="0">
                <a:latin typeface="Times New Roman"/>
                <a:cs typeface="Times New Roman"/>
              </a:rPr>
              <a:t> </a:t>
            </a:r>
            <a:r>
              <a:rPr sz="2100" spc="-5" dirty="0">
                <a:latin typeface="Times New Roman"/>
                <a:cs typeface="Times New Roman"/>
              </a:rPr>
              <a:t>acid</a:t>
            </a:r>
            <a:r>
              <a:rPr sz="2100" spc="35" dirty="0">
                <a:latin typeface="Times New Roman"/>
                <a:cs typeface="Times New Roman"/>
              </a:rPr>
              <a:t> </a:t>
            </a:r>
            <a:r>
              <a:rPr sz="2100" spc="-5" dirty="0">
                <a:latin typeface="Times New Roman"/>
                <a:cs typeface="Times New Roman"/>
              </a:rPr>
              <a:t>dissolved</a:t>
            </a:r>
            <a:r>
              <a:rPr sz="2100" spc="25" dirty="0">
                <a:latin typeface="Times New Roman"/>
                <a:cs typeface="Times New Roman"/>
              </a:rPr>
              <a:t> </a:t>
            </a:r>
            <a:r>
              <a:rPr sz="2100" dirty="0">
                <a:latin typeface="Times New Roman"/>
                <a:cs typeface="Times New Roman"/>
              </a:rPr>
              <a:t>other</a:t>
            </a:r>
            <a:r>
              <a:rPr sz="2100" spc="25" dirty="0">
                <a:latin typeface="Times New Roman"/>
                <a:cs typeface="Times New Roman"/>
              </a:rPr>
              <a:t> </a:t>
            </a:r>
            <a:r>
              <a:rPr sz="2100" dirty="0">
                <a:latin typeface="Times New Roman"/>
                <a:cs typeface="Times New Roman"/>
              </a:rPr>
              <a:t>impurities</a:t>
            </a:r>
            <a:r>
              <a:rPr sz="2100" spc="30" dirty="0">
                <a:latin typeface="Times New Roman"/>
                <a:cs typeface="Times New Roman"/>
              </a:rPr>
              <a:t> </a:t>
            </a:r>
            <a:r>
              <a:rPr sz="2100" dirty="0">
                <a:latin typeface="Times New Roman"/>
                <a:cs typeface="Times New Roman"/>
              </a:rPr>
              <a:t>&amp;</a:t>
            </a:r>
            <a:r>
              <a:rPr sz="2100" spc="30" dirty="0">
                <a:latin typeface="Times New Roman"/>
                <a:cs typeface="Times New Roman"/>
              </a:rPr>
              <a:t> </a:t>
            </a:r>
            <a:r>
              <a:rPr sz="2100" spc="-5" dirty="0">
                <a:latin typeface="Times New Roman"/>
                <a:cs typeface="Times New Roman"/>
              </a:rPr>
              <a:t>AgCl</a:t>
            </a:r>
            <a:r>
              <a:rPr sz="2100" spc="25" dirty="0">
                <a:latin typeface="Times New Roman"/>
                <a:cs typeface="Times New Roman"/>
              </a:rPr>
              <a:t> </a:t>
            </a:r>
            <a:r>
              <a:rPr sz="2100" dirty="0">
                <a:latin typeface="Times New Roman"/>
                <a:cs typeface="Times New Roman"/>
              </a:rPr>
              <a:t>precipitate</a:t>
            </a:r>
            <a:r>
              <a:rPr sz="2100" spc="30" dirty="0">
                <a:latin typeface="Times New Roman"/>
                <a:cs typeface="Times New Roman"/>
              </a:rPr>
              <a:t> </a:t>
            </a:r>
            <a:r>
              <a:rPr sz="2100" dirty="0">
                <a:latin typeface="Times New Roman"/>
                <a:cs typeface="Times New Roman"/>
              </a:rPr>
              <a:t>is </a:t>
            </a:r>
            <a:r>
              <a:rPr sz="2100" spc="-509" dirty="0">
                <a:latin typeface="Times New Roman"/>
                <a:cs typeface="Times New Roman"/>
              </a:rPr>
              <a:t> </a:t>
            </a:r>
            <a:r>
              <a:rPr sz="2100" dirty="0">
                <a:latin typeface="Times New Roman"/>
                <a:cs typeface="Times New Roman"/>
              </a:rPr>
              <a:t>insoluble</a:t>
            </a:r>
            <a:r>
              <a:rPr sz="2100" spc="-50" dirty="0">
                <a:latin typeface="Times New Roman"/>
                <a:cs typeface="Times New Roman"/>
              </a:rPr>
              <a:t> </a:t>
            </a:r>
            <a:r>
              <a:rPr sz="2100" dirty="0">
                <a:latin typeface="Times New Roman"/>
                <a:cs typeface="Times New Roman"/>
              </a:rPr>
              <a:t>in</a:t>
            </a:r>
            <a:r>
              <a:rPr lang="en-US" sz="2100" dirty="0">
                <a:latin typeface="Times New Roman"/>
                <a:cs typeface="Times New Roman"/>
              </a:rPr>
              <a:t> </a:t>
            </a:r>
            <a:r>
              <a:rPr sz="2100" spc="-5" dirty="0">
                <a:latin typeface="Times New Roman"/>
                <a:cs typeface="Times New Roman"/>
              </a:rPr>
              <a:t>Nitric</a:t>
            </a:r>
            <a:r>
              <a:rPr sz="2100" spc="-40" dirty="0">
                <a:latin typeface="Times New Roman"/>
                <a:cs typeface="Times New Roman"/>
              </a:rPr>
              <a:t> </a:t>
            </a:r>
            <a:r>
              <a:rPr sz="2100" dirty="0">
                <a:latin typeface="Times New Roman"/>
                <a:cs typeface="Times New Roman"/>
              </a:rPr>
              <a:t>acid.</a:t>
            </a:r>
          </a:p>
        </p:txBody>
      </p:sp>
    </p:spTree>
    <p:extLst>
      <p:ext uri="{BB962C8B-B14F-4D97-AF65-F5344CB8AC3E}">
        <p14:creationId xmlns:p14="http://schemas.microsoft.com/office/powerpoint/2010/main" val="884598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a:t>
            </a:r>
            <a:r>
              <a:rPr lang="en-US" sz="3600" b="1" dirty="0" err="1">
                <a:solidFill>
                  <a:srgbClr val="000000"/>
                </a:solidFill>
                <a:latin typeface="Times New Roman"/>
                <a:cs typeface="Times New Roman"/>
              </a:rPr>
              <a:t>sulphate</a:t>
            </a:r>
            <a:r>
              <a:rPr lang="en-US" sz="3600" b="1" dirty="0">
                <a:solidFill>
                  <a:srgbClr val="000000"/>
                </a:solidFill>
                <a:latin typeface="Times New Roman"/>
                <a:cs typeface="Times New Roman"/>
              </a:rPr>
              <a:t> </a:t>
            </a:r>
            <a:endParaRPr sz="3600" b="1" dirty="0">
              <a:solidFill>
                <a:srgbClr val="000000"/>
              </a:solidFill>
              <a:latin typeface="Times New Roman"/>
              <a:cs typeface="Times New Roman"/>
            </a:endParaRPr>
          </a:p>
        </p:txBody>
      </p:sp>
      <p:sp>
        <p:nvSpPr>
          <p:cNvPr id="4" name="object 3"/>
          <p:cNvSpPr txBox="1"/>
          <p:nvPr/>
        </p:nvSpPr>
        <p:spPr>
          <a:xfrm>
            <a:off x="757224" y="1209570"/>
            <a:ext cx="10687685" cy="1821268"/>
          </a:xfrm>
          <a:prstGeom prst="rect">
            <a:avLst/>
          </a:prstGeom>
        </p:spPr>
        <p:txBody>
          <a:bodyPr vert="horz" wrap="square" lIns="0" tIns="97790" rIns="0" bIns="0" rtlCol="0">
            <a:spAutoFit/>
          </a:bodyPr>
          <a:lstStyle/>
          <a:p>
            <a:pPr marL="469900" indent="-457200" algn="just">
              <a:lnSpc>
                <a:spcPct val="100000"/>
              </a:lnSpc>
              <a:spcBef>
                <a:spcPts val="770"/>
              </a:spcBef>
              <a:buFont typeface="Wingdings" panose="05000000000000000000" pitchFamily="2" charset="2"/>
              <a:buChar char="Ø"/>
              <a:tabLst>
                <a:tab pos="241300" algn="l"/>
              </a:tabLst>
            </a:pPr>
            <a:r>
              <a:rPr sz="2800" dirty="0">
                <a:latin typeface="Times New Roman" panose="02020603050405020304" pitchFamily="18" charset="0"/>
                <a:cs typeface="Times New Roman" panose="02020603050405020304" pitchFamily="18" charset="0"/>
              </a:rPr>
              <a:t>Principle:</a:t>
            </a:r>
          </a:p>
          <a:p>
            <a:pPr marL="240665" marR="572135" indent="-228600" algn="just">
              <a:lnSpc>
                <a:spcPct val="90000"/>
              </a:lnSpc>
              <a:spcBef>
                <a:spcPts val="1005"/>
              </a:spcBef>
              <a:buFont typeface="Arial MT"/>
              <a:buChar char="•"/>
              <a:tabLst>
                <a:tab pos="241300" algn="l"/>
              </a:tabLst>
            </a:pPr>
            <a:r>
              <a:rPr sz="2800" dirty="0">
                <a:latin typeface="Times New Roman" panose="02020603050405020304" pitchFamily="18" charset="0"/>
                <a:cs typeface="Times New Roman" panose="02020603050405020304" pitchFamily="18" charset="0"/>
              </a:rPr>
              <a:t>It involves the comparison of opalescence or turbidity of test sample  with standard sample which contain the definite amount of sulphate  impurities.</a:t>
            </a:r>
          </a:p>
        </p:txBody>
      </p:sp>
      <p:sp>
        <p:nvSpPr>
          <p:cNvPr id="5" name="object 4"/>
          <p:cNvSpPr txBox="1"/>
          <p:nvPr/>
        </p:nvSpPr>
        <p:spPr>
          <a:xfrm>
            <a:off x="2506287" y="3726275"/>
            <a:ext cx="832485" cy="624205"/>
          </a:xfrm>
          <a:prstGeom prst="rect">
            <a:avLst/>
          </a:prstGeom>
        </p:spPr>
        <p:txBody>
          <a:bodyPr vert="horz" wrap="square" lIns="0" tIns="12700" rIns="0" bIns="0" rtlCol="0">
            <a:spAutoFit/>
          </a:bodyPr>
          <a:lstStyle/>
          <a:p>
            <a:pPr marL="114300">
              <a:lnSpc>
                <a:spcPts val="2835"/>
              </a:lnSpc>
              <a:spcBef>
                <a:spcPts val="100"/>
              </a:spcBef>
            </a:pPr>
            <a:r>
              <a:rPr sz="2400" spc="-5" dirty="0">
                <a:latin typeface="Times New Roman"/>
                <a:cs typeface="Times New Roman"/>
              </a:rPr>
              <a:t>SO</a:t>
            </a:r>
            <a:r>
              <a:rPr sz="2400" spc="-7" baseline="-20833" dirty="0">
                <a:latin typeface="Times New Roman"/>
                <a:cs typeface="Times New Roman"/>
              </a:rPr>
              <a:t>4</a:t>
            </a:r>
            <a:r>
              <a:rPr sz="2400" spc="-7" baseline="24305" dirty="0">
                <a:latin typeface="Times New Roman"/>
                <a:cs typeface="Times New Roman"/>
              </a:rPr>
              <a:t>-</a:t>
            </a:r>
            <a:endParaRPr sz="2400" baseline="24305" dirty="0">
              <a:latin typeface="Times New Roman"/>
              <a:cs typeface="Times New Roman"/>
            </a:endParaRPr>
          </a:p>
          <a:p>
            <a:pPr marL="38100">
              <a:lnSpc>
                <a:spcPts val="1875"/>
              </a:lnSpc>
            </a:pPr>
            <a:r>
              <a:rPr sz="1600" spc="-5" dirty="0">
                <a:latin typeface="Times New Roman"/>
                <a:cs typeface="Times New Roman"/>
              </a:rPr>
              <a:t>(Soluble)</a:t>
            </a:r>
            <a:endParaRPr sz="1600" dirty="0">
              <a:latin typeface="Times New Roman"/>
              <a:cs typeface="Times New Roman"/>
            </a:endParaRPr>
          </a:p>
        </p:txBody>
      </p:sp>
      <p:sp>
        <p:nvSpPr>
          <p:cNvPr id="6" name="object 5"/>
          <p:cNvSpPr txBox="1"/>
          <p:nvPr/>
        </p:nvSpPr>
        <p:spPr>
          <a:xfrm>
            <a:off x="3560643" y="3744037"/>
            <a:ext cx="1292860" cy="391160"/>
          </a:xfrm>
          <a:prstGeom prst="rect">
            <a:avLst/>
          </a:prstGeom>
        </p:spPr>
        <p:txBody>
          <a:bodyPr vert="horz" wrap="square" lIns="0" tIns="12700" rIns="0" bIns="0" rtlCol="0">
            <a:spAutoFit/>
          </a:bodyPr>
          <a:lstStyle/>
          <a:p>
            <a:pPr marL="38100">
              <a:lnSpc>
                <a:spcPct val="100000"/>
              </a:lnSpc>
              <a:spcBef>
                <a:spcPts val="100"/>
              </a:spcBef>
              <a:tabLst>
                <a:tab pos="513080" algn="l"/>
              </a:tabLst>
            </a:pPr>
            <a:r>
              <a:rPr sz="2400" dirty="0">
                <a:latin typeface="Times New Roman"/>
                <a:cs typeface="Times New Roman"/>
              </a:rPr>
              <a:t>+	</a:t>
            </a:r>
            <a:r>
              <a:rPr sz="2400" spc="-5" dirty="0">
                <a:latin typeface="Times New Roman"/>
                <a:cs typeface="Times New Roman"/>
              </a:rPr>
              <a:t>BaCl</a:t>
            </a:r>
            <a:r>
              <a:rPr sz="2400" spc="-7" baseline="-20833" dirty="0">
                <a:latin typeface="Times New Roman"/>
                <a:cs typeface="Times New Roman"/>
              </a:rPr>
              <a:t>2</a:t>
            </a:r>
            <a:endParaRPr sz="2400" baseline="-20833" dirty="0">
              <a:latin typeface="Times New Roman"/>
              <a:cs typeface="Times New Roman"/>
            </a:endParaRPr>
          </a:p>
        </p:txBody>
      </p:sp>
      <p:sp>
        <p:nvSpPr>
          <p:cNvPr id="8" name="object 6"/>
          <p:cNvSpPr txBox="1"/>
          <p:nvPr/>
        </p:nvSpPr>
        <p:spPr>
          <a:xfrm>
            <a:off x="5517333" y="3726275"/>
            <a:ext cx="100584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dil.</a:t>
            </a:r>
            <a:r>
              <a:rPr sz="2400" spc="-80" dirty="0">
                <a:latin typeface="Times New Roman"/>
                <a:cs typeface="Times New Roman"/>
              </a:rPr>
              <a:t> </a:t>
            </a:r>
            <a:r>
              <a:rPr sz="2400" spc="-10" dirty="0">
                <a:latin typeface="Times New Roman"/>
                <a:cs typeface="Times New Roman"/>
              </a:rPr>
              <a:t>HCl</a:t>
            </a:r>
            <a:endParaRPr sz="2400" dirty="0">
              <a:latin typeface="Times New Roman"/>
              <a:cs typeface="Times New Roman"/>
            </a:endParaRPr>
          </a:p>
        </p:txBody>
      </p:sp>
      <p:sp>
        <p:nvSpPr>
          <p:cNvPr id="10" name="object 9"/>
          <p:cNvSpPr/>
          <p:nvPr/>
        </p:nvSpPr>
        <p:spPr>
          <a:xfrm>
            <a:off x="5296353" y="4135197"/>
            <a:ext cx="1447800" cy="76200"/>
          </a:xfrm>
          <a:custGeom>
            <a:avLst/>
            <a:gdLst/>
            <a:ahLst/>
            <a:cxnLst/>
            <a:rect l="l" t="t" r="r" b="b"/>
            <a:pathLst>
              <a:path w="1447800" h="76200">
                <a:moveTo>
                  <a:pt x="1371600" y="0"/>
                </a:moveTo>
                <a:lnTo>
                  <a:pt x="1371600" y="76200"/>
                </a:lnTo>
                <a:lnTo>
                  <a:pt x="1435100" y="44450"/>
                </a:lnTo>
                <a:lnTo>
                  <a:pt x="1384300" y="44450"/>
                </a:lnTo>
                <a:lnTo>
                  <a:pt x="1384300" y="31750"/>
                </a:lnTo>
                <a:lnTo>
                  <a:pt x="1435100" y="31750"/>
                </a:lnTo>
                <a:lnTo>
                  <a:pt x="1371600" y="0"/>
                </a:lnTo>
                <a:close/>
              </a:path>
              <a:path w="1447800" h="76200">
                <a:moveTo>
                  <a:pt x="1371600" y="31750"/>
                </a:moveTo>
                <a:lnTo>
                  <a:pt x="0" y="31750"/>
                </a:lnTo>
                <a:lnTo>
                  <a:pt x="0" y="44450"/>
                </a:lnTo>
                <a:lnTo>
                  <a:pt x="1371600" y="44450"/>
                </a:lnTo>
                <a:lnTo>
                  <a:pt x="1371600" y="31750"/>
                </a:lnTo>
                <a:close/>
              </a:path>
              <a:path w="1447800" h="76200">
                <a:moveTo>
                  <a:pt x="1435100" y="31750"/>
                </a:moveTo>
                <a:lnTo>
                  <a:pt x="1384300" y="31750"/>
                </a:lnTo>
                <a:lnTo>
                  <a:pt x="1384300" y="44450"/>
                </a:lnTo>
                <a:lnTo>
                  <a:pt x="1435100" y="44450"/>
                </a:lnTo>
                <a:lnTo>
                  <a:pt x="1447800" y="38100"/>
                </a:lnTo>
                <a:lnTo>
                  <a:pt x="1435100" y="31750"/>
                </a:lnTo>
                <a:close/>
              </a:path>
            </a:pathLst>
          </a:custGeom>
          <a:solidFill>
            <a:srgbClr val="000000"/>
          </a:solidFill>
        </p:spPr>
        <p:txBody>
          <a:bodyPr wrap="square" lIns="0" tIns="0" rIns="0" bIns="0" rtlCol="0"/>
          <a:lstStyle/>
          <a:p>
            <a:endParaRPr/>
          </a:p>
        </p:txBody>
      </p:sp>
      <p:sp>
        <p:nvSpPr>
          <p:cNvPr id="11" name="object 7"/>
          <p:cNvSpPr txBox="1"/>
          <p:nvPr/>
        </p:nvSpPr>
        <p:spPr>
          <a:xfrm>
            <a:off x="7175864" y="3643407"/>
            <a:ext cx="956944" cy="789940"/>
          </a:xfrm>
          <a:prstGeom prst="rect">
            <a:avLst/>
          </a:prstGeom>
        </p:spPr>
        <p:txBody>
          <a:bodyPr vert="horz" wrap="square" lIns="0" tIns="12700" rIns="0" bIns="0" rtlCol="0">
            <a:spAutoFit/>
          </a:bodyPr>
          <a:lstStyle/>
          <a:p>
            <a:pPr marL="42545">
              <a:lnSpc>
                <a:spcPct val="100000"/>
              </a:lnSpc>
              <a:spcBef>
                <a:spcPts val="100"/>
              </a:spcBef>
            </a:pPr>
            <a:r>
              <a:rPr sz="2400" spc="-5" dirty="0">
                <a:latin typeface="Times New Roman"/>
                <a:cs typeface="Times New Roman"/>
              </a:rPr>
              <a:t>BaSO</a:t>
            </a:r>
            <a:r>
              <a:rPr sz="2400" spc="-7" baseline="-20833" dirty="0">
                <a:latin typeface="Times New Roman"/>
                <a:cs typeface="Times New Roman"/>
              </a:rPr>
              <a:t>4</a:t>
            </a:r>
            <a:endParaRPr sz="2400" baseline="-20833" dirty="0">
              <a:latin typeface="Times New Roman"/>
              <a:cs typeface="Times New Roman"/>
            </a:endParaRPr>
          </a:p>
          <a:p>
            <a:pPr marL="38100">
              <a:lnSpc>
                <a:spcPct val="100000"/>
              </a:lnSpc>
              <a:spcBef>
                <a:spcPts val="1220"/>
              </a:spcBef>
            </a:pPr>
            <a:r>
              <a:rPr sz="1600" spc="-5" dirty="0">
                <a:latin typeface="Times New Roman"/>
                <a:cs typeface="Times New Roman"/>
              </a:rPr>
              <a:t>(insoluble)</a:t>
            </a:r>
            <a:endParaRPr sz="1600" dirty="0">
              <a:latin typeface="Times New Roman"/>
              <a:cs typeface="Times New Roman"/>
            </a:endParaRPr>
          </a:p>
        </p:txBody>
      </p:sp>
      <p:sp>
        <p:nvSpPr>
          <p:cNvPr id="12" name="object 10"/>
          <p:cNvSpPr/>
          <p:nvPr/>
        </p:nvSpPr>
        <p:spPr>
          <a:xfrm>
            <a:off x="8284791" y="3786742"/>
            <a:ext cx="76200" cy="381000"/>
          </a:xfrm>
          <a:custGeom>
            <a:avLst/>
            <a:gdLst/>
            <a:ahLst/>
            <a:cxnLst/>
            <a:rect l="l" t="t" r="r" b="b"/>
            <a:pathLst>
              <a:path w="76200" h="381000">
                <a:moveTo>
                  <a:pt x="31750" y="304800"/>
                </a:moveTo>
                <a:lnTo>
                  <a:pt x="0" y="304800"/>
                </a:lnTo>
                <a:lnTo>
                  <a:pt x="38100" y="381000"/>
                </a:lnTo>
                <a:lnTo>
                  <a:pt x="69850" y="317500"/>
                </a:lnTo>
                <a:lnTo>
                  <a:pt x="31750" y="317500"/>
                </a:lnTo>
                <a:lnTo>
                  <a:pt x="31750" y="304800"/>
                </a:lnTo>
                <a:close/>
              </a:path>
              <a:path w="76200" h="381000">
                <a:moveTo>
                  <a:pt x="44450" y="0"/>
                </a:moveTo>
                <a:lnTo>
                  <a:pt x="31750" y="0"/>
                </a:lnTo>
                <a:lnTo>
                  <a:pt x="31750" y="317500"/>
                </a:lnTo>
                <a:lnTo>
                  <a:pt x="44450" y="317500"/>
                </a:lnTo>
                <a:lnTo>
                  <a:pt x="44450" y="0"/>
                </a:lnTo>
                <a:close/>
              </a:path>
              <a:path w="76200" h="381000">
                <a:moveTo>
                  <a:pt x="76200" y="304800"/>
                </a:moveTo>
                <a:lnTo>
                  <a:pt x="44450" y="304800"/>
                </a:lnTo>
                <a:lnTo>
                  <a:pt x="44450" y="317500"/>
                </a:lnTo>
                <a:lnTo>
                  <a:pt x="69850" y="317500"/>
                </a:lnTo>
                <a:lnTo>
                  <a:pt x="76200" y="304800"/>
                </a:lnTo>
                <a:close/>
              </a:path>
            </a:pathLst>
          </a:custGeom>
          <a:solidFill>
            <a:srgbClr val="000000"/>
          </a:solidFill>
        </p:spPr>
        <p:txBody>
          <a:bodyPr wrap="square" lIns="0" tIns="0" rIns="0" bIns="0" rtlCol="0"/>
          <a:lstStyle/>
          <a:p>
            <a:endParaRPr/>
          </a:p>
        </p:txBody>
      </p:sp>
      <p:sp>
        <p:nvSpPr>
          <p:cNvPr id="13" name="object 8"/>
          <p:cNvSpPr txBox="1"/>
          <p:nvPr/>
        </p:nvSpPr>
        <p:spPr>
          <a:xfrm>
            <a:off x="8750405" y="3820237"/>
            <a:ext cx="1073150" cy="391160"/>
          </a:xfrm>
          <a:prstGeom prst="rect">
            <a:avLst/>
          </a:prstGeom>
        </p:spPr>
        <p:txBody>
          <a:bodyPr vert="horz" wrap="square" lIns="0" tIns="12700" rIns="0" bIns="0" rtlCol="0">
            <a:spAutoFit/>
          </a:bodyPr>
          <a:lstStyle/>
          <a:p>
            <a:pPr marL="38100">
              <a:lnSpc>
                <a:spcPct val="100000"/>
              </a:lnSpc>
              <a:spcBef>
                <a:spcPts val="100"/>
              </a:spcBef>
              <a:tabLst>
                <a:tab pos="513715" algn="l"/>
              </a:tabLst>
            </a:pPr>
            <a:r>
              <a:rPr sz="2400" dirty="0">
                <a:latin typeface="Times New Roman"/>
                <a:cs typeface="Times New Roman"/>
              </a:rPr>
              <a:t>+	</a:t>
            </a:r>
            <a:r>
              <a:rPr sz="2400" spc="-5" dirty="0">
                <a:latin typeface="Times New Roman"/>
                <a:cs typeface="Times New Roman"/>
              </a:rPr>
              <a:t>2Cl</a:t>
            </a:r>
            <a:r>
              <a:rPr sz="2400" spc="-7" baseline="24305" dirty="0">
                <a:latin typeface="Times New Roman"/>
                <a:cs typeface="Times New Roman"/>
              </a:rPr>
              <a:t>-</a:t>
            </a:r>
            <a:endParaRPr sz="2400" baseline="24305" dirty="0">
              <a:latin typeface="Times New Roman"/>
              <a:cs typeface="Times New Roman"/>
            </a:endParaRPr>
          </a:p>
        </p:txBody>
      </p:sp>
    </p:spTree>
    <p:extLst>
      <p:ext uri="{BB962C8B-B14F-4D97-AF65-F5344CB8AC3E}">
        <p14:creationId xmlns:p14="http://schemas.microsoft.com/office/powerpoint/2010/main" val="227652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a:t>
            </a:r>
            <a:r>
              <a:rPr lang="en-US" sz="3600" b="1" dirty="0" err="1">
                <a:solidFill>
                  <a:srgbClr val="000000"/>
                </a:solidFill>
                <a:latin typeface="Times New Roman"/>
                <a:cs typeface="Times New Roman"/>
              </a:rPr>
              <a:t>sulphate</a:t>
            </a:r>
            <a:r>
              <a:rPr lang="en-US" sz="3600" b="1" dirty="0">
                <a:solidFill>
                  <a:srgbClr val="000000"/>
                </a:solidFill>
                <a:latin typeface="Times New Roman"/>
                <a:cs typeface="Times New Roman"/>
              </a:rPr>
              <a:t> </a:t>
            </a:r>
            <a:endParaRPr sz="3600" b="1" dirty="0">
              <a:solidFill>
                <a:srgbClr val="000000"/>
              </a:solidFill>
              <a:latin typeface="Times New Roman"/>
              <a:cs typeface="Times New Roman"/>
            </a:endParaRPr>
          </a:p>
        </p:txBody>
      </p:sp>
      <p:sp>
        <p:nvSpPr>
          <p:cNvPr id="4" name="object 3"/>
          <p:cNvSpPr txBox="1"/>
          <p:nvPr/>
        </p:nvSpPr>
        <p:spPr>
          <a:xfrm>
            <a:off x="757224" y="1209570"/>
            <a:ext cx="10687685" cy="5398657"/>
          </a:xfrm>
          <a:prstGeom prst="rect">
            <a:avLst/>
          </a:prstGeom>
        </p:spPr>
        <p:txBody>
          <a:bodyPr vert="horz" wrap="square" lIns="0" tIns="97790" rIns="0" bIns="0" rtlCol="0">
            <a:spAutoFit/>
          </a:bodyPr>
          <a:lstStyle/>
          <a:p>
            <a:pPr marL="240665" marR="5080" indent="-228600" algn="just">
              <a:lnSpc>
                <a:spcPct val="90000"/>
              </a:lnSpc>
              <a:spcBef>
                <a:spcPts val="994"/>
              </a:spcBef>
              <a:buFont typeface="Arial MT"/>
              <a:buChar char="•"/>
              <a:tabLst>
                <a:tab pos="241300" algn="l"/>
              </a:tabLst>
            </a:pPr>
            <a:r>
              <a:rPr sz="2800" dirty="0">
                <a:latin typeface="Times New Roman" panose="02020603050405020304" pitchFamily="18" charset="0"/>
                <a:cs typeface="Times New Roman" panose="02020603050405020304" pitchFamily="18" charset="0"/>
              </a:rPr>
              <a:t>Limit test based on reaction between BaCl</a:t>
            </a:r>
            <a:r>
              <a:rPr sz="2800" baseline="-25000" dirty="0">
                <a:latin typeface="Times New Roman" panose="02020603050405020304" pitchFamily="18" charset="0"/>
                <a:cs typeface="Times New Roman" panose="02020603050405020304" pitchFamily="18" charset="0"/>
              </a:rPr>
              <a:t>2</a:t>
            </a:r>
            <a:r>
              <a:rPr sz="2800" dirty="0">
                <a:latin typeface="Times New Roman" panose="02020603050405020304" pitchFamily="18" charset="0"/>
                <a:cs typeface="Times New Roman" panose="02020603050405020304" pitchFamily="18" charset="0"/>
              </a:rPr>
              <a:t> reagent and soluble </a:t>
            </a:r>
            <a:r>
              <a:rPr sz="2800">
                <a:latin typeface="Times New Roman" panose="02020603050405020304" pitchFamily="18" charset="0"/>
                <a:cs typeface="Times New Roman" panose="02020603050405020304" pitchFamily="18" charset="0"/>
              </a:rPr>
              <a:t>su</a:t>
            </a:r>
            <a:r>
              <a:rPr lang="en-US" sz="2800">
                <a:latin typeface="Times New Roman" panose="02020603050405020304" pitchFamily="18" charset="0"/>
                <a:cs typeface="Times New Roman" panose="02020603050405020304" pitchFamily="18" charset="0"/>
              </a:rPr>
              <a:t>l</a:t>
            </a:r>
            <a:r>
              <a:rPr sz="2800">
                <a:latin typeface="Times New Roman" panose="02020603050405020304" pitchFamily="18" charset="0"/>
                <a:cs typeface="Times New Roman" panose="02020603050405020304" pitchFamily="18" charset="0"/>
              </a:rPr>
              <a:t>phate</a:t>
            </a:r>
            <a:r>
              <a:rPr sz="2800" dirty="0">
                <a:latin typeface="Times New Roman" panose="02020603050405020304" pitchFamily="18" charset="0"/>
                <a:cs typeface="Times New Roman" panose="02020603050405020304" pitchFamily="18" charset="0"/>
              </a:rPr>
              <a:t>  present in sample with formation of </a:t>
            </a:r>
            <a:r>
              <a:rPr sz="2800" dirty="0" err="1">
                <a:latin typeface="Times New Roman" panose="02020603050405020304" pitchFamily="18" charset="0"/>
                <a:cs typeface="Times New Roman" panose="02020603050405020304" pitchFamily="18" charset="0"/>
              </a:rPr>
              <a:t>BaSO</a:t>
            </a:r>
            <a:r>
              <a:rPr lang="en-IN" sz="2800" baseline="-25000" dirty="0">
                <a:latin typeface="Times New Roman" panose="02020603050405020304" pitchFamily="18" charset="0"/>
                <a:cs typeface="Times New Roman" panose="02020603050405020304" pitchFamily="18" charset="0"/>
              </a:rPr>
              <a:t>4</a:t>
            </a:r>
            <a:r>
              <a:rPr sz="2800" dirty="0">
                <a:latin typeface="Times New Roman" panose="02020603050405020304" pitchFamily="18" charset="0"/>
                <a:cs typeface="Times New Roman" panose="02020603050405020304" pitchFamily="18" charset="0"/>
              </a:rPr>
              <a:t> as white turbidity or  opalescence. Sulphate free alcoholic K</a:t>
            </a:r>
            <a:r>
              <a:rPr lang="en-IN" sz="2800" baseline="-25000" dirty="0">
                <a:latin typeface="Times New Roman" panose="02020603050405020304" pitchFamily="18" charset="0"/>
                <a:cs typeface="Times New Roman" panose="02020603050405020304" pitchFamily="18" charset="0"/>
              </a:rPr>
              <a:t>2</a:t>
            </a:r>
            <a:r>
              <a:rPr sz="2800" dirty="0">
                <a:latin typeface="Times New Roman" panose="02020603050405020304" pitchFamily="18" charset="0"/>
                <a:cs typeface="Times New Roman" panose="02020603050405020304" pitchFamily="18" charset="0"/>
              </a:rPr>
              <a:t>SO</a:t>
            </a:r>
            <a:r>
              <a:rPr lang="en-IN" sz="2800" baseline="-25000" dirty="0">
                <a:latin typeface="Times New Roman" panose="02020603050405020304" pitchFamily="18" charset="0"/>
                <a:cs typeface="Times New Roman" panose="02020603050405020304" pitchFamily="18" charset="0"/>
              </a:rPr>
              <a:t>4</a:t>
            </a:r>
            <a:r>
              <a:rPr sz="2800" dirty="0">
                <a:latin typeface="Times New Roman" panose="02020603050405020304" pitchFamily="18" charset="0"/>
                <a:cs typeface="Times New Roman" panose="02020603050405020304" pitchFamily="18" charset="0"/>
              </a:rPr>
              <a:t> is added to increase the  sensitivity of the test. Very small amount of barium sulphate present in  the reagent acts as a seeding agents for precipitation of </a:t>
            </a:r>
            <a:r>
              <a:rPr sz="2800" dirty="0" err="1">
                <a:latin typeface="Times New Roman" panose="02020603050405020304" pitchFamily="18" charset="0"/>
                <a:cs typeface="Times New Roman" panose="02020603050405020304" pitchFamily="18" charset="0"/>
              </a:rPr>
              <a:t>BaSO</a:t>
            </a:r>
            <a:r>
              <a:rPr lang="en-IN" sz="2800" baseline="-25000" dirty="0">
                <a:latin typeface="Times New Roman" panose="02020603050405020304" pitchFamily="18" charset="0"/>
                <a:cs typeface="Times New Roman" panose="02020603050405020304" pitchFamily="18" charset="0"/>
              </a:rPr>
              <a:t>4</a:t>
            </a:r>
            <a:r>
              <a:rPr sz="2800" dirty="0">
                <a:latin typeface="Times New Roman" panose="02020603050405020304" pitchFamily="18" charset="0"/>
                <a:cs typeface="Times New Roman" panose="02020603050405020304" pitchFamily="18" charset="0"/>
              </a:rPr>
              <a:t> if  sulphate is present in the sample. Ethanol is added to prevent the super  saturation.</a:t>
            </a:r>
            <a:endParaRPr lang="en-US" sz="2800" dirty="0">
              <a:latin typeface="Times New Roman" panose="02020603050405020304" pitchFamily="18" charset="0"/>
              <a:cs typeface="Times New Roman" panose="02020603050405020304" pitchFamily="18" charset="0"/>
            </a:endParaRPr>
          </a:p>
          <a:p>
            <a:pPr marL="235585" marR="55880" indent="-172720" algn="just">
              <a:buFont typeface="Arial MT"/>
              <a:buChar char="•"/>
              <a:tabLst>
                <a:tab pos="236220" algn="l"/>
              </a:tabLst>
            </a:pPr>
            <a:r>
              <a:rPr lang="en-US" sz="2800" b="1" spc="-10" dirty="0">
                <a:latin typeface="Times New Roman"/>
                <a:cs typeface="Times New Roman"/>
              </a:rPr>
              <a:t>Preparation </a:t>
            </a:r>
            <a:r>
              <a:rPr lang="en-US" sz="2800" b="1" dirty="0">
                <a:latin typeface="Times New Roman"/>
                <a:cs typeface="Times New Roman"/>
              </a:rPr>
              <a:t>of </a:t>
            </a:r>
            <a:r>
              <a:rPr lang="en-US" sz="2800" b="1" dirty="0" err="1">
                <a:latin typeface="Times New Roman"/>
                <a:cs typeface="Times New Roman"/>
              </a:rPr>
              <a:t>ethanolic</a:t>
            </a:r>
            <a:r>
              <a:rPr lang="en-US" sz="2800" b="1" dirty="0">
                <a:latin typeface="Times New Roman"/>
                <a:cs typeface="Times New Roman"/>
              </a:rPr>
              <a:t> </a:t>
            </a:r>
            <a:r>
              <a:rPr lang="en-US" sz="2800" b="1" spc="-5" dirty="0" err="1">
                <a:latin typeface="Times New Roman"/>
                <a:cs typeface="Times New Roman"/>
              </a:rPr>
              <a:t>sulphate</a:t>
            </a:r>
            <a:r>
              <a:rPr lang="en-US" sz="2800" b="1" spc="-5" dirty="0">
                <a:latin typeface="Times New Roman"/>
                <a:cs typeface="Times New Roman"/>
              </a:rPr>
              <a:t> standard </a:t>
            </a:r>
            <a:r>
              <a:rPr lang="en-US" sz="2800" b="1" dirty="0">
                <a:latin typeface="Times New Roman"/>
                <a:cs typeface="Times New Roman"/>
              </a:rPr>
              <a:t>solution (10 </a:t>
            </a:r>
            <a:r>
              <a:rPr lang="en-US" sz="2800" b="1" spc="-10" dirty="0">
                <a:latin typeface="Times New Roman"/>
                <a:cs typeface="Times New Roman"/>
              </a:rPr>
              <a:t>ppm </a:t>
            </a:r>
            <a:r>
              <a:rPr lang="en-US" sz="2800" b="1" spc="-585" dirty="0">
                <a:latin typeface="Times New Roman"/>
                <a:cs typeface="Times New Roman"/>
              </a:rPr>
              <a:t> </a:t>
            </a:r>
            <a:r>
              <a:rPr lang="en-US" sz="2800" b="1" dirty="0">
                <a:latin typeface="Times New Roman"/>
                <a:cs typeface="Times New Roman"/>
              </a:rPr>
              <a:t>SO</a:t>
            </a:r>
            <a:r>
              <a:rPr lang="en-US" sz="2800" b="1" baseline="-20833" dirty="0">
                <a:latin typeface="Times New Roman"/>
                <a:cs typeface="Times New Roman"/>
              </a:rPr>
              <a:t>4</a:t>
            </a:r>
            <a:r>
              <a:rPr lang="en-US" sz="2800" b="1" baseline="24305" dirty="0">
                <a:latin typeface="Times New Roman"/>
                <a:cs typeface="Times New Roman"/>
              </a:rPr>
              <a:t>2-</a:t>
            </a:r>
            <a:r>
              <a:rPr lang="en-US" sz="2800" b="1" dirty="0">
                <a:latin typeface="Times New Roman"/>
                <a:cs typeface="Times New Roman"/>
              </a:rPr>
              <a:t>): </a:t>
            </a:r>
            <a:r>
              <a:rPr lang="en-US" sz="2800" spc="-5" dirty="0">
                <a:latin typeface="Times New Roman"/>
                <a:cs typeface="Times New Roman"/>
              </a:rPr>
              <a:t>Dilute </a:t>
            </a:r>
            <a:r>
              <a:rPr lang="en-US" sz="2800" dirty="0">
                <a:latin typeface="Times New Roman"/>
                <a:cs typeface="Times New Roman"/>
              </a:rPr>
              <a:t>1 </a:t>
            </a:r>
            <a:r>
              <a:rPr lang="en-US" sz="2800" spc="-5" dirty="0">
                <a:latin typeface="Times New Roman"/>
                <a:cs typeface="Times New Roman"/>
              </a:rPr>
              <a:t>volume of </a:t>
            </a:r>
            <a:r>
              <a:rPr lang="en-US" sz="2800" dirty="0">
                <a:latin typeface="Times New Roman"/>
                <a:cs typeface="Times New Roman"/>
              </a:rPr>
              <a:t>a </a:t>
            </a:r>
            <a:r>
              <a:rPr lang="en-US" sz="2800" spc="-5" dirty="0">
                <a:latin typeface="Times New Roman"/>
                <a:cs typeface="Times New Roman"/>
              </a:rPr>
              <a:t>0.181% </a:t>
            </a:r>
            <a:r>
              <a:rPr lang="en-US" sz="2800" dirty="0">
                <a:latin typeface="Times New Roman"/>
                <a:cs typeface="Times New Roman"/>
              </a:rPr>
              <a:t>w/v </a:t>
            </a:r>
            <a:r>
              <a:rPr lang="en-US" sz="2800" spc="-5" dirty="0">
                <a:latin typeface="Times New Roman"/>
                <a:cs typeface="Times New Roman"/>
              </a:rPr>
              <a:t>solution </a:t>
            </a:r>
            <a:r>
              <a:rPr lang="en-US" sz="2800" dirty="0">
                <a:latin typeface="Times New Roman"/>
                <a:cs typeface="Times New Roman"/>
              </a:rPr>
              <a:t>of </a:t>
            </a:r>
            <a:r>
              <a:rPr lang="en-US" sz="2800" spc="-5" dirty="0">
                <a:latin typeface="Times New Roman"/>
                <a:cs typeface="Times New Roman"/>
              </a:rPr>
              <a:t>potassium </a:t>
            </a:r>
            <a:r>
              <a:rPr lang="en-US" sz="2800" dirty="0">
                <a:latin typeface="Times New Roman"/>
                <a:cs typeface="Times New Roman"/>
              </a:rPr>
              <a:t> </a:t>
            </a:r>
            <a:r>
              <a:rPr lang="en-US" sz="2800" spc="-5" dirty="0" err="1">
                <a:latin typeface="Times New Roman"/>
                <a:cs typeface="Times New Roman"/>
              </a:rPr>
              <a:t>sulphate</a:t>
            </a:r>
            <a:r>
              <a:rPr lang="en-US" sz="2800" spc="-10" dirty="0">
                <a:latin typeface="Times New Roman"/>
                <a:cs typeface="Times New Roman"/>
              </a:rPr>
              <a:t> </a:t>
            </a:r>
            <a:r>
              <a:rPr lang="en-US" sz="2800" dirty="0">
                <a:latin typeface="Times New Roman"/>
                <a:cs typeface="Times New Roman"/>
              </a:rPr>
              <a:t>in</a:t>
            </a:r>
            <a:r>
              <a:rPr lang="en-US" sz="2800" spc="-15" dirty="0">
                <a:latin typeface="Times New Roman"/>
                <a:cs typeface="Times New Roman"/>
              </a:rPr>
              <a:t> </a:t>
            </a:r>
            <a:r>
              <a:rPr lang="en-US" sz="2800" dirty="0">
                <a:latin typeface="Times New Roman"/>
                <a:cs typeface="Times New Roman"/>
              </a:rPr>
              <a:t>ethanol</a:t>
            </a:r>
            <a:r>
              <a:rPr lang="en-US" sz="2800" spc="-25" dirty="0">
                <a:latin typeface="Times New Roman"/>
                <a:cs typeface="Times New Roman"/>
              </a:rPr>
              <a:t> </a:t>
            </a:r>
            <a:r>
              <a:rPr lang="en-US" sz="2800" spc="-5" dirty="0">
                <a:latin typeface="Times New Roman"/>
                <a:cs typeface="Times New Roman"/>
              </a:rPr>
              <a:t>(30%)</a:t>
            </a:r>
            <a:r>
              <a:rPr lang="en-US" sz="2800" spc="-10" dirty="0">
                <a:latin typeface="Times New Roman"/>
                <a:cs typeface="Times New Roman"/>
              </a:rPr>
              <a:t> </a:t>
            </a:r>
            <a:r>
              <a:rPr lang="en-US" sz="2800" dirty="0">
                <a:latin typeface="Times New Roman"/>
                <a:cs typeface="Times New Roman"/>
              </a:rPr>
              <a:t>to</a:t>
            </a:r>
            <a:r>
              <a:rPr lang="en-US" sz="2800" spc="5" dirty="0">
                <a:latin typeface="Times New Roman"/>
                <a:cs typeface="Times New Roman"/>
              </a:rPr>
              <a:t> </a:t>
            </a:r>
            <a:r>
              <a:rPr lang="en-US" sz="2800" spc="-5" dirty="0">
                <a:latin typeface="Times New Roman"/>
                <a:cs typeface="Times New Roman"/>
              </a:rPr>
              <a:t>100</a:t>
            </a:r>
            <a:r>
              <a:rPr lang="en-US" sz="2800" dirty="0">
                <a:latin typeface="Times New Roman"/>
                <a:cs typeface="Times New Roman"/>
              </a:rPr>
              <a:t> </a:t>
            </a:r>
            <a:r>
              <a:rPr lang="en-US" sz="2800" spc="-5" dirty="0">
                <a:latin typeface="Times New Roman"/>
                <a:cs typeface="Times New Roman"/>
              </a:rPr>
              <a:t>volumes</a:t>
            </a:r>
            <a:r>
              <a:rPr lang="en-US" sz="2800" spc="5" dirty="0">
                <a:latin typeface="Times New Roman"/>
                <a:cs typeface="Times New Roman"/>
              </a:rPr>
              <a:t> </a:t>
            </a:r>
            <a:r>
              <a:rPr lang="en-US" sz="2800" dirty="0">
                <a:latin typeface="Times New Roman"/>
                <a:cs typeface="Times New Roman"/>
              </a:rPr>
              <a:t>with</a:t>
            </a:r>
            <a:r>
              <a:rPr lang="en-US" sz="2800" spc="-10" dirty="0">
                <a:latin typeface="Times New Roman"/>
                <a:cs typeface="Times New Roman"/>
              </a:rPr>
              <a:t> </a:t>
            </a:r>
            <a:r>
              <a:rPr lang="en-US" sz="2800" dirty="0">
                <a:latin typeface="Times New Roman"/>
                <a:cs typeface="Times New Roman"/>
              </a:rPr>
              <a:t>ethanol</a:t>
            </a:r>
            <a:r>
              <a:rPr lang="en-US" sz="2800" spc="-20" dirty="0">
                <a:latin typeface="Times New Roman"/>
                <a:cs typeface="Times New Roman"/>
              </a:rPr>
              <a:t> </a:t>
            </a:r>
            <a:r>
              <a:rPr lang="en-US" sz="2800" dirty="0">
                <a:latin typeface="Times New Roman"/>
                <a:cs typeface="Times New Roman"/>
              </a:rPr>
              <a:t>(30%).</a:t>
            </a:r>
            <a:endParaRPr lang="en-US" sz="4400" dirty="0">
              <a:latin typeface="Times New Roman"/>
              <a:cs typeface="Times New Roman"/>
            </a:endParaRPr>
          </a:p>
          <a:p>
            <a:pPr marL="235585" marR="54610" indent="-172720" algn="just">
              <a:buFont typeface="Arial MT"/>
              <a:buChar char="•"/>
              <a:tabLst>
                <a:tab pos="236220" algn="l"/>
              </a:tabLst>
            </a:pPr>
            <a:r>
              <a:rPr lang="en-US" sz="2800" b="1" spc="-10" dirty="0">
                <a:latin typeface="Times New Roman"/>
                <a:cs typeface="Times New Roman"/>
              </a:rPr>
              <a:t>Preparation </a:t>
            </a:r>
            <a:r>
              <a:rPr lang="en-US" sz="2800" b="1" dirty="0">
                <a:latin typeface="Times New Roman"/>
                <a:cs typeface="Times New Roman"/>
              </a:rPr>
              <a:t>of </a:t>
            </a:r>
            <a:r>
              <a:rPr lang="en-US" sz="2800" b="1" spc="-5" dirty="0" err="1">
                <a:latin typeface="Times New Roman"/>
                <a:cs typeface="Times New Roman"/>
              </a:rPr>
              <a:t>sulphate</a:t>
            </a:r>
            <a:r>
              <a:rPr lang="en-US" sz="2800" b="1" spc="-5" dirty="0">
                <a:latin typeface="Times New Roman"/>
                <a:cs typeface="Times New Roman"/>
              </a:rPr>
              <a:t> standard solution (10 ppm SO</a:t>
            </a:r>
            <a:r>
              <a:rPr lang="en-US" sz="2800" b="1" spc="-7" baseline="-20833" dirty="0">
                <a:latin typeface="Times New Roman"/>
                <a:cs typeface="Times New Roman"/>
              </a:rPr>
              <a:t>4</a:t>
            </a:r>
            <a:r>
              <a:rPr lang="en-US" sz="2800" b="1" spc="-7" baseline="24305" dirty="0">
                <a:latin typeface="Times New Roman"/>
                <a:cs typeface="Times New Roman"/>
              </a:rPr>
              <a:t>2-</a:t>
            </a:r>
            <a:r>
              <a:rPr lang="en-US" sz="2800" spc="-5" dirty="0">
                <a:latin typeface="Times New Roman"/>
                <a:cs typeface="Times New Roman"/>
              </a:rPr>
              <a:t>): </a:t>
            </a:r>
            <a:r>
              <a:rPr lang="en-US" sz="2800" dirty="0">
                <a:latin typeface="Times New Roman"/>
                <a:cs typeface="Times New Roman"/>
              </a:rPr>
              <a:t> </a:t>
            </a:r>
            <a:r>
              <a:rPr lang="en-US" sz="2800" spc="-5" dirty="0">
                <a:latin typeface="Times New Roman"/>
                <a:cs typeface="Times New Roman"/>
              </a:rPr>
              <a:t>Dilute </a:t>
            </a:r>
            <a:r>
              <a:rPr lang="en-US" sz="2800" dirty="0">
                <a:latin typeface="Times New Roman"/>
                <a:cs typeface="Times New Roman"/>
              </a:rPr>
              <a:t>1 </a:t>
            </a:r>
            <a:r>
              <a:rPr lang="en-US" sz="2800" spc="-10" dirty="0">
                <a:latin typeface="Times New Roman"/>
                <a:cs typeface="Times New Roman"/>
              </a:rPr>
              <a:t>volume </a:t>
            </a:r>
            <a:r>
              <a:rPr lang="en-US" sz="2800" spc="-5" dirty="0">
                <a:latin typeface="Times New Roman"/>
                <a:cs typeface="Times New Roman"/>
              </a:rPr>
              <a:t>of </a:t>
            </a:r>
            <a:r>
              <a:rPr lang="en-US" sz="2800" dirty="0">
                <a:latin typeface="Times New Roman"/>
                <a:cs typeface="Times New Roman"/>
              </a:rPr>
              <a:t>a 0.181% w/v </a:t>
            </a:r>
            <a:r>
              <a:rPr lang="en-US" sz="2800" spc="-5" dirty="0">
                <a:latin typeface="Times New Roman"/>
                <a:cs typeface="Times New Roman"/>
              </a:rPr>
              <a:t>solution of potassium </a:t>
            </a:r>
            <a:r>
              <a:rPr lang="en-US" sz="2800" dirty="0" err="1">
                <a:latin typeface="Times New Roman"/>
                <a:cs typeface="Times New Roman"/>
              </a:rPr>
              <a:t>sulphate</a:t>
            </a:r>
            <a:r>
              <a:rPr lang="en-US" sz="2800" dirty="0">
                <a:latin typeface="Times New Roman"/>
                <a:cs typeface="Times New Roman"/>
              </a:rPr>
              <a:t> </a:t>
            </a:r>
            <a:r>
              <a:rPr lang="en-US" sz="2800" spc="-585" dirty="0">
                <a:latin typeface="Times New Roman"/>
                <a:cs typeface="Times New Roman"/>
              </a:rPr>
              <a:t> </a:t>
            </a:r>
            <a:r>
              <a:rPr lang="en-US" sz="2800" dirty="0">
                <a:latin typeface="Times New Roman"/>
                <a:cs typeface="Times New Roman"/>
              </a:rPr>
              <a:t>in</a:t>
            </a:r>
            <a:r>
              <a:rPr lang="en-US" sz="2800" spc="-15" dirty="0">
                <a:latin typeface="Times New Roman"/>
                <a:cs typeface="Times New Roman"/>
              </a:rPr>
              <a:t> </a:t>
            </a:r>
            <a:r>
              <a:rPr lang="en-US" sz="2800" dirty="0">
                <a:latin typeface="Times New Roman"/>
                <a:cs typeface="Times New Roman"/>
              </a:rPr>
              <a:t>distilled</a:t>
            </a:r>
            <a:r>
              <a:rPr lang="en-US" sz="2800" spc="-35" dirty="0">
                <a:latin typeface="Times New Roman"/>
                <a:cs typeface="Times New Roman"/>
              </a:rPr>
              <a:t> </a:t>
            </a:r>
            <a:r>
              <a:rPr lang="en-US" sz="2800" dirty="0">
                <a:latin typeface="Times New Roman"/>
                <a:cs typeface="Times New Roman"/>
              </a:rPr>
              <a:t>water</a:t>
            </a:r>
            <a:r>
              <a:rPr lang="en-US" sz="2800" spc="-5" dirty="0">
                <a:latin typeface="Times New Roman"/>
                <a:cs typeface="Times New Roman"/>
              </a:rPr>
              <a:t> </a:t>
            </a:r>
            <a:r>
              <a:rPr lang="en-US" sz="2800" dirty="0">
                <a:latin typeface="Times New Roman"/>
                <a:cs typeface="Times New Roman"/>
              </a:rPr>
              <a:t>to</a:t>
            </a:r>
            <a:r>
              <a:rPr lang="en-US" sz="2800" spc="-10" dirty="0">
                <a:latin typeface="Times New Roman"/>
                <a:cs typeface="Times New Roman"/>
              </a:rPr>
              <a:t> </a:t>
            </a:r>
            <a:r>
              <a:rPr lang="en-US" sz="2800" dirty="0">
                <a:latin typeface="Times New Roman"/>
                <a:cs typeface="Times New Roman"/>
              </a:rPr>
              <a:t>100 </a:t>
            </a:r>
            <a:r>
              <a:rPr lang="en-US" sz="2800" spc="-5" dirty="0">
                <a:latin typeface="Times New Roman"/>
                <a:cs typeface="Times New Roman"/>
              </a:rPr>
              <a:t>volumes</a:t>
            </a:r>
            <a:r>
              <a:rPr lang="en-US" sz="2800" dirty="0">
                <a:latin typeface="Times New Roman"/>
                <a:cs typeface="Times New Roman"/>
              </a:rPr>
              <a:t> with</a:t>
            </a:r>
            <a:r>
              <a:rPr lang="en-US" sz="2800" spc="-5" dirty="0">
                <a:latin typeface="Times New Roman"/>
                <a:cs typeface="Times New Roman"/>
              </a:rPr>
              <a:t> </a:t>
            </a:r>
            <a:r>
              <a:rPr lang="en-US" sz="2800" dirty="0">
                <a:latin typeface="Times New Roman"/>
                <a:cs typeface="Times New Roman"/>
              </a:rPr>
              <a:t>distilled</a:t>
            </a:r>
            <a:r>
              <a:rPr lang="en-US" sz="2800" spc="-35" dirty="0">
                <a:latin typeface="Times New Roman"/>
                <a:cs typeface="Times New Roman"/>
              </a:rPr>
              <a:t> </a:t>
            </a:r>
            <a:r>
              <a:rPr lang="en-US" sz="2800" spc="-25" dirty="0">
                <a:latin typeface="Times New Roman"/>
                <a:cs typeface="Times New Roman"/>
              </a:rPr>
              <a:t>water.</a:t>
            </a:r>
            <a:endParaRPr lang="en-US" sz="2800" dirty="0">
              <a:latin typeface="Times New Roman"/>
              <a:cs typeface="Times New Roman"/>
            </a:endParaRPr>
          </a:p>
        </p:txBody>
      </p:sp>
    </p:spTree>
    <p:extLst>
      <p:ext uri="{BB962C8B-B14F-4D97-AF65-F5344CB8AC3E}">
        <p14:creationId xmlns:p14="http://schemas.microsoft.com/office/powerpoint/2010/main" val="2873434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a:t>
            </a:r>
            <a:r>
              <a:rPr lang="en-US" sz="3600" b="1" dirty="0" err="1">
                <a:solidFill>
                  <a:srgbClr val="000000"/>
                </a:solidFill>
                <a:latin typeface="Times New Roman"/>
                <a:cs typeface="Times New Roman"/>
              </a:rPr>
              <a:t>sulphate</a:t>
            </a:r>
            <a:r>
              <a:rPr lang="en-US" sz="3600" b="1" dirty="0">
                <a:solidFill>
                  <a:srgbClr val="000000"/>
                </a:solidFill>
                <a:latin typeface="Times New Roman"/>
                <a:cs typeface="Times New Roman"/>
              </a:rPr>
              <a:t> </a:t>
            </a:r>
            <a:endParaRPr sz="3600" b="1" dirty="0">
              <a:solidFill>
                <a:srgbClr val="000000"/>
              </a:solidFill>
              <a:latin typeface="Times New Roman"/>
              <a:cs typeface="Times New Roman"/>
            </a:endParaRPr>
          </a:p>
        </p:txBody>
      </p:sp>
      <p:graphicFrame>
        <p:nvGraphicFramePr>
          <p:cNvPr id="5" name="object 3"/>
          <p:cNvGraphicFramePr>
            <a:graphicFrameLocks noGrp="1"/>
          </p:cNvGraphicFramePr>
          <p:nvPr/>
        </p:nvGraphicFramePr>
        <p:xfrm>
          <a:off x="1617351" y="1135396"/>
          <a:ext cx="9144634" cy="5384798"/>
        </p:xfrm>
        <a:graphic>
          <a:graphicData uri="http://schemas.openxmlformats.org/drawingml/2006/table">
            <a:tbl>
              <a:tblPr firstRow="1" bandRow="1">
                <a:tableStyleId>{2D5ABB26-0587-4C30-8999-92F81FD0307C}</a:tableStyleId>
              </a:tblPr>
              <a:tblGrid>
                <a:gridCol w="4610100">
                  <a:extLst>
                    <a:ext uri="{9D8B030D-6E8A-4147-A177-3AD203B41FA5}">
                      <a16:colId xmlns:a16="http://schemas.microsoft.com/office/drawing/2014/main" val="20000"/>
                    </a:ext>
                  </a:extLst>
                </a:gridCol>
                <a:gridCol w="4534534">
                  <a:extLst>
                    <a:ext uri="{9D8B030D-6E8A-4147-A177-3AD203B41FA5}">
                      <a16:colId xmlns:a16="http://schemas.microsoft.com/office/drawing/2014/main" val="20001"/>
                    </a:ext>
                  </a:extLst>
                </a:gridCol>
              </a:tblGrid>
              <a:tr h="541401">
                <a:tc>
                  <a:txBody>
                    <a:bodyPr/>
                    <a:lstStyle/>
                    <a:p>
                      <a:pPr marL="91440">
                        <a:lnSpc>
                          <a:spcPct val="100000"/>
                        </a:lnSpc>
                        <a:spcBef>
                          <a:spcPts val="275"/>
                        </a:spcBef>
                      </a:pPr>
                      <a:r>
                        <a:rPr sz="2400" b="1" spc="-60" dirty="0">
                          <a:solidFill>
                            <a:srgbClr val="FFFFFF"/>
                          </a:solidFill>
                          <a:latin typeface="Times New Roman"/>
                          <a:cs typeface="Times New Roman"/>
                        </a:rPr>
                        <a:t>Test</a:t>
                      </a:r>
                      <a:r>
                        <a:rPr sz="2400" b="1" spc="-40" dirty="0">
                          <a:solidFill>
                            <a:srgbClr val="FFFFFF"/>
                          </a:solidFill>
                          <a:latin typeface="Times New Roman"/>
                          <a:cs typeface="Times New Roman"/>
                        </a:rPr>
                        <a:t> </a:t>
                      </a:r>
                      <a:r>
                        <a:rPr sz="2400" b="1" dirty="0">
                          <a:solidFill>
                            <a:srgbClr val="FFFFFF"/>
                          </a:solidFill>
                          <a:latin typeface="Times New Roman"/>
                          <a:cs typeface="Times New Roman"/>
                        </a:rPr>
                        <a:t>sample</a:t>
                      </a:r>
                      <a:endParaRPr sz="2400" dirty="0">
                        <a:latin typeface="Times New Roman"/>
                        <a:cs typeface="Times New Roman"/>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75"/>
                        </a:spcBef>
                      </a:pPr>
                      <a:r>
                        <a:rPr sz="2400" b="1" spc="-5" dirty="0">
                          <a:solidFill>
                            <a:srgbClr val="FFFFFF"/>
                          </a:solidFill>
                          <a:latin typeface="Times New Roman"/>
                          <a:cs typeface="Times New Roman"/>
                        </a:rPr>
                        <a:t>Standard</a:t>
                      </a:r>
                      <a:r>
                        <a:rPr sz="2400" b="1" dirty="0">
                          <a:solidFill>
                            <a:srgbClr val="FFFFFF"/>
                          </a:solidFill>
                          <a:latin typeface="Times New Roman"/>
                          <a:cs typeface="Times New Roman"/>
                        </a:rPr>
                        <a:t> </a:t>
                      </a:r>
                      <a:r>
                        <a:rPr sz="2400" b="1" spc="-5" dirty="0">
                          <a:solidFill>
                            <a:srgbClr val="FFFFFF"/>
                          </a:solidFill>
                          <a:latin typeface="Times New Roman"/>
                          <a:cs typeface="Times New Roman"/>
                        </a:rPr>
                        <a:t>compound</a:t>
                      </a:r>
                      <a:endParaRPr sz="2400" dirty="0">
                        <a:latin typeface="Times New Roman"/>
                        <a:cs typeface="Times New Roman"/>
                      </a:endParaRPr>
                    </a:p>
                  </a:txBody>
                  <a:tcPr marL="0" marR="0" marT="349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2136140">
                <a:tc>
                  <a:txBody>
                    <a:bodyPr/>
                    <a:lstStyle/>
                    <a:p>
                      <a:pPr marL="91440" marR="82550" algn="ctr">
                        <a:lnSpc>
                          <a:spcPct val="100000"/>
                        </a:lnSpc>
                        <a:spcBef>
                          <a:spcPts val="275"/>
                        </a:spcBef>
                      </a:pPr>
                      <a:r>
                        <a:rPr sz="2400" spc="-5" dirty="0">
                          <a:latin typeface="Times New Roman"/>
                          <a:cs typeface="Times New Roman"/>
                        </a:rPr>
                        <a:t>Specific</a:t>
                      </a:r>
                      <a:r>
                        <a:rPr sz="2400" dirty="0">
                          <a:latin typeface="Times New Roman"/>
                          <a:cs typeface="Times New Roman"/>
                        </a:rPr>
                        <a:t> </a:t>
                      </a:r>
                      <a:r>
                        <a:rPr sz="2400" spc="-5" dirty="0">
                          <a:latin typeface="Times New Roman"/>
                          <a:cs typeface="Times New Roman"/>
                        </a:rPr>
                        <a:t>weight</a:t>
                      </a:r>
                      <a:r>
                        <a:rPr sz="2400" dirty="0">
                          <a:latin typeface="Times New Roman"/>
                          <a:cs typeface="Times New Roman"/>
                        </a:rPr>
                        <a:t> </a:t>
                      </a:r>
                      <a:r>
                        <a:rPr sz="2400" spc="-5" dirty="0">
                          <a:latin typeface="Times New Roman"/>
                          <a:cs typeface="Times New Roman"/>
                        </a:rPr>
                        <a:t>of</a:t>
                      </a:r>
                      <a:r>
                        <a:rPr sz="2400" dirty="0">
                          <a:latin typeface="Times New Roman"/>
                          <a:cs typeface="Times New Roman"/>
                        </a:rPr>
                        <a:t> </a:t>
                      </a:r>
                      <a:r>
                        <a:rPr sz="2400" spc="-5" dirty="0">
                          <a:latin typeface="Times New Roman"/>
                          <a:cs typeface="Times New Roman"/>
                        </a:rPr>
                        <a:t>compound</a:t>
                      </a:r>
                      <a:r>
                        <a:rPr sz="2400" dirty="0">
                          <a:latin typeface="Times New Roman"/>
                          <a:cs typeface="Times New Roman"/>
                        </a:rPr>
                        <a:t> is </a:t>
                      </a:r>
                      <a:r>
                        <a:rPr sz="2400" spc="5" dirty="0">
                          <a:latin typeface="Times New Roman"/>
                          <a:cs typeface="Times New Roman"/>
                        </a:rPr>
                        <a:t> </a:t>
                      </a:r>
                      <a:r>
                        <a:rPr sz="2400" spc="-5" dirty="0">
                          <a:latin typeface="Times New Roman"/>
                          <a:cs typeface="Times New Roman"/>
                        </a:rPr>
                        <a:t>dissolved</a:t>
                      </a:r>
                      <a:r>
                        <a:rPr sz="2400" dirty="0">
                          <a:latin typeface="Times New Roman"/>
                          <a:cs typeface="Times New Roman"/>
                        </a:rPr>
                        <a:t> </a:t>
                      </a:r>
                      <a:r>
                        <a:rPr sz="2400" spc="-5" dirty="0">
                          <a:latin typeface="Times New Roman"/>
                          <a:cs typeface="Times New Roman"/>
                        </a:rPr>
                        <a:t>in</a:t>
                      </a:r>
                      <a:r>
                        <a:rPr sz="2400" dirty="0">
                          <a:latin typeface="Times New Roman"/>
                          <a:cs typeface="Times New Roman"/>
                        </a:rPr>
                        <a:t> water</a:t>
                      </a:r>
                      <a:r>
                        <a:rPr sz="2400" spc="5" dirty="0">
                          <a:latin typeface="Times New Roman"/>
                          <a:cs typeface="Times New Roman"/>
                        </a:rPr>
                        <a:t> </a:t>
                      </a:r>
                      <a:r>
                        <a:rPr sz="2400" spc="-5" dirty="0">
                          <a:latin typeface="Times New Roman"/>
                          <a:cs typeface="Times New Roman"/>
                        </a:rPr>
                        <a:t>or</a:t>
                      </a:r>
                      <a:r>
                        <a:rPr sz="2400" dirty="0">
                          <a:latin typeface="Times New Roman"/>
                          <a:cs typeface="Times New Roman"/>
                        </a:rPr>
                        <a:t> solution</a:t>
                      </a:r>
                      <a:r>
                        <a:rPr sz="2400" spc="5" dirty="0">
                          <a:latin typeface="Times New Roman"/>
                          <a:cs typeface="Times New Roman"/>
                        </a:rPr>
                        <a:t> </a:t>
                      </a:r>
                      <a:r>
                        <a:rPr sz="2400" dirty="0">
                          <a:latin typeface="Times New Roman"/>
                          <a:cs typeface="Times New Roman"/>
                        </a:rPr>
                        <a:t>is </a:t>
                      </a:r>
                      <a:r>
                        <a:rPr sz="2400" spc="5" dirty="0">
                          <a:latin typeface="Times New Roman"/>
                          <a:cs typeface="Times New Roman"/>
                        </a:rPr>
                        <a:t> </a:t>
                      </a:r>
                      <a:r>
                        <a:rPr sz="2400" spc="-5" dirty="0">
                          <a:latin typeface="Times New Roman"/>
                          <a:cs typeface="Times New Roman"/>
                        </a:rPr>
                        <a:t>prepared</a:t>
                      </a:r>
                      <a:r>
                        <a:rPr sz="2400" dirty="0">
                          <a:latin typeface="Times New Roman"/>
                          <a:cs typeface="Times New Roman"/>
                        </a:rPr>
                        <a:t> </a:t>
                      </a:r>
                      <a:r>
                        <a:rPr sz="2400" spc="-5" dirty="0">
                          <a:latin typeface="Times New Roman"/>
                          <a:cs typeface="Times New Roman"/>
                        </a:rPr>
                        <a:t>as</a:t>
                      </a:r>
                      <a:r>
                        <a:rPr sz="2400" dirty="0">
                          <a:latin typeface="Times New Roman"/>
                          <a:cs typeface="Times New Roman"/>
                        </a:rPr>
                        <a:t> </a:t>
                      </a:r>
                      <a:r>
                        <a:rPr sz="2400" spc="-5" dirty="0">
                          <a:latin typeface="Times New Roman"/>
                          <a:cs typeface="Times New Roman"/>
                        </a:rPr>
                        <a:t>directed</a:t>
                      </a:r>
                      <a:r>
                        <a:rPr sz="2400" dirty="0">
                          <a:latin typeface="Times New Roman"/>
                          <a:cs typeface="Times New Roman"/>
                        </a:rPr>
                        <a:t> in</a:t>
                      </a:r>
                      <a:r>
                        <a:rPr sz="2400" spc="5" dirty="0">
                          <a:latin typeface="Times New Roman"/>
                          <a:cs typeface="Times New Roman"/>
                        </a:rPr>
                        <a:t> </a:t>
                      </a:r>
                      <a:r>
                        <a:rPr sz="2400" spc="-5" dirty="0">
                          <a:latin typeface="Times New Roman"/>
                          <a:cs typeface="Times New Roman"/>
                        </a:rPr>
                        <a:t>the </a:t>
                      </a:r>
                      <a:r>
                        <a:rPr sz="2400" spc="-585" dirty="0">
                          <a:latin typeface="Times New Roman"/>
                          <a:cs typeface="Times New Roman"/>
                        </a:rPr>
                        <a:t> </a:t>
                      </a:r>
                      <a:r>
                        <a:rPr sz="2400" spc="-5" dirty="0">
                          <a:latin typeface="Times New Roman"/>
                          <a:cs typeface="Times New Roman"/>
                        </a:rPr>
                        <a:t>pharmacopoeia</a:t>
                      </a:r>
                      <a:r>
                        <a:rPr sz="2400" dirty="0">
                          <a:latin typeface="Times New Roman"/>
                          <a:cs typeface="Times New Roman"/>
                        </a:rPr>
                        <a:t> and</a:t>
                      </a:r>
                      <a:r>
                        <a:rPr sz="2400" spc="5" dirty="0">
                          <a:latin typeface="Times New Roman"/>
                          <a:cs typeface="Times New Roman"/>
                        </a:rPr>
                        <a:t> </a:t>
                      </a:r>
                      <a:r>
                        <a:rPr sz="2400" spc="-5" dirty="0">
                          <a:latin typeface="Times New Roman"/>
                          <a:cs typeface="Times New Roman"/>
                        </a:rPr>
                        <a:t>transferred</a:t>
                      </a:r>
                      <a:r>
                        <a:rPr sz="2400" dirty="0">
                          <a:latin typeface="Times New Roman"/>
                          <a:cs typeface="Times New Roman"/>
                        </a:rPr>
                        <a:t> </a:t>
                      </a:r>
                      <a:r>
                        <a:rPr sz="2400" spc="5" dirty="0">
                          <a:latin typeface="Times New Roman"/>
                          <a:cs typeface="Times New Roman"/>
                        </a:rPr>
                        <a:t>in </a:t>
                      </a:r>
                      <a:r>
                        <a:rPr sz="2400" spc="10" dirty="0">
                          <a:latin typeface="Times New Roman"/>
                          <a:cs typeface="Times New Roman"/>
                        </a:rPr>
                        <a:t> </a:t>
                      </a:r>
                      <a:r>
                        <a:rPr sz="2400" dirty="0">
                          <a:latin typeface="Times New Roman"/>
                          <a:cs typeface="Times New Roman"/>
                        </a:rPr>
                        <a:t>Nessler</a:t>
                      </a:r>
                      <a:r>
                        <a:rPr sz="2400" spc="-10" dirty="0">
                          <a:latin typeface="Times New Roman"/>
                          <a:cs typeface="Times New Roman"/>
                        </a:rPr>
                        <a:t> </a:t>
                      </a:r>
                      <a:r>
                        <a:rPr sz="2400" dirty="0">
                          <a:latin typeface="Times New Roman"/>
                          <a:cs typeface="Times New Roman"/>
                        </a:rPr>
                        <a:t>cylinder</a:t>
                      </a: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1440" marR="78740" algn="ctr">
                        <a:lnSpc>
                          <a:spcPct val="100000"/>
                        </a:lnSpc>
                        <a:spcBef>
                          <a:spcPts val="275"/>
                        </a:spcBef>
                      </a:pPr>
                      <a:r>
                        <a:rPr sz="2400" spc="-45" dirty="0">
                          <a:latin typeface="Times New Roman"/>
                          <a:cs typeface="Times New Roman"/>
                        </a:rPr>
                        <a:t>Take</a:t>
                      </a:r>
                      <a:r>
                        <a:rPr sz="2400" spc="-40" dirty="0">
                          <a:latin typeface="Times New Roman"/>
                          <a:cs typeface="Times New Roman"/>
                        </a:rPr>
                        <a:t> </a:t>
                      </a:r>
                      <a:r>
                        <a:rPr sz="2400" spc="-10" dirty="0">
                          <a:latin typeface="Times New Roman"/>
                          <a:cs typeface="Times New Roman"/>
                        </a:rPr>
                        <a:t>1ml</a:t>
                      </a:r>
                      <a:r>
                        <a:rPr sz="2400" spc="-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0.1089</a:t>
                      </a:r>
                      <a:r>
                        <a:rPr sz="2400" spc="5" dirty="0">
                          <a:latin typeface="Times New Roman"/>
                          <a:cs typeface="Times New Roman"/>
                        </a:rPr>
                        <a:t> </a:t>
                      </a:r>
                      <a:r>
                        <a:rPr sz="2400" dirty="0">
                          <a:latin typeface="Times New Roman"/>
                          <a:cs typeface="Times New Roman"/>
                        </a:rPr>
                        <a:t>%</a:t>
                      </a:r>
                      <a:r>
                        <a:rPr sz="2400" spc="605" dirty="0">
                          <a:latin typeface="Times New Roman"/>
                          <a:cs typeface="Times New Roman"/>
                        </a:rPr>
                        <a:t> </a:t>
                      </a:r>
                      <a:r>
                        <a:rPr sz="2400" spc="-10" dirty="0">
                          <a:latin typeface="Times New Roman"/>
                          <a:cs typeface="Times New Roman"/>
                        </a:rPr>
                        <a:t>W/V </a:t>
                      </a:r>
                      <a:r>
                        <a:rPr sz="2400" spc="-5" dirty="0">
                          <a:latin typeface="Times New Roman"/>
                          <a:cs typeface="Times New Roman"/>
                        </a:rPr>
                        <a:t> </a:t>
                      </a:r>
                      <a:r>
                        <a:rPr sz="2400" dirty="0">
                          <a:latin typeface="Times New Roman"/>
                          <a:cs typeface="Times New Roman"/>
                        </a:rPr>
                        <a:t>solution</a:t>
                      </a:r>
                      <a:r>
                        <a:rPr sz="2400" spc="5" dirty="0">
                          <a:latin typeface="Times New Roman"/>
                          <a:cs typeface="Times New Roman"/>
                        </a:rPr>
                        <a:t> </a:t>
                      </a:r>
                      <a:r>
                        <a:rPr sz="2400" spc="-5" dirty="0">
                          <a:latin typeface="Times New Roman"/>
                          <a:cs typeface="Times New Roman"/>
                        </a:rPr>
                        <a:t>of</a:t>
                      </a:r>
                      <a:r>
                        <a:rPr sz="2400" dirty="0">
                          <a:latin typeface="Times New Roman"/>
                          <a:cs typeface="Times New Roman"/>
                        </a:rPr>
                        <a:t> potassium</a:t>
                      </a:r>
                      <a:r>
                        <a:rPr sz="2400" spc="5" dirty="0">
                          <a:latin typeface="Times New Roman"/>
                          <a:cs typeface="Times New Roman"/>
                        </a:rPr>
                        <a:t> </a:t>
                      </a:r>
                      <a:r>
                        <a:rPr sz="2400" spc="-5" dirty="0">
                          <a:latin typeface="Times New Roman"/>
                          <a:cs typeface="Times New Roman"/>
                        </a:rPr>
                        <a:t>sulphate</a:t>
                      </a:r>
                      <a:r>
                        <a:rPr sz="2400" dirty="0">
                          <a:latin typeface="Times New Roman"/>
                          <a:cs typeface="Times New Roman"/>
                        </a:rPr>
                        <a:t> </a:t>
                      </a:r>
                      <a:r>
                        <a:rPr sz="2400" spc="-10" dirty="0">
                          <a:latin typeface="Times New Roman"/>
                          <a:cs typeface="Times New Roman"/>
                        </a:rPr>
                        <a:t>in </a:t>
                      </a:r>
                      <a:r>
                        <a:rPr sz="2400" spc="-585" dirty="0">
                          <a:latin typeface="Times New Roman"/>
                          <a:cs typeface="Times New Roman"/>
                        </a:rPr>
                        <a:t> </a:t>
                      </a:r>
                      <a:r>
                        <a:rPr sz="2400" dirty="0">
                          <a:latin typeface="Times New Roman"/>
                          <a:cs typeface="Times New Roman"/>
                        </a:rPr>
                        <a:t>Nessler</a:t>
                      </a:r>
                      <a:r>
                        <a:rPr sz="2400" spc="-10" dirty="0">
                          <a:latin typeface="Times New Roman"/>
                          <a:cs typeface="Times New Roman"/>
                        </a:rPr>
                        <a:t> </a:t>
                      </a:r>
                      <a:r>
                        <a:rPr sz="2400" dirty="0">
                          <a:latin typeface="Times New Roman"/>
                          <a:cs typeface="Times New Roman"/>
                        </a:rPr>
                        <a:t>cylinder</a:t>
                      </a:r>
                      <a:endParaRPr sz="2400">
                        <a:latin typeface="Times New Roman"/>
                        <a:cs typeface="Times New Roman"/>
                      </a:endParaRPr>
                    </a:p>
                  </a:txBody>
                  <a:tcPr marL="0" marR="0" marT="349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541527">
                <a:tc>
                  <a:txBody>
                    <a:bodyPr/>
                    <a:lstStyle/>
                    <a:p>
                      <a:pPr marL="91440" algn="ctr">
                        <a:lnSpc>
                          <a:spcPct val="100000"/>
                        </a:lnSpc>
                        <a:spcBef>
                          <a:spcPts val="280"/>
                        </a:spcBef>
                      </a:pPr>
                      <a:r>
                        <a:rPr sz="2400" spc="-5" dirty="0">
                          <a:latin typeface="Times New Roman"/>
                          <a:cs typeface="Times New Roman"/>
                        </a:rPr>
                        <a:t>Add</a:t>
                      </a:r>
                      <a:r>
                        <a:rPr sz="2400" spc="-10" dirty="0">
                          <a:latin typeface="Times New Roman"/>
                          <a:cs typeface="Times New Roman"/>
                        </a:rPr>
                        <a:t> 2ml</a:t>
                      </a:r>
                      <a:r>
                        <a:rPr sz="2400" spc="-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dilute</a:t>
                      </a:r>
                      <a:r>
                        <a:rPr sz="2400" spc="-35" dirty="0">
                          <a:latin typeface="Times New Roman"/>
                          <a:cs typeface="Times New Roman"/>
                        </a:rPr>
                        <a:t> </a:t>
                      </a:r>
                      <a:r>
                        <a:rPr sz="2400" spc="-10" dirty="0">
                          <a:latin typeface="Times New Roman"/>
                          <a:cs typeface="Times New Roman"/>
                        </a:rPr>
                        <a:t>HCl</a:t>
                      </a:r>
                      <a:endParaRPr sz="2400" dirty="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gn="ctr">
                        <a:lnSpc>
                          <a:spcPct val="100000"/>
                        </a:lnSpc>
                        <a:spcBef>
                          <a:spcPts val="280"/>
                        </a:spcBef>
                      </a:pPr>
                      <a:r>
                        <a:rPr sz="2400" spc="-5" dirty="0">
                          <a:latin typeface="Times New Roman"/>
                          <a:cs typeface="Times New Roman"/>
                        </a:rPr>
                        <a:t>Add </a:t>
                      </a:r>
                      <a:r>
                        <a:rPr sz="2400" spc="-10" dirty="0">
                          <a:latin typeface="Times New Roman"/>
                          <a:cs typeface="Times New Roman"/>
                        </a:rPr>
                        <a:t>2ml</a:t>
                      </a:r>
                      <a:r>
                        <a:rPr sz="2400" spc="-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dilute</a:t>
                      </a:r>
                      <a:r>
                        <a:rPr sz="2400" spc="-35" dirty="0">
                          <a:latin typeface="Times New Roman"/>
                          <a:cs typeface="Times New Roman"/>
                        </a:rPr>
                        <a:t> </a:t>
                      </a:r>
                      <a:r>
                        <a:rPr sz="2400" spc="-10" dirty="0">
                          <a:latin typeface="Times New Roman"/>
                          <a:cs typeface="Times New Roman"/>
                        </a:rPr>
                        <a:t>HCl</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541401">
                <a:tc>
                  <a:txBody>
                    <a:bodyPr/>
                    <a:lstStyle/>
                    <a:p>
                      <a:pPr marL="91440" algn="ctr">
                        <a:lnSpc>
                          <a:spcPct val="100000"/>
                        </a:lnSpc>
                        <a:spcBef>
                          <a:spcPts val="280"/>
                        </a:spcBef>
                      </a:pPr>
                      <a:r>
                        <a:rPr sz="2400" dirty="0">
                          <a:latin typeface="Times New Roman"/>
                          <a:cs typeface="Times New Roman"/>
                        </a:rPr>
                        <a:t>Dilute</a:t>
                      </a:r>
                      <a:r>
                        <a:rPr sz="2400" spc="-30" dirty="0">
                          <a:latin typeface="Times New Roman"/>
                          <a:cs typeface="Times New Roman"/>
                        </a:rPr>
                        <a:t> </a:t>
                      </a:r>
                      <a:r>
                        <a:rPr sz="2400" dirty="0">
                          <a:latin typeface="Times New Roman"/>
                          <a:cs typeface="Times New Roman"/>
                        </a:rPr>
                        <a:t>to</a:t>
                      </a:r>
                      <a:r>
                        <a:rPr sz="2400" spc="-25" dirty="0">
                          <a:latin typeface="Times New Roman"/>
                          <a:cs typeface="Times New Roman"/>
                        </a:rPr>
                        <a:t> </a:t>
                      </a:r>
                      <a:r>
                        <a:rPr sz="2400" spc="-10" dirty="0">
                          <a:latin typeface="Times New Roman"/>
                          <a:cs typeface="Times New Roman"/>
                        </a:rPr>
                        <a:t>45ml</a:t>
                      </a:r>
                      <a:r>
                        <a:rPr sz="2400" spc="5"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Nessler</a:t>
                      </a:r>
                      <a:r>
                        <a:rPr sz="2400" spc="-10" dirty="0">
                          <a:latin typeface="Times New Roman"/>
                          <a:cs typeface="Times New Roman"/>
                        </a:rPr>
                        <a:t> </a:t>
                      </a:r>
                      <a:r>
                        <a:rPr sz="2400" dirty="0">
                          <a:latin typeface="Times New Roman"/>
                          <a:cs typeface="Times New Roman"/>
                        </a:rPr>
                        <a:t>cylinder</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gn="ctr">
                        <a:lnSpc>
                          <a:spcPct val="100000"/>
                        </a:lnSpc>
                        <a:spcBef>
                          <a:spcPts val="280"/>
                        </a:spcBef>
                      </a:pPr>
                      <a:r>
                        <a:rPr sz="2400" dirty="0">
                          <a:latin typeface="Times New Roman"/>
                          <a:cs typeface="Times New Roman"/>
                        </a:rPr>
                        <a:t>Dilute</a:t>
                      </a:r>
                      <a:r>
                        <a:rPr sz="2400" spc="-25" dirty="0">
                          <a:latin typeface="Times New Roman"/>
                          <a:cs typeface="Times New Roman"/>
                        </a:rPr>
                        <a:t> </a:t>
                      </a:r>
                      <a:r>
                        <a:rPr sz="2400" dirty="0">
                          <a:latin typeface="Times New Roman"/>
                          <a:cs typeface="Times New Roman"/>
                        </a:rPr>
                        <a:t>to</a:t>
                      </a:r>
                      <a:r>
                        <a:rPr sz="2400" spc="-25" dirty="0">
                          <a:latin typeface="Times New Roman"/>
                          <a:cs typeface="Times New Roman"/>
                        </a:rPr>
                        <a:t> </a:t>
                      </a:r>
                      <a:r>
                        <a:rPr sz="2400" spc="-10" dirty="0">
                          <a:latin typeface="Times New Roman"/>
                          <a:cs typeface="Times New Roman"/>
                        </a:rPr>
                        <a:t>45ml</a:t>
                      </a:r>
                      <a:r>
                        <a:rPr sz="2400" spc="5"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Nessler</a:t>
                      </a:r>
                      <a:r>
                        <a:rPr sz="2400" spc="-15" dirty="0">
                          <a:latin typeface="Times New Roman"/>
                          <a:cs typeface="Times New Roman"/>
                        </a:rPr>
                        <a:t> </a:t>
                      </a:r>
                      <a:r>
                        <a:rPr sz="2400" dirty="0">
                          <a:latin typeface="Times New Roman"/>
                          <a:cs typeface="Times New Roman"/>
                        </a:rPr>
                        <a:t>cylinder</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541401">
                <a:tc>
                  <a:txBody>
                    <a:bodyPr/>
                    <a:lstStyle/>
                    <a:p>
                      <a:pPr marL="91440" algn="ctr">
                        <a:lnSpc>
                          <a:spcPct val="100000"/>
                        </a:lnSpc>
                        <a:spcBef>
                          <a:spcPts val="280"/>
                        </a:spcBef>
                      </a:pPr>
                      <a:r>
                        <a:rPr sz="2400" spc="-5" dirty="0">
                          <a:latin typeface="Times New Roman"/>
                          <a:cs typeface="Times New Roman"/>
                        </a:rPr>
                        <a:t>Add</a:t>
                      </a:r>
                      <a:r>
                        <a:rPr sz="2400" spc="-10" dirty="0">
                          <a:latin typeface="Times New Roman"/>
                          <a:cs typeface="Times New Roman"/>
                        </a:rPr>
                        <a:t> 5ml</a:t>
                      </a:r>
                      <a:r>
                        <a:rPr sz="2400" spc="-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spc="-5" dirty="0">
                          <a:latin typeface="Times New Roman"/>
                          <a:cs typeface="Times New Roman"/>
                        </a:rPr>
                        <a:t>BaSO</a:t>
                      </a:r>
                      <a:r>
                        <a:rPr sz="2400" spc="-7" baseline="-20833" dirty="0">
                          <a:latin typeface="Times New Roman"/>
                          <a:cs typeface="Times New Roman"/>
                        </a:rPr>
                        <a:t>4</a:t>
                      </a:r>
                      <a:r>
                        <a:rPr sz="2400" baseline="-20833" dirty="0">
                          <a:latin typeface="Times New Roman"/>
                          <a:cs typeface="Times New Roman"/>
                        </a:rPr>
                        <a:t> </a:t>
                      </a:r>
                      <a:r>
                        <a:rPr sz="2400" dirty="0">
                          <a:latin typeface="Times New Roman"/>
                          <a:cs typeface="Times New Roman"/>
                        </a:rPr>
                        <a:t>reagent</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gn="ctr">
                        <a:lnSpc>
                          <a:spcPct val="100000"/>
                        </a:lnSpc>
                        <a:spcBef>
                          <a:spcPts val="280"/>
                        </a:spcBef>
                      </a:pPr>
                      <a:r>
                        <a:rPr sz="2400" spc="-5" dirty="0">
                          <a:latin typeface="Times New Roman"/>
                          <a:cs typeface="Times New Roman"/>
                        </a:rPr>
                        <a:t>Add </a:t>
                      </a:r>
                      <a:r>
                        <a:rPr sz="2400" spc="-10" dirty="0">
                          <a:latin typeface="Times New Roman"/>
                          <a:cs typeface="Times New Roman"/>
                        </a:rPr>
                        <a:t>5ml</a:t>
                      </a:r>
                      <a:r>
                        <a:rPr sz="2400" spc="-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spc="-5" dirty="0">
                          <a:latin typeface="Times New Roman"/>
                          <a:cs typeface="Times New Roman"/>
                        </a:rPr>
                        <a:t>BaSO</a:t>
                      </a:r>
                      <a:r>
                        <a:rPr sz="2400" spc="-7" baseline="-20833" dirty="0">
                          <a:latin typeface="Times New Roman"/>
                          <a:cs typeface="Times New Roman"/>
                        </a:rPr>
                        <a:t>4</a:t>
                      </a:r>
                      <a:r>
                        <a:rPr sz="2400" baseline="-20833" dirty="0">
                          <a:latin typeface="Times New Roman"/>
                          <a:cs typeface="Times New Roman"/>
                        </a:rPr>
                        <a:t> </a:t>
                      </a:r>
                      <a:r>
                        <a:rPr sz="2400" dirty="0">
                          <a:latin typeface="Times New Roman"/>
                          <a:cs typeface="Times New Roman"/>
                        </a:rPr>
                        <a:t>reagent</a:t>
                      </a:r>
                      <a:endParaRPr sz="2400">
                        <a:latin typeface="Times New Roman"/>
                        <a:cs typeface="Times New Roman"/>
                      </a:endParaRPr>
                    </a:p>
                  </a:txBody>
                  <a:tcPr marL="0" marR="0" marT="35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541477">
                <a:tc>
                  <a:txBody>
                    <a:bodyPr/>
                    <a:lstStyle/>
                    <a:p>
                      <a:pPr marL="91440" algn="ctr">
                        <a:lnSpc>
                          <a:spcPct val="100000"/>
                        </a:lnSpc>
                        <a:spcBef>
                          <a:spcPts val="285"/>
                        </a:spcBef>
                      </a:pPr>
                      <a:r>
                        <a:rPr sz="2400" spc="-5" dirty="0">
                          <a:latin typeface="Times New Roman"/>
                          <a:cs typeface="Times New Roman"/>
                        </a:rPr>
                        <a:t>Keep</a:t>
                      </a:r>
                      <a:r>
                        <a:rPr sz="2400" spc="-10" dirty="0">
                          <a:latin typeface="Times New Roman"/>
                          <a:cs typeface="Times New Roman"/>
                        </a:rPr>
                        <a:t> </a:t>
                      </a:r>
                      <a:r>
                        <a:rPr sz="2400" dirty="0">
                          <a:latin typeface="Times New Roman"/>
                          <a:cs typeface="Times New Roman"/>
                        </a:rPr>
                        <a:t>aside</a:t>
                      </a:r>
                      <a:r>
                        <a:rPr sz="2400" spc="-30" dirty="0">
                          <a:latin typeface="Times New Roman"/>
                          <a:cs typeface="Times New Roman"/>
                        </a:rPr>
                        <a:t> </a:t>
                      </a:r>
                      <a:r>
                        <a:rPr sz="2400" spc="-5" dirty="0">
                          <a:latin typeface="Times New Roman"/>
                          <a:cs typeface="Times New Roman"/>
                        </a:rPr>
                        <a:t>for 5 </a:t>
                      </a:r>
                      <a:r>
                        <a:rPr sz="2400" spc="-10" dirty="0">
                          <a:latin typeface="Times New Roman"/>
                          <a:cs typeface="Times New Roman"/>
                        </a:rPr>
                        <a:t>min</a:t>
                      </a:r>
                      <a:endParaRPr sz="2400">
                        <a:latin typeface="Times New Roman"/>
                        <a:cs typeface="Times New Roman"/>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gn="ctr">
                        <a:lnSpc>
                          <a:spcPct val="100000"/>
                        </a:lnSpc>
                        <a:spcBef>
                          <a:spcPts val="285"/>
                        </a:spcBef>
                      </a:pPr>
                      <a:r>
                        <a:rPr sz="2400" spc="-5" dirty="0">
                          <a:latin typeface="Times New Roman"/>
                          <a:cs typeface="Times New Roman"/>
                        </a:rPr>
                        <a:t>Keep</a:t>
                      </a:r>
                      <a:r>
                        <a:rPr sz="2400" spc="-10" dirty="0">
                          <a:latin typeface="Times New Roman"/>
                          <a:cs typeface="Times New Roman"/>
                        </a:rPr>
                        <a:t> </a:t>
                      </a:r>
                      <a:r>
                        <a:rPr sz="2400" dirty="0">
                          <a:latin typeface="Times New Roman"/>
                          <a:cs typeface="Times New Roman"/>
                        </a:rPr>
                        <a:t>aside</a:t>
                      </a:r>
                      <a:r>
                        <a:rPr sz="2400" spc="-30" dirty="0">
                          <a:latin typeface="Times New Roman"/>
                          <a:cs typeface="Times New Roman"/>
                        </a:rPr>
                        <a:t> </a:t>
                      </a:r>
                      <a:r>
                        <a:rPr sz="2400" spc="-5" dirty="0">
                          <a:latin typeface="Times New Roman"/>
                          <a:cs typeface="Times New Roman"/>
                        </a:rPr>
                        <a:t>for 5 </a:t>
                      </a:r>
                      <a:r>
                        <a:rPr sz="2400" spc="-10" dirty="0">
                          <a:latin typeface="Times New Roman"/>
                          <a:cs typeface="Times New Roman"/>
                        </a:rPr>
                        <a:t>min</a:t>
                      </a:r>
                      <a:endParaRPr sz="2400">
                        <a:latin typeface="Times New Roman"/>
                        <a:cs typeface="Times New Roman"/>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5"/>
                  </a:ext>
                </a:extLst>
              </a:tr>
              <a:tr h="541451">
                <a:tc>
                  <a:txBody>
                    <a:bodyPr/>
                    <a:lstStyle/>
                    <a:p>
                      <a:pPr marL="91440" algn="ctr">
                        <a:lnSpc>
                          <a:spcPct val="100000"/>
                        </a:lnSpc>
                        <a:spcBef>
                          <a:spcPts val="285"/>
                        </a:spcBef>
                      </a:pPr>
                      <a:r>
                        <a:rPr sz="2400" spc="-5" dirty="0">
                          <a:latin typeface="Times New Roman"/>
                          <a:cs typeface="Times New Roman"/>
                        </a:rPr>
                        <a:t>Observe</a:t>
                      </a:r>
                      <a:r>
                        <a:rPr sz="2400" spc="-10" dirty="0">
                          <a:latin typeface="Times New Roman"/>
                          <a:cs typeface="Times New Roman"/>
                        </a:rPr>
                        <a:t> </a:t>
                      </a:r>
                      <a:r>
                        <a:rPr sz="2400" dirty="0">
                          <a:latin typeface="Times New Roman"/>
                          <a:cs typeface="Times New Roman"/>
                        </a:rPr>
                        <a:t>the</a:t>
                      </a:r>
                      <a:r>
                        <a:rPr sz="2400" spc="-70" dirty="0">
                          <a:latin typeface="Times New Roman"/>
                          <a:cs typeface="Times New Roman"/>
                        </a:rPr>
                        <a:t> </a:t>
                      </a:r>
                      <a:r>
                        <a:rPr sz="2400" spc="-10" dirty="0">
                          <a:latin typeface="Times New Roman"/>
                          <a:cs typeface="Times New Roman"/>
                        </a:rPr>
                        <a:t>Turbidity</a:t>
                      </a:r>
                      <a:endParaRPr sz="2400">
                        <a:latin typeface="Times New Roman"/>
                        <a:cs typeface="Times New Roman"/>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gn="ctr">
                        <a:lnSpc>
                          <a:spcPct val="100000"/>
                        </a:lnSpc>
                        <a:spcBef>
                          <a:spcPts val="285"/>
                        </a:spcBef>
                      </a:pPr>
                      <a:r>
                        <a:rPr sz="2400" spc="-5" dirty="0">
                          <a:latin typeface="Times New Roman"/>
                          <a:cs typeface="Times New Roman"/>
                        </a:rPr>
                        <a:t>Observe</a:t>
                      </a:r>
                      <a:r>
                        <a:rPr sz="2400" spc="-10" dirty="0">
                          <a:latin typeface="Times New Roman"/>
                          <a:cs typeface="Times New Roman"/>
                        </a:rPr>
                        <a:t> </a:t>
                      </a:r>
                      <a:r>
                        <a:rPr sz="2400" dirty="0">
                          <a:latin typeface="Times New Roman"/>
                          <a:cs typeface="Times New Roman"/>
                        </a:rPr>
                        <a:t>the</a:t>
                      </a:r>
                      <a:r>
                        <a:rPr sz="2400" spc="-70" dirty="0">
                          <a:latin typeface="Times New Roman"/>
                          <a:cs typeface="Times New Roman"/>
                        </a:rPr>
                        <a:t> </a:t>
                      </a:r>
                      <a:r>
                        <a:rPr sz="2400" spc="-10" dirty="0">
                          <a:latin typeface="Times New Roman"/>
                          <a:cs typeface="Times New Roman"/>
                        </a:rPr>
                        <a:t>Turbidity</a:t>
                      </a:r>
                      <a:endParaRPr sz="2400" dirty="0">
                        <a:latin typeface="Times New Roman"/>
                        <a:cs typeface="Times New Roman"/>
                      </a:endParaRP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87841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a:t>
            </a:r>
            <a:r>
              <a:rPr lang="en-US" sz="3600" b="1" dirty="0" err="1">
                <a:solidFill>
                  <a:srgbClr val="000000"/>
                </a:solidFill>
                <a:latin typeface="Times New Roman"/>
                <a:cs typeface="Times New Roman"/>
              </a:rPr>
              <a:t>sulphate</a:t>
            </a:r>
            <a:r>
              <a:rPr lang="en-US" sz="3600" b="1" dirty="0">
                <a:solidFill>
                  <a:srgbClr val="000000"/>
                </a:solidFill>
                <a:latin typeface="Times New Roman"/>
                <a:cs typeface="Times New Roman"/>
              </a:rPr>
              <a:t> </a:t>
            </a:r>
            <a:endParaRPr sz="3600" b="1" dirty="0">
              <a:solidFill>
                <a:srgbClr val="000000"/>
              </a:solidFill>
              <a:latin typeface="Times New Roman"/>
              <a:cs typeface="Times New Roman"/>
            </a:endParaRPr>
          </a:p>
        </p:txBody>
      </p:sp>
      <p:sp>
        <p:nvSpPr>
          <p:cNvPr id="4" name="object 2"/>
          <p:cNvSpPr txBox="1"/>
          <p:nvPr/>
        </p:nvSpPr>
        <p:spPr>
          <a:xfrm>
            <a:off x="884491" y="1325025"/>
            <a:ext cx="10677969" cy="3581237"/>
          </a:xfrm>
          <a:prstGeom prst="rect">
            <a:avLst/>
          </a:prstGeom>
        </p:spPr>
        <p:txBody>
          <a:bodyPr vert="horz" wrap="square" lIns="0" tIns="49530" rIns="0" bIns="0" rtlCol="0">
            <a:spAutoFit/>
          </a:bodyPr>
          <a:lstStyle/>
          <a:p>
            <a:pPr marL="184785" marR="5080" indent="-172720" algn="just">
              <a:lnSpc>
                <a:spcPct val="90000"/>
              </a:lnSpc>
              <a:spcBef>
                <a:spcPts val="390"/>
              </a:spcBef>
              <a:buFont typeface="Arial MT"/>
              <a:buChar char="•"/>
              <a:tabLst>
                <a:tab pos="185420" algn="l"/>
              </a:tabLst>
            </a:pPr>
            <a:r>
              <a:rPr sz="2400" b="1" spc="-5" dirty="0">
                <a:latin typeface="Times New Roman"/>
                <a:cs typeface="Times New Roman"/>
              </a:rPr>
              <a:t>Observation: </a:t>
            </a:r>
            <a:r>
              <a:rPr sz="2400" dirty="0">
                <a:latin typeface="Times New Roman"/>
                <a:cs typeface="Times New Roman"/>
              </a:rPr>
              <a:t>The </a:t>
            </a:r>
            <a:r>
              <a:rPr sz="2400" spc="-5" dirty="0">
                <a:latin typeface="Times New Roman"/>
                <a:cs typeface="Times New Roman"/>
              </a:rPr>
              <a:t>turbidity produce </a:t>
            </a:r>
            <a:r>
              <a:rPr sz="2400" dirty="0">
                <a:latin typeface="Times New Roman"/>
                <a:cs typeface="Times New Roman"/>
              </a:rPr>
              <a:t>in </a:t>
            </a:r>
            <a:r>
              <a:rPr sz="2400" spc="-5" dirty="0">
                <a:latin typeface="Times New Roman"/>
                <a:cs typeface="Times New Roman"/>
              </a:rPr>
              <a:t>sample </a:t>
            </a:r>
            <a:r>
              <a:rPr sz="2400" dirty="0">
                <a:latin typeface="Times New Roman"/>
                <a:cs typeface="Times New Roman"/>
              </a:rPr>
              <a:t>solution </a:t>
            </a:r>
            <a:r>
              <a:rPr sz="2400" spc="-5" dirty="0">
                <a:latin typeface="Times New Roman"/>
                <a:cs typeface="Times New Roman"/>
              </a:rPr>
              <a:t>should </a:t>
            </a:r>
            <a:r>
              <a:rPr sz="2400" dirty="0">
                <a:latin typeface="Times New Roman"/>
                <a:cs typeface="Times New Roman"/>
              </a:rPr>
              <a:t> not be </a:t>
            </a:r>
            <a:r>
              <a:rPr sz="2400" spc="-5" dirty="0">
                <a:latin typeface="Times New Roman"/>
                <a:cs typeface="Times New Roman"/>
              </a:rPr>
              <a:t>greater </a:t>
            </a:r>
            <a:r>
              <a:rPr sz="2400" dirty="0">
                <a:latin typeface="Times New Roman"/>
                <a:cs typeface="Times New Roman"/>
              </a:rPr>
              <a:t>than </a:t>
            </a:r>
            <a:r>
              <a:rPr sz="2400" spc="-5" dirty="0">
                <a:latin typeface="Times New Roman"/>
                <a:cs typeface="Times New Roman"/>
              </a:rPr>
              <a:t>standard solution. </a:t>
            </a:r>
            <a:r>
              <a:rPr sz="2400" dirty="0">
                <a:latin typeface="Times New Roman"/>
                <a:cs typeface="Times New Roman"/>
              </a:rPr>
              <a:t>If </a:t>
            </a:r>
            <a:r>
              <a:rPr sz="2400" spc="-5" dirty="0">
                <a:latin typeface="Times New Roman"/>
                <a:cs typeface="Times New Roman"/>
              </a:rPr>
              <a:t>turbidity produces </a:t>
            </a:r>
            <a:r>
              <a:rPr sz="2400" spc="-10" dirty="0">
                <a:latin typeface="Times New Roman"/>
                <a:cs typeface="Times New Roman"/>
              </a:rPr>
              <a:t>in </a:t>
            </a:r>
            <a:r>
              <a:rPr sz="2400" spc="-5" dirty="0">
                <a:latin typeface="Times New Roman"/>
                <a:cs typeface="Times New Roman"/>
              </a:rPr>
              <a:t> sample</a:t>
            </a:r>
            <a:r>
              <a:rPr sz="2400" spc="409" dirty="0">
                <a:latin typeface="Times New Roman"/>
                <a:cs typeface="Times New Roman"/>
              </a:rPr>
              <a:t> </a:t>
            </a:r>
            <a:r>
              <a:rPr sz="2400" spc="-5" dirty="0">
                <a:latin typeface="Times New Roman"/>
                <a:cs typeface="Times New Roman"/>
              </a:rPr>
              <a:t>solution</a:t>
            </a:r>
            <a:r>
              <a:rPr sz="2400" spc="409" dirty="0">
                <a:latin typeface="Times New Roman"/>
                <a:cs typeface="Times New Roman"/>
              </a:rPr>
              <a:t> </a:t>
            </a:r>
            <a:r>
              <a:rPr sz="2400" dirty="0">
                <a:latin typeface="Times New Roman"/>
                <a:cs typeface="Times New Roman"/>
              </a:rPr>
              <a:t>is</a:t>
            </a:r>
            <a:r>
              <a:rPr sz="2400" spc="400" dirty="0">
                <a:latin typeface="Times New Roman"/>
                <a:cs typeface="Times New Roman"/>
              </a:rPr>
              <a:t> </a:t>
            </a:r>
            <a:r>
              <a:rPr sz="2400" spc="-5" dirty="0">
                <a:latin typeface="Times New Roman"/>
                <a:cs typeface="Times New Roman"/>
              </a:rPr>
              <a:t>less</a:t>
            </a:r>
            <a:r>
              <a:rPr sz="2400" spc="405" dirty="0">
                <a:latin typeface="Times New Roman"/>
                <a:cs typeface="Times New Roman"/>
              </a:rPr>
              <a:t> </a:t>
            </a:r>
            <a:r>
              <a:rPr sz="2400" dirty="0">
                <a:latin typeface="Times New Roman"/>
                <a:cs typeface="Times New Roman"/>
              </a:rPr>
              <a:t>than</a:t>
            </a:r>
            <a:r>
              <a:rPr sz="2400" spc="400" dirty="0">
                <a:latin typeface="Times New Roman"/>
                <a:cs typeface="Times New Roman"/>
              </a:rPr>
              <a:t> </a:t>
            </a:r>
            <a:r>
              <a:rPr sz="2400" dirty="0">
                <a:latin typeface="Times New Roman"/>
                <a:cs typeface="Times New Roman"/>
              </a:rPr>
              <a:t>the</a:t>
            </a:r>
            <a:r>
              <a:rPr sz="2400" spc="415" dirty="0">
                <a:latin typeface="Times New Roman"/>
                <a:cs typeface="Times New Roman"/>
              </a:rPr>
              <a:t> </a:t>
            </a:r>
            <a:r>
              <a:rPr sz="2400" spc="-5" dirty="0">
                <a:latin typeface="Times New Roman"/>
                <a:cs typeface="Times New Roman"/>
              </a:rPr>
              <a:t>standard</a:t>
            </a:r>
            <a:r>
              <a:rPr sz="2400" spc="409" dirty="0">
                <a:latin typeface="Times New Roman"/>
                <a:cs typeface="Times New Roman"/>
              </a:rPr>
              <a:t> </a:t>
            </a:r>
            <a:r>
              <a:rPr sz="2400" spc="-5" dirty="0">
                <a:latin typeface="Times New Roman"/>
                <a:cs typeface="Times New Roman"/>
              </a:rPr>
              <a:t>solution,</a:t>
            </a:r>
            <a:r>
              <a:rPr sz="2400" spc="409" dirty="0">
                <a:latin typeface="Times New Roman"/>
                <a:cs typeface="Times New Roman"/>
              </a:rPr>
              <a:t> </a:t>
            </a:r>
            <a:r>
              <a:rPr sz="2400" dirty="0">
                <a:latin typeface="Times New Roman"/>
                <a:cs typeface="Times New Roman"/>
              </a:rPr>
              <a:t>the</a:t>
            </a:r>
            <a:r>
              <a:rPr sz="2400" spc="415" dirty="0">
                <a:latin typeface="Times New Roman"/>
                <a:cs typeface="Times New Roman"/>
              </a:rPr>
              <a:t> </a:t>
            </a:r>
            <a:r>
              <a:rPr sz="2400" spc="-5" dirty="0">
                <a:latin typeface="Times New Roman"/>
                <a:cs typeface="Times New Roman"/>
              </a:rPr>
              <a:t>sample </a:t>
            </a:r>
            <a:r>
              <a:rPr sz="2400" spc="-585" dirty="0">
                <a:latin typeface="Times New Roman"/>
                <a:cs typeface="Times New Roman"/>
              </a:rPr>
              <a:t> </a:t>
            </a:r>
            <a:r>
              <a:rPr sz="2400" spc="-5" dirty="0">
                <a:latin typeface="Times New Roman"/>
                <a:cs typeface="Times New Roman"/>
              </a:rPr>
              <a:t>will</a:t>
            </a:r>
            <a:r>
              <a:rPr sz="2400" spc="-25" dirty="0">
                <a:latin typeface="Times New Roman"/>
                <a:cs typeface="Times New Roman"/>
              </a:rPr>
              <a:t> </a:t>
            </a:r>
            <a:r>
              <a:rPr sz="2400" spc="-5" dirty="0">
                <a:latin typeface="Times New Roman"/>
                <a:cs typeface="Times New Roman"/>
              </a:rPr>
              <a:t>pass</a:t>
            </a:r>
            <a:r>
              <a:rPr sz="2400" spc="5" dirty="0">
                <a:latin typeface="Times New Roman"/>
                <a:cs typeface="Times New Roman"/>
              </a:rPr>
              <a:t> </a:t>
            </a:r>
            <a:r>
              <a:rPr sz="2400" dirty="0">
                <a:latin typeface="Times New Roman"/>
                <a:cs typeface="Times New Roman"/>
              </a:rPr>
              <a:t>the</a:t>
            </a:r>
            <a:r>
              <a:rPr sz="2400" spc="-5" dirty="0">
                <a:latin typeface="Times New Roman"/>
                <a:cs typeface="Times New Roman"/>
              </a:rPr>
              <a:t> limit</a:t>
            </a:r>
            <a:r>
              <a:rPr sz="2400" spc="-15" dirty="0">
                <a:latin typeface="Times New Roman"/>
                <a:cs typeface="Times New Roman"/>
              </a:rPr>
              <a:t> </a:t>
            </a:r>
            <a:r>
              <a:rPr sz="2400" dirty="0">
                <a:latin typeface="Times New Roman"/>
                <a:cs typeface="Times New Roman"/>
              </a:rPr>
              <a:t>test</a:t>
            </a:r>
            <a:r>
              <a:rPr sz="2400" spc="-25" dirty="0">
                <a:latin typeface="Times New Roman"/>
                <a:cs typeface="Times New Roman"/>
              </a:rPr>
              <a:t> </a:t>
            </a:r>
            <a:r>
              <a:rPr sz="2400" dirty="0">
                <a:latin typeface="Times New Roman"/>
                <a:cs typeface="Times New Roman"/>
              </a:rPr>
              <a:t>of sulphate</a:t>
            </a:r>
            <a:r>
              <a:rPr sz="2400" spc="-25" dirty="0">
                <a:latin typeface="Times New Roman"/>
                <a:cs typeface="Times New Roman"/>
              </a:rPr>
              <a:t> </a:t>
            </a:r>
            <a:r>
              <a:rPr sz="2400" dirty="0">
                <a:latin typeface="Times New Roman"/>
                <a:cs typeface="Times New Roman"/>
              </a:rPr>
              <a:t>and vice</a:t>
            </a:r>
            <a:r>
              <a:rPr sz="2400" spc="-20" dirty="0">
                <a:latin typeface="Times New Roman"/>
                <a:cs typeface="Times New Roman"/>
              </a:rPr>
              <a:t> </a:t>
            </a:r>
            <a:r>
              <a:rPr sz="2400" dirty="0">
                <a:latin typeface="Times New Roman"/>
                <a:cs typeface="Times New Roman"/>
              </a:rPr>
              <a:t>versa.</a:t>
            </a:r>
          </a:p>
          <a:p>
            <a:pPr>
              <a:lnSpc>
                <a:spcPct val="100000"/>
              </a:lnSpc>
              <a:spcBef>
                <a:spcPts val="50"/>
              </a:spcBef>
              <a:buFont typeface="Arial MT"/>
              <a:buChar char="•"/>
            </a:pPr>
            <a:endParaRPr sz="3350" dirty="0">
              <a:latin typeface="Times New Roman"/>
              <a:cs typeface="Times New Roman"/>
            </a:endParaRPr>
          </a:p>
          <a:p>
            <a:pPr marL="184785" indent="-172720">
              <a:lnSpc>
                <a:spcPct val="100000"/>
              </a:lnSpc>
              <a:buFont typeface="Arial MT"/>
              <a:buChar char="•"/>
              <a:tabLst>
                <a:tab pos="185420" algn="l"/>
              </a:tabLst>
            </a:pPr>
            <a:r>
              <a:rPr sz="2400" b="1" spc="-5" dirty="0">
                <a:latin typeface="Times New Roman"/>
                <a:cs typeface="Times New Roman"/>
              </a:rPr>
              <a:t>Reasons:</a:t>
            </a:r>
            <a:endParaRPr sz="2400" dirty="0">
              <a:latin typeface="Times New Roman"/>
              <a:cs typeface="Times New Roman"/>
            </a:endParaRPr>
          </a:p>
          <a:p>
            <a:pPr marL="184785" indent="-172720">
              <a:lnSpc>
                <a:spcPct val="100000"/>
              </a:lnSpc>
              <a:spcBef>
                <a:spcPts val="515"/>
              </a:spcBef>
              <a:buFont typeface="Arial MT"/>
              <a:buChar char="•"/>
              <a:tabLst>
                <a:tab pos="185420" algn="l"/>
              </a:tabLst>
            </a:pPr>
            <a:r>
              <a:rPr sz="2400" dirty="0">
                <a:latin typeface="Times New Roman"/>
                <a:cs typeface="Times New Roman"/>
              </a:rPr>
              <a:t>Hydrochloric</a:t>
            </a:r>
            <a:r>
              <a:rPr sz="2400" spc="-30" dirty="0">
                <a:latin typeface="Times New Roman"/>
                <a:cs typeface="Times New Roman"/>
              </a:rPr>
              <a:t> </a:t>
            </a:r>
            <a:r>
              <a:rPr sz="2400" dirty="0">
                <a:latin typeface="Times New Roman"/>
                <a:cs typeface="Times New Roman"/>
              </a:rPr>
              <a:t>acid</a:t>
            </a:r>
            <a:r>
              <a:rPr sz="2400" spc="-30" dirty="0">
                <a:latin typeface="Times New Roman"/>
                <a:cs typeface="Times New Roman"/>
              </a:rPr>
              <a:t> </a:t>
            </a:r>
            <a:r>
              <a:rPr sz="2400" dirty="0">
                <a:latin typeface="Times New Roman"/>
                <a:cs typeface="Times New Roman"/>
              </a:rPr>
              <a:t>helps</a:t>
            </a:r>
            <a:r>
              <a:rPr sz="2400" spc="-25" dirty="0">
                <a:latin typeface="Times New Roman"/>
                <a:cs typeface="Times New Roman"/>
              </a:rPr>
              <a:t> </a:t>
            </a:r>
            <a:r>
              <a:rPr sz="2400" dirty="0">
                <a:latin typeface="Times New Roman"/>
                <a:cs typeface="Times New Roman"/>
              </a:rPr>
              <a:t>to</a:t>
            </a:r>
            <a:r>
              <a:rPr sz="2400" spc="-20" dirty="0">
                <a:latin typeface="Times New Roman"/>
                <a:cs typeface="Times New Roman"/>
              </a:rPr>
              <a:t> </a:t>
            </a:r>
            <a:r>
              <a:rPr sz="2400" spc="-5" dirty="0">
                <a:latin typeface="Times New Roman"/>
                <a:cs typeface="Times New Roman"/>
              </a:rPr>
              <a:t>make</a:t>
            </a:r>
            <a:r>
              <a:rPr sz="2400" dirty="0">
                <a:latin typeface="Times New Roman"/>
                <a:cs typeface="Times New Roman"/>
              </a:rPr>
              <a:t> solution</a:t>
            </a:r>
            <a:r>
              <a:rPr sz="2400" spc="-25" dirty="0">
                <a:latin typeface="Times New Roman"/>
                <a:cs typeface="Times New Roman"/>
              </a:rPr>
              <a:t> </a:t>
            </a:r>
            <a:r>
              <a:rPr sz="2400" dirty="0">
                <a:latin typeface="Times New Roman"/>
                <a:cs typeface="Times New Roman"/>
              </a:rPr>
              <a:t>acidic.</a:t>
            </a:r>
          </a:p>
          <a:p>
            <a:pPr marL="184785" marR="5715" indent="-172720">
              <a:lnSpc>
                <a:spcPts val="2590"/>
              </a:lnSpc>
              <a:spcBef>
                <a:spcPts val="844"/>
              </a:spcBef>
              <a:buFont typeface="Arial MT"/>
              <a:buChar char="•"/>
              <a:tabLst>
                <a:tab pos="185420" algn="l"/>
              </a:tabLst>
            </a:pPr>
            <a:r>
              <a:rPr sz="2400" spc="-5" dirty="0">
                <a:latin typeface="Times New Roman"/>
                <a:cs typeface="Times New Roman"/>
              </a:rPr>
              <a:t>Potassium</a:t>
            </a:r>
            <a:r>
              <a:rPr sz="2400" spc="140" dirty="0">
                <a:latin typeface="Times New Roman"/>
                <a:cs typeface="Times New Roman"/>
              </a:rPr>
              <a:t> </a:t>
            </a:r>
            <a:r>
              <a:rPr sz="2400" spc="-5" dirty="0">
                <a:latin typeface="Times New Roman"/>
                <a:cs typeface="Times New Roman"/>
              </a:rPr>
              <a:t>sulphate</a:t>
            </a:r>
            <a:r>
              <a:rPr sz="2400" spc="135" dirty="0">
                <a:latin typeface="Times New Roman"/>
                <a:cs typeface="Times New Roman"/>
              </a:rPr>
              <a:t> </a:t>
            </a:r>
            <a:r>
              <a:rPr sz="2400" dirty="0">
                <a:latin typeface="Times New Roman"/>
                <a:cs typeface="Times New Roman"/>
              </a:rPr>
              <a:t>is</a:t>
            </a:r>
            <a:r>
              <a:rPr sz="2400" spc="150" dirty="0">
                <a:latin typeface="Times New Roman"/>
                <a:cs typeface="Times New Roman"/>
              </a:rPr>
              <a:t> </a:t>
            </a:r>
            <a:r>
              <a:rPr sz="2400" spc="-5" dirty="0">
                <a:latin typeface="Times New Roman"/>
                <a:cs typeface="Times New Roman"/>
              </a:rPr>
              <a:t>used</a:t>
            </a:r>
            <a:r>
              <a:rPr sz="2400" spc="135" dirty="0">
                <a:latin typeface="Times New Roman"/>
                <a:cs typeface="Times New Roman"/>
              </a:rPr>
              <a:t> </a:t>
            </a:r>
            <a:r>
              <a:rPr sz="2400" dirty="0">
                <a:latin typeface="Times New Roman"/>
                <a:cs typeface="Times New Roman"/>
              </a:rPr>
              <a:t>to</a:t>
            </a:r>
            <a:r>
              <a:rPr sz="2400" spc="140" dirty="0">
                <a:latin typeface="Times New Roman"/>
                <a:cs typeface="Times New Roman"/>
              </a:rPr>
              <a:t> </a:t>
            </a:r>
            <a:r>
              <a:rPr sz="2400" spc="-5" dirty="0">
                <a:latin typeface="Times New Roman"/>
                <a:cs typeface="Times New Roman"/>
              </a:rPr>
              <a:t>increase</a:t>
            </a:r>
            <a:r>
              <a:rPr sz="2400" spc="155" dirty="0">
                <a:latin typeface="Times New Roman"/>
                <a:cs typeface="Times New Roman"/>
              </a:rPr>
              <a:t> </a:t>
            </a:r>
            <a:r>
              <a:rPr sz="2400" spc="-5" dirty="0">
                <a:latin typeface="Times New Roman"/>
                <a:cs typeface="Times New Roman"/>
              </a:rPr>
              <a:t>the</a:t>
            </a:r>
            <a:r>
              <a:rPr sz="2400" spc="150" dirty="0">
                <a:latin typeface="Times New Roman"/>
                <a:cs typeface="Times New Roman"/>
              </a:rPr>
              <a:t> </a:t>
            </a:r>
            <a:r>
              <a:rPr sz="2400" spc="-5" dirty="0">
                <a:latin typeface="Times New Roman"/>
                <a:cs typeface="Times New Roman"/>
              </a:rPr>
              <a:t>sensitivity</a:t>
            </a:r>
            <a:r>
              <a:rPr sz="2400" spc="140" dirty="0">
                <a:latin typeface="Times New Roman"/>
                <a:cs typeface="Times New Roman"/>
              </a:rPr>
              <a:t> </a:t>
            </a:r>
            <a:r>
              <a:rPr sz="2400" dirty="0">
                <a:latin typeface="Times New Roman"/>
                <a:cs typeface="Times New Roman"/>
              </a:rPr>
              <a:t>of</a:t>
            </a:r>
            <a:r>
              <a:rPr sz="2400" spc="140" dirty="0">
                <a:latin typeface="Times New Roman"/>
                <a:cs typeface="Times New Roman"/>
              </a:rPr>
              <a:t> </a:t>
            </a:r>
            <a:r>
              <a:rPr sz="2400" dirty="0">
                <a:latin typeface="Times New Roman"/>
                <a:cs typeface="Times New Roman"/>
              </a:rPr>
              <a:t>the</a:t>
            </a:r>
            <a:r>
              <a:rPr sz="2400" spc="145" dirty="0">
                <a:latin typeface="Times New Roman"/>
                <a:cs typeface="Times New Roman"/>
              </a:rPr>
              <a:t> </a:t>
            </a:r>
            <a:r>
              <a:rPr sz="2400" spc="-5" dirty="0">
                <a:latin typeface="Times New Roman"/>
                <a:cs typeface="Times New Roman"/>
              </a:rPr>
              <a:t>test </a:t>
            </a:r>
            <a:r>
              <a:rPr sz="2400" spc="-585" dirty="0">
                <a:latin typeface="Times New Roman"/>
                <a:cs typeface="Times New Roman"/>
              </a:rPr>
              <a:t> </a:t>
            </a:r>
            <a:r>
              <a:rPr sz="2400" spc="-5" dirty="0">
                <a:latin typeface="Times New Roman"/>
                <a:cs typeface="Times New Roman"/>
              </a:rPr>
              <a:t>by </a:t>
            </a:r>
            <a:r>
              <a:rPr sz="2400" dirty="0">
                <a:latin typeface="Times New Roman"/>
                <a:cs typeface="Times New Roman"/>
              </a:rPr>
              <a:t>giving</a:t>
            </a:r>
            <a:r>
              <a:rPr sz="2400" spc="-25" dirty="0">
                <a:latin typeface="Times New Roman"/>
                <a:cs typeface="Times New Roman"/>
              </a:rPr>
              <a:t> </a:t>
            </a:r>
            <a:r>
              <a:rPr sz="2400" dirty="0">
                <a:latin typeface="Times New Roman"/>
                <a:cs typeface="Times New Roman"/>
              </a:rPr>
              <a:t>ionic</a:t>
            </a:r>
            <a:r>
              <a:rPr sz="2400" spc="-20" dirty="0">
                <a:latin typeface="Times New Roman"/>
                <a:cs typeface="Times New Roman"/>
              </a:rPr>
              <a:t> </a:t>
            </a:r>
            <a:r>
              <a:rPr sz="2400" dirty="0">
                <a:latin typeface="Times New Roman"/>
                <a:cs typeface="Times New Roman"/>
              </a:rPr>
              <a:t>concentration</a:t>
            </a:r>
            <a:r>
              <a:rPr sz="2400" spc="-4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reagent</a:t>
            </a:r>
          </a:p>
          <a:p>
            <a:pPr marL="184785" indent="-172720">
              <a:lnSpc>
                <a:spcPct val="100000"/>
              </a:lnSpc>
              <a:spcBef>
                <a:spcPts val="470"/>
              </a:spcBef>
              <a:buFont typeface="Arial MT"/>
              <a:buChar char="•"/>
              <a:tabLst>
                <a:tab pos="185420" algn="l"/>
              </a:tabLst>
            </a:pPr>
            <a:r>
              <a:rPr sz="2400" dirty="0">
                <a:latin typeface="Times New Roman"/>
                <a:cs typeface="Times New Roman"/>
              </a:rPr>
              <a:t>Alcohol</a:t>
            </a:r>
            <a:r>
              <a:rPr sz="2400" spc="-20" dirty="0">
                <a:latin typeface="Times New Roman"/>
                <a:cs typeface="Times New Roman"/>
              </a:rPr>
              <a:t> </a:t>
            </a:r>
            <a:r>
              <a:rPr sz="2400" dirty="0">
                <a:latin typeface="Times New Roman"/>
                <a:cs typeface="Times New Roman"/>
              </a:rPr>
              <a:t>helps</a:t>
            </a:r>
            <a:r>
              <a:rPr sz="2400" spc="-15" dirty="0">
                <a:latin typeface="Times New Roman"/>
                <a:cs typeface="Times New Roman"/>
              </a:rPr>
              <a:t> </a:t>
            </a:r>
            <a:r>
              <a:rPr sz="2400" dirty="0">
                <a:latin typeface="Times New Roman"/>
                <a:cs typeface="Times New Roman"/>
              </a:rPr>
              <a:t>to</a:t>
            </a:r>
            <a:r>
              <a:rPr sz="2400" spc="-30" dirty="0">
                <a:latin typeface="Times New Roman"/>
                <a:cs typeface="Times New Roman"/>
              </a:rPr>
              <a:t> </a:t>
            </a:r>
            <a:r>
              <a:rPr sz="2400" dirty="0">
                <a:latin typeface="Times New Roman"/>
                <a:cs typeface="Times New Roman"/>
              </a:rPr>
              <a:t>prevent</a:t>
            </a:r>
            <a:r>
              <a:rPr sz="2400" spc="-25" dirty="0">
                <a:latin typeface="Times New Roman"/>
                <a:cs typeface="Times New Roman"/>
              </a:rPr>
              <a:t> </a:t>
            </a:r>
            <a:r>
              <a:rPr sz="2400" dirty="0">
                <a:latin typeface="Times New Roman"/>
                <a:cs typeface="Times New Roman"/>
              </a:rPr>
              <a:t>super</a:t>
            </a:r>
            <a:r>
              <a:rPr sz="2400" spc="-15" dirty="0">
                <a:latin typeface="Times New Roman"/>
                <a:cs typeface="Times New Roman"/>
              </a:rPr>
              <a:t> </a:t>
            </a:r>
            <a:r>
              <a:rPr sz="2400" dirty="0">
                <a:latin typeface="Times New Roman"/>
                <a:cs typeface="Times New Roman"/>
              </a:rPr>
              <a:t>saturation.</a:t>
            </a:r>
          </a:p>
        </p:txBody>
      </p:sp>
    </p:spTree>
    <p:extLst>
      <p:ext uri="{BB962C8B-B14F-4D97-AF65-F5344CB8AC3E}">
        <p14:creationId xmlns:p14="http://schemas.microsoft.com/office/powerpoint/2010/main" val="2348899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Iron </a:t>
            </a:r>
            <a:endParaRPr sz="3600" b="1" dirty="0">
              <a:solidFill>
                <a:srgbClr val="000000"/>
              </a:solidFill>
              <a:latin typeface="Times New Roman"/>
              <a:cs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409" y="3926359"/>
            <a:ext cx="7504335" cy="2179314"/>
          </a:xfrm>
          <a:prstGeom prst="rect">
            <a:avLst/>
          </a:prstGeom>
        </p:spPr>
      </p:pic>
      <p:sp>
        <p:nvSpPr>
          <p:cNvPr id="8" name="object 2"/>
          <p:cNvSpPr txBox="1"/>
          <p:nvPr/>
        </p:nvSpPr>
        <p:spPr>
          <a:xfrm>
            <a:off x="884491" y="1405225"/>
            <a:ext cx="10283748" cy="1741502"/>
          </a:xfrm>
          <a:prstGeom prst="rect">
            <a:avLst/>
          </a:prstGeom>
        </p:spPr>
        <p:txBody>
          <a:bodyPr vert="horz" wrap="square" lIns="0" tIns="78740" rIns="0" bIns="0" rtlCol="0">
            <a:spAutoFit/>
          </a:bodyPr>
          <a:lstStyle/>
          <a:p>
            <a:pPr marL="184785" marR="5080" indent="-172720" algn="just">
              <a:lnSpc>
                <a:spcPct val="150000"/>
              </a:lnSpc>
              <a:spcBef>
                <a:spcPts val="844"/>
              </a:spcBef>
              <a:buFont typeface="Arial MT"/>
              <a:buChar char="•"/>
              <a:tabLst>
                <a:tab pos="185420" algn="l"/>
              </a:tabLst>
            </a:pPr>
            <a:r>
              <a:rPr sz="2400" b="1" spc="-5" dirty="0">
                <a:latin typeface="Times New Roman"/>
                <a:cs typeface="Times New Roman"/>
              </a:rPr>
              <a:t>Principle: </a:t>
            </a:r>
            <a:r>
              <a:rPr sz="2400" spc="-5" dirty="0">
                <a:latin typeface="Times New Roman"/>
                <a:cs typeface="Times New Roman"/>
              </a:rPr>
              <a:t>Limit </a:t>
            </a:r>
            <a:r>
              <a:rPr sz="2400" dirty="0">
                <a:latin typeface="Times New Roman"/>
                <a:cs typeface="Times New Roman"/>
              </a:rPr>
              <a:t>test of Iron is based on the </a:t>
            </a:r>
            <a:r>
              <a:rPr sz="2400" spc="-5" dirty="0">
                <a:latin typeface="Times New Roman"/>
                <a:cs typeface="Times New Roman"/>
              </a:rPr>
              <a:t>reaction </a:t>
            </a:r>
            <a:r>
              <a:rPr sz="2400" dirty="0">
                <a:latin typeface="Times New Roman"/>
                <a:cs typeface="Times New Roman"/>
              </a:rPr>
              <a:t>of iron </a:t>
            </a:r>
            <a:r>
              <a:rPr sz="2400" spc="5" dirty="0">
                <a:latin typeface="Times New Roman"/>
                <a:cs typeface="Times New Roman"/>
              </a:rPr>
              <a:t>in</a:t>
            </a:r>
            <a:r>
              <a:rPr sz="2400" spc="10" dirty="0">
                <a:latin typeface="Times New Roman"/>
                <a:cs typeface="Times New Roman"/>
              </a:rPr>
              <a:t> </a:t>
            </a:r>
            <a:r>
              <a:rPr sz="2400" spc="-5" dirty="0">
                <a:latin typeface="Times New Roman"/>
                <a:cs typeface="Times New Roman"/>
              </a:rPr>
              <a:t>ammonical </a:t>
            </a:r>
            <a:r>
              <a:rPr sz="2400" dirty="0">
                <a:latin typeface="Times New Roman"/>
                <a:cs typeface="Times New Roman"/>
              </a:rPr>
              <a:t>solution </a:t>
            </a:r>
            <a:r>
              <a:rPr sz="2400" spc="-5" dirty="0">
                <a:latin typeface="Times New Roman"/>
                <a:cs typeface="Times New Roman"/>
              </a:rPr>
              <a:t>with thioglycollic acid </a:t>
            </a:r>
            <a:r>
              <a:rPr sz="2400" dirty="0">
                <a:latin typeface="Times New Roman"/>
                <a:cs typeface="Times New Roman"/>
              </a:rPr>
              <a:t>in </a:t>
            </a:r>
            <a:r>
              <a:rPr sz="2400" spc="-5" dirty="0">
                <a:latin typeface="Times New Roman"/>
                <a:cs typeface="Times New Roman"/>
              </a:rPr>
              <a:t>presence </a:t>
            </a:r>
            <a:r>
              <a:rPr sz="2400" dirty="0">
                <a:latin typeface="Times New Roman"/>
                <a:cs typeface="Times New Roman"/>
              </a:rPr>
              <a:t>of </a:t>
            </a:r>
            <a:r>
              <a:rPr sz="2400" spc="-5" dirty="0">
                <a:latin typeface="Times New Roman"/>
                <a:cs typeface="Times New Roman"/>
              </a:rPr>
              <a:t>citric</a:t>
            </a:r>
            <a:r>
              <a:rPr sz="2400" dirty="0">
                <a:latin typeface="Times New Roman"/>
                <a:cs typeface="Times New Roman"/>
              </a:rPr>
              <a:t> </a:t>
            </a:r>
            <a:r>
              <a:rPr sz="2400" spc="-5" dirty="0">
                <a:latin typeface="Times New Roman"/>
                <a:cs typeface="Times New Roman"/>
              </a:rPr>
              <a:t>acid</a:t>
            </a:r>
            <a:r>
              <a:rPr sz="2400" dirty="0">
                <a:latin typeface="Times New Roman"/>
                <a:cs typeface="Times New Roman"/>
              </a:rPr>
              <a:t> to</a:t>
            </a:r>
            <a:r>
              <a:rPr sz="2400" spc="5" dirty="0">
                <a:latin typeface="Times New Roman"/>
                <a:cs typeface="Times New Roman"/>
              </a:rPr>
              <a:t> </a:t>
            </a:r>
            <a:r>
              <a:rPr sz="2400" spc="-5" dirty="0">
                <a:latin typeface="Times New Roman"/>
                <a:cs typeface="Times New Roman"/>
              </a:rPr>
              <a:t>form</a:t>
            </a:r>
            <a:r>
              <a:rPr sz="2400" dirty="0">
                <a:latin typeface="Times New Roman"/>
                <a:cs typeface="Times New Roman"/>
              </a:rPr>
              <a:t> iron</a:t>
            </a:r>
            <a:r>
              <a:rPr sz="2400" spc="5" dirty="0">
                <a:latin typeface="Times New Roman"/>
                <a:cs typeface="Times New Roman"/>
              </a:rPr>
              <a:t> </a:t>
            </a:r>
            <a:r>
              <a:rPr sz="2400" spc="-5" dirty="0">
                <a:latin typeface="Times New Roman"/>
                <a:cs typeface="Times New Roman"/>
              </a:rPr>
              <a:t>thioglycolate</a:t>
            </a:r>
            <a:r>
              <a:rPr sz="2400" dirty="0">
                <a:latin typeface="Times New Roman"/>
                <a:cs typeface="Times New Roman"/>
              </a:rPr>
              <a:t> </a:t>
            </a:r>
            <a:r>
              <a:rPr sz="2400" spc="-5" dirty="0">
                <a:latin typeface="Times New Roman"/>
                <a:cs typeface="Times New Roman"/>
              </a:rPr>
              <a:t>which</a:t>
            </a:r>
            <a:r>
              <a:rPr sz="2400" dirty="0">
                <a:latin typeface="Times New Roman"/>
                <a:cs typeface="Times New Roman"/>
              </a:rPr>
              <a:t> is</a:t>
            </a:r>
            <a:r>
              <a:rPr sz="2400" spc="5" dirty="0">
                <a:latin typeface="Times New Roman"/>
                <a:cs typeface="Times New Roman"/>
              </a:rPr>
              <a:t> </a:t>
            </a:r>
            <a:r>
              <a:rPr sz="2400" spc="-5" dirty="0">
                <a:latin typeface="Times New Roman"/>
                <a:cs typeface="Times New Roman"/>
              </a:rPr>
              <a:t>pale</a:t>
            </a:r>
            <a:r>
              <a:rPr sz="2400" dirty="0">
                <a:latin typeface="Times New Roman"/>
                <a:cs typeface="Times New Roman"/>
              </a:rPr>
              <a:t> </a:t>
            </a:r>
            <a:r>
              <a:rPr sz="2400" spc="-5" dirty="0">
                <a:latin typeface="Times New Roman"/>
                <a:cs typeface="Times New Roman"/>
              </a:rPr>
              <a:t>pink</a:t>
            </a:r>
            <a:r>
              <a:rPr sz="2400" dirty="0">
                <a:latin typeface="Times New Roman"/>
                <a:cs typeface="Times New Roman"/>
              </a:rPr>
              <a:t> to</a:t>
            </a:r>
            <a:r>
              <a:rPr sz="2400" spc="600" dirty="0">
                <a:latin typeface="Times New Roman"/>
                <a:cs typeface="Times New Roman"/>
              </a:rPr>
              <a:t> </a:t>
            </a:r>
            <a:r>
              <a:rPr sz="2400" spc="-5" dirty="0">
                <a:latin typeface="Times New Roman"/>
                <a:cs typeface="Times New Roman"/>
              </a:rPr>
              <a:t>deep </a:t>
            </a:r>
            <a:r>
              <a:rPr sz="2400" dirty="0">
                <a:latin typeface="Times New Roman"/>
                <a:cs typeface="Times New Roman"/>
              </a:rPr>
              <a:t> reddish</a:t>
            </a:r>
            <a:r>
              <a:rPr sz="2400" spc="-5" dirty="0">
                <a:latin typeface="Times New Roman"/>
                <a:cs typeface="Times New Roman"/>
              </a:rPr>
              <a:t> </a:t>
            </a:r>
            <a:r>
              <a:rPr sz="2400" dirty="0">
                <a:latin typeface="Times New Roman"/>
                <a:cs typeface="Times New Roman"/>
              </a:rPr>
              <a:t>purple</a:t>
            </a:r>
            <a:r>
              <a:rPr sz="2400" spc="-2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spc="-20" dirty="0">
                <a:latin typeface="Times New Roman"/>
                <a:cs typeface="Times New Roman"/>
              </a:rPr>
              <a:t>color.</a:t>
            </a:r>
            <a:endParaRPr sz="2400" dirty="0">
              <a:latin typeface="Times New Roman"/>
              <a:cs typeface="Times New Roman"/>
            </a:endParaRPr>
          </a:p>
        </p:txBody>
      </p:sp>
    </p:spTree>
    <p:extLst>
      <p:ext uri="{BB962C8B-B14F-4D97-AF65-F5344CB8AC3E}">
        <p14:creationId xmlns:p14="http://schemas.microsoft.com/office/powerpoint/2010/main" val="1457755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Iron </a:t>
            </a:r>
            <a:endParaRPr sz="3600" b="1" dirty="0">
              <a:solidFill>
                <a:srgbClr val="000000"/>
              </a:solidFill>
              <a:latin typeface="Times New Roman"/>
              <a:cs typeface="Times New Roman"/>
            </a:endParaRPr>
          </a:p>
        </p:txBody>
      </p:sp>
      <p:graphicFrame>
        <p:nvGraphicFramePr>
          <p:cNvPr id="6" name="object 3"/>
          <p:cNvGraphicFramePr>
            <a:graphicFrameLocks noGrp="1"/>
          </p:cNvGraphicFramePr>
          <p:nvPr/>
        </p:nvGraphicFramePr>
        <p:xfrm>
          <a:off x="1803163" y="1059677"/>
          <a:ext cx="8919268" cy="5536463"/>
        </p:xfrm>
        <a:graphic>
          <a:graphicData uri="http://schemas.openxmlformats.org/drawingml/2006/table">
            <a:tbl>
              <a:tblPr firstRow="1" bandRow="1">
                <a:tableStyleId>{2D5ABB26-0587-4C30-8999-92F81FD0307C}</a:tableStyleId>
              </a:tblPr>
              <a:tblGrid>
                <a:gridCol w="4496511">
                  <a:extLst>
                    <a:ext uri="{9D8B030D-6E8A-4147-A177-3AD203B41FA5}">
                      <a16:colId xmlns:a16="http://schemas.microsoft.com/office/drawing/2014/main" val="20000"/>
                    </a:ext>
                  </a:extLst>
                </a:gridCol>
                <a:gridCol w="4422757">
                  <a:extLst>
                    <a:ext uri="{9D8B030D-6E8A-4147-A177-3AD203B41FA5}">
                      <a16:colId xmlns:a16="http://schemas.microsoft.com/office/drawing/2014/main" val="20001"/>
                    </a:ext>
                  </a:extLst>
                </a:gridCol>
              </a:tblGrid>
              <a:tr h="459272">
                <a:tc>
                  <a:txBody>
                    <a:bodyPr/>
                    <a:lstStyle/>
                    <a:p>
                      <a:pPr marL="88265">
                        <a:lnSpc>
                          <a:spcPct val="100000"/>
                        </a:lnSpc>
                        <a:spcBef>
                          <a:spcPts val="275"/>
                        </a:spcBef>
                      </a:pPr>
                      <a:r>
                        <a:rPr sz="2400" b="1" spc="-60" dirty="0">
                          <a:solidFill>
                            <a:srgbClr val="FFFFFF"/>
                          </a:solidFill>
                          <a:latin typeface="Times New Roman"/>
                          <a:cs typeface="Times New Roman"/>
                        </a:rPr>
                        <a:t>Test</a:t>
                      </a:r>
                      <a:r>
                        <a:rPr sz="2400" b="1" spc="-30" dirty="0">
                          <a:solidFill>
                            <a:srgbClr val="FFFFFF"/>
                          </a:solidFill>
                          <a:latin typeface="Times New Roman"/>
                          <a:cs typeface="Times New Roman"/>
                        </a:rPr>
                        <a:t> </a:t>
                      </a:r>
                      <a:r>
                        <a:rPr sz="2400" b="1" spc="-5" dirty="0">
                          <a:solidFill>
                            <a:srgbClr val="FFFFFF"/>
                          </a:solidFill>
                          <a:latin typeface="Times New Roman"/>
                          <a:cs typeface="Times New Roman"/>
                        </a:rPr>
                        <a:t>sample</a:t>
                      </a:r>
                      <a:endParaRPr sz="2400" dirty="0">
                        <a:latin typeface="Times New Roman"/>
                        <a:cs typeface="Times New Roman"/>
                      </a:endParaRPr>
                    </a:p>
                  </a:txBody>
                  <a:tcPr marL="0" marR="0" marT="34925" marB="0">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75"/>
                        </a:spcBef>
                      </a:pPr>
                      <a:r>
                        <a:rPr sz="2400" b="1" spc="-5" dirty="0">
                          <a:solidFill>
                            <a:srgbClr val="FFFFFF"/>
                          </a:solidFill>
                          <a:latin typeface="Times New Roman"/>
                          <a:cs typeface="Times New Roman"/>
                        </a:rPr>
                        <a:t>Standard</a:t>
                      </a:r>
                      <a:r>
                        <a:rPr sz="2400" b="1" dirty="0">
                          <a:solidFill>
                            <a:srgbClr val="FFFFFF"/>
                          </a:solidFill>
                          <a:latin typeface="Times New Roman"/>
                          <a:cs typeface="Times New Roman"/>
                        </a:rPr>
                        <a:t> compound</a:t>
                      </a:r>
                      <a:r>
                        <a:rPr sz="2400" b="1" spc="-5" dirty="0">
                          <a:solidFill>
                            <a:srgbClr val="FFFFFF"/>
                          </a:solidFill>
                          <a:latin typeface="Times New Roman"/>
                          <a:cs typeface="Times New Roman"/>
                        </a:rPr>
                        <a:t> (20ppm</a:t>
                      </a:r>
                      <a:r>
                        <a:rPr sz="2400" b="1" spc="-10" dirty="0">
                          <a:solidFill>
                            <a:srgbClr val="FFFFFF"/>
                          </a:solidFill>
                          <a:latin typeface="Times New Roman"/>
                          <a:cs typeface="Times New Roman"/>
                        </a:rPr>
                        <a:t> </a:t>
                      </a:r>
                      <a:r>
                        <a:rPr sz="2400" b="1" dirty="0">
                          <a:solidFill>
                            <a:srgbClr val="FFFFFF"/>
                          </a:solidFill>
                          <a:latin typeface="Times New Roman"/>
                          <a:cs typeface="Times New Roman"/>
                        </a:rPr>
                        <a:t>Fe)</a:t>
                      </a:r>
                      <a:endParaRPr sz="2400">
                        <a:latin typeface="Times New Roman"/>
                        <a:cs typeface="Times New Roman"/>
                      </a:endParaRPr>
                    </a:p>
                  </a:txBody>
                  <a:tcPr marL="0" marR="0" marT="34925" marB="0">
                    <a:lnL w="12700">
                      <a:solidFill>
                        <a:srgbClr val="FFFFFF"/>
                      </a:solidFill>
                      <a:prstDash val="solid"/>
                    </a:lnL>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1122910">
                <a:tc>
                  <a:txBody>
                    <a:bodyPr/>
                    <a:lstStyle/>
                    <a:p>
                      <a:pPr marL="88265" marR="83820" algn="just">
                        <a:lnSpc>
                          <a:spcPct val="100000"/>
                        </a:lnSpc>
                        <a:spcBef>
                          <a:spcPts val="275"/>
                        </a:spcBef>
                      </a:pPr>
                      <a:r>
                        <a:rPr sz="2400" spc="-5" dirty="0">
                          <a:latin typeface="Times New Roman"/>
                          <a:cs typeface="Times New Roman"/>
                        </a:rPr>
                        <a:t>Sample</a:t>
                      </a:r>
                      <a:r>
                        <a:rPr sz="2400" dirty="0">
                          <a:latin typeface="Times New Roman"/>
                          <a:cs typeface="Times New Roman"/>
                        </a:rPr>
                        <a:t> is</a:t>
                      </a:r>
                      <a:r>
                        <a:rPr sz="2400" spc="5" dirty="0">
                          <a:latin typeface="Times New Roman"/>
                          <a:cs typeface="Times New Roman"/>
                        </a:rPr>
                        <a:t> </a:t>
                      </a:r>
                      <a:r>
                        <a:rPr sz="2400" spc="-5" dirty="0">
                          <a:latin typeface="Times New Roman"/>
                          <a:cs typeface="Times New Roman"/>
                        </a:rPr>
                        <a:t>dissolved</a:t>
                      </a:r>
                      <a:r>
                        <a:rPr sz="2400" dirty="0">
                          <a:latin typeface="Times New Roman"/>
                          <a:cs typeface="Times New Roman"/>
                        </a:rPr>
                        <a:t> in</a:t>
                      </a:r>
                      <a:r>
                        <a:rPr sz="2400" spc="5" dirty="0">
                          <a:latin typeface="Times New Roman"/>
                          <a:cs typeface="Times New Roman"/>
                        </a:rPr>
                        <a:t> </a:t>
                      </a:r>
                      <a:r>
                        <a:rPr sz="2400" spc="-5" dirty="0">
                          <a:latin typeface="Times New Roman"/>
                          <a:cs typeface="Times New Roman"/>
                        </a:rPr>
                        <a:t>specific </a:t>
                      </a:r>
                      <a:r>
                        <a:rPr sz="2400" spc="-585" dirty="0">
                          <a:latin typeface="Times New Roman"/>
                          <a:cs typeface="Times New Roman"/>
                        </a:rPr>
                        <a:t> </a:t>
                      </a:r>
                      <a:r>
                        <a:rPr sz="2400" spc="-5" dirty="0">
                          <a:latin typeface="Times New Roman"/>
                          <a:cs typeface="Times New Roman"/>
                        </a:rPr>
                        <a:t>amount </a:t>
                      </a:r>
                      <a:r>
                        <a:rPr sz="2400" dirty="0">
                          <a:latin typeface="Times New Roman"/>
                          <a:cs typeface="Times New Roman"/>
                        </a:rPr>
                        <a:t>of water and </a:t>
                      </a:r>
                      <a:r>
                        <a:rPr sz="2400" spc="-5" dirty="0">
                          <a:latin typeface="Times New Roman"/>
                          <a:cs typeface="Times New Roman"/>
                        </a:rPr>
                        <a:t>then volume </a:t>
                      </a:r>
                      <a:r>
                        <a:rPr sz="2400" dirty="0">
                          <a:latin typeface="Times New Roman"/>
                          <a:cs typeface="Times New Roman"/>
                        </a:rPr>
                        <a:t>is </a:t>
                      </a:r>
                      <a:r>
                        <a:rPr sz="2400" spc="-585" dirty="0">
                          <a:latin typeface="Times New Roman"/>
                          <a:cs typeface="Times New Roman"/>
                        </a:rPr>
                        <a:t> </a:t>
                      </a:r>
                      <a:r>
                        <a:rPr sz="2400" spc="-5" dirty="0">
                          <a:latin typeface="Times New Roman"/>
                          <a:cs typeface="Times New Roman"/>
                        </a:rPr>
                        <a:t>made</a:t>
                      </a:r>
                      <a:r>
                        <a:rPr sz="2400" dirty="0">
                          <a:latin typeface="Times New Roman"/>
                          <a:cs typeface="Times New Roman"/>
                        </a:rPr>
                        <a:t> up</a:t>
                      </a:r>
                      <a:r>
                        <a:rPr sz="2400" spc="-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40</a:t>
                      </a:r>
                      <a:r>
                        <a:rPr sz="2400" spc="5" dirty="0">
                          <a:latin typeface="Times New Roman"/>
                          <a:cs typeface="Times New Roman"/>
                        </a:rPr>
                        <a:t> </a:t>
                      </a:r>
                      <a:r>
                        <a:rPr sz="2400" spc="-20" dirty="0">
                          <a:latin typeface="Times New Roman"/>
                          <a:cs typeface="Times New Roman"/>
                        </a:rPr>
                        <a:t>ml</a:t>
                      </a:r>
                      <a:endParaRPr sz="2400" dirty="0">
                        <a:latin typeface="Times New Roman"/>
                        <a:cs typeface="Times New Roman"/>
                      </a:endParaRPr>
                    </a:p>
                  </a:txBody>
                  <a:tcPr marL="0" marR="0" marT="34925" marB="0">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tc>
                  <a:txBody>
                    <a:bodyPr/>
                    <a:lstStyle/>
                    <a:p>
                      <a:pPr marL="91440" marR="80010">
                        <a:lnSpc>
                          <a:spcPct val="100000"/>
                        </a:lnSpc>
                        <a:spcBef>
                          <a:spcPts val="275"/>
                        </a:spcBef>
                        <a:tabLst>
                          <a:tab pos="388620" algn="l"/>
                          <a:tab pos="854075" algn="l"/>
                          <a:tab pos="1251585" algn="l"/>
                          <a:tab pos="2429510" algn="l"/>
                          <a:tab pos="3554729" algn="l"/>
                          <a:tab pos="3952240" algn="l"/>
                        </a:tabLst>
                      </a:pPr>
                      <a:r>
                        <a:rPr sz="2400" dirty="0">
                          <a:latin typeface="Times New Roman"/>
                          <a:cs typeface="Times New Roman"/>
                        </a:rPr>
                        <a:t>2	</a:t>
                      </a:r>
                      <a:r>
                        <a:rPr sz="2400" spc="-20" dirty="0">
                          <a:latin typeface="Times New Roman"/>
                          <a:cs typeface="Times New Roman"/>
                        </a:rPr>
                        <a:t>m</a:t>
                      </a:r>
                      <a:r>
                        <a:rPr sz="2400" dirty="0">
                          <a:latin typeface="Times New Roman"/>
                          <a:cs typeface="Times New Roman"/>
                        </a:rPr>
                        <a:t>l	of	standard	s</a:t>
                      </a:r>
                      <a:r>
                        <a:rPr sz="2400" spc="-10" dirty="0">
                          <a:latin typeface="Times New Roman"/>
                          <a:cs typeface="Times New Roman"/>
                        </a:rPr>
                        <a:t>o</a:t>
                      </a:r>
                      <a:r>
                        <a:rPr sz="2400" dirty="0">
                          <a:latin typeface="Times New Roman"/>
                          <a:cs typeface="Times New Roman"/>
                        </a:rPr>
                        <a:t>l</a:t>
                      </a:r>
                      <a:r>
                        <a:rPr sz="2400" spc="-10" dirty="0">
                          <a:latin typeface="Times New Roman"/>
                          <a:cs typeface="Times New Roman"/>
                        </a:rPr>
                        <a:t>u</a:t>
                      </a:r>
                      <a:r>
                        <a:rPr sz="2400" dirty="0">
                          <a:latin typeface="Times New Roman"/>
                          <a:cs typeface="Times New Roman"/>
                        </a:rPr>
                        <a:t>tion	of</a:t>
                      </a:r>
                      <a:r>
                        <a:rPr lang="en-US" sz="2400" baseline="0" dirty="0">
                          <a:latin typeface="Times New Roman"/>
                          <a:cs typeface="Times New Roman"/>
                        </a:rPr>
                        <a:t> </a:t>
                      </a:r>
                      <a:r>
                        <a:rPr sz="2400" dirty="0">
                          <a:latin typeface="Times New Roman"/>
                          <a:cs typeface="Times New Roman"/>
                        </a:rPr>
                        <a:t>i</a:t>
                      </a:r>
                      <a:r>
                        <a:rPr sz="2400" spc="5" dirty="0">
                          <a:latin typeface="Times New Roman"/>
                          <a:cs typeface="Times New Roman"/>
                        </a:rPr>
                        <a:t>r</a:t>
                      </a:r>
                      <a:r>
                        <a:rPr sz="2400" spc="-15" dirty="0">
                          <a:latin typeface="Times New Roman"/>
                          <a:cs typeface="Times New Roman"/>
                        </a:rPr>
                        <a:t>o</a:t>
                      </a:r>
                      <a:r>
                        <a:rPr sz="2400" dirty="0">
                          <a:latin typeface="Times New Roman"/>
                          <a:cs typeface="Times New Roman"/>
                        </a:rPr>
                        <a:t>n  diluted</a:t>
                      </a:r>
                      <a:r>
                        <a:rPr sz="2400" spc="-35" dirty="0">
                          <a:latin typeface="Times New Roman"/>
                          <a:cs typeface="Times New Roman"/>
                        </a:rPr>
                        <a:t> </a:t>
                      </a:r>
                      <a:r>
                        <a:rPr sz="2400" dirty="0">
                          <a:latin typeface="Times New Roman"/>
                          <a:cs typeface="Times New Roman"/>
                        </a:rPr>
                        <a:t>with</a:t>
                      </a:r>
                      <a:r>
                        <a:rPr sz="2400" spc="-15" dirty="0">
                          <a:latin typeface="Times New Roman"/>
                          <a:cs typeface="Times New Roman"/>
                        </a:rPr>
                        <a:t> </a:t>
                      </a:r>
                      <a:r>
                        <a:rPr sz="2400" dirty="0">
                          <a:latin typeface="Times New Roman"/>
                          <a:cs typeface="Times New Roman"/>
                        </a:rPr>
                        <a:t>water</a:t>
                      </a:r>
                      <a:r>
                        <a:rPr sz="2400" spc="-10" dirty="0">
                          <a:latin typeface="Times New Roman"/>
                          <a:cs typeface="Times New Roman"/>
                        </a:rPr>
                        <a:t> </a:t>
                      </a:r>
                      <a:r>
                        <a:rPr sz="2400" dirty="0">
                          <a:latin typeface="Times New Roman"/>
                          <a:cs typeface="Times New Roman"/>
                        </a:rPr>
                        <a:t>upto</a:t>
                      </a:r>
                      <a:r>
                        <a:rPr sz="2400" spc="-15" dirty="0">
                          <a:latin typeface="Times New Roman"/>
                          <a:cs typeface="Times New Roman"/>
                        </a:rPr>
                        <a:t> </a:t>
                      </a:r>
                      <a:r>
                        <a:rPr sz="2400" spc="-10" dirty="0">
                          <a:latin typeface="Times New Roman"/>
                          <a:cs typeface="Times New Roman"/>
                        </a:rPr>
                        <a:t>40ml</a:t>
                      </a:r>
                      <a:endParaRPr sz="2400" dirty="0">
                        <a:latin typeface="Times New Roman"/>
                        <a:cs typeface="Times New Roman"/>
                      </a:endParaRPr>
                    </a:p>
                  </a:txBody>
                  <a:tcPr marL="0" marR="0" marT="34925" marB="0">
                    <a:lnL w="12700">
                      <a:solidFill>
                        <a:srgbClr val="FFFFFF"/>
                      </a:solidFill>
                      <a:prstDash val="solid"/>
                    </a:lnL>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737253">
                <a:tc>
                  <a:txBody>
                    <a:bodyPr/>
                    <a:lstStyle/>
                    <a:p>
                      <a:pPr marL="88265">
                        <a:lnSpc>
                          <a:spcPct val="100000"/>
                        </a:lnSpc>
                        <a:spcBef>
                          <a:spcPts val="280"/>
                        </a:spcBef>
                      </a:pPr>
                      <a:r>
                        <a:rPr sz="2400" spc="-5" dirty="0">
                          <a:latin typeface="Times New Roman"/>
                          <a:cs typeface="Times New Roman"/>
                        </a:rPr>
                        <a:t>Add</a:t>
                      </a:r>
                      <a:r>
                        <a:rPr sz="2400" spc="65" dirty="0">
                          <a:latin typeface="Times New Roman"/>
                          <a:cs typeface="Times New Roman"/>
                        </a:rPr>
                        <a:t> </a:t>
                      </a:r>
                      <a:r>
                        <a:rPr sz="2400" dirty="0">
                          <a:latin typeface="Times New Roman"/>
                          <a:cs typeface="Times New Roman"/>
                        </a:rPr>
                        <a:t>2</a:t>
                      </a:r>
                      <a:r>
                        <a:rPr sz="2400" spc="75" dirty="0">
                          <a:latin typeface="Times New Roman"/>
                          <a:cs typeface="Times New Roman"/>
                        </a:rPr>
                        <a:t> </a:t>
                      </a:r>
                      <a:r>
                        <a:rPr sz="2400" spc="-10" dirty="0">
                          <a:latin typeface="Times New Roman"/>
                          <a:cs typeface="Times New Roman"/>
                        </a:rPr>
                        <a:t>ml</a:t>
                      </a:r>
                      <a:r>
                        <a:rPr sz="2400" spc="70" dirty="0">
                          <a:latin typeface="Times New Roman"/>
                          <a:cs typeface="Times New Roman"/>
                        </a:rPr>
                        <a:t> </a:t>
                      </a:r>
                      <a:r>
                        <a:rPr sz="2400" spc="5" dirty="0">
                          <a:latin typeface="Times New Roman"/>
                          <a:cs typeface="Times New Roman"/>
                        </a:rPr>
                        <a:t>of</a:t>
                      </a:r>
                      <a:r>
                        <a:rPr sz="2400" spc="75" dirty="0">
                          <a:latin typeface="Times New Roman"/>
                          <a:cs typeface="Times New Roman"/>
                        </a:rPr>
                        <a:t> </a:t>
                      </a:r>
                      <a:r>
                        <a:rPr sz="2400" spc="-5" dirty="0">
                          <a:latin typeface="Times New Roman"/>
                          <a:cs typeface="Times New Roman"/>
                        </a:rPr>
                        <a:t>20</a:t>
                      </a:r>
                      <a:r>
                        <a:rPr sz="2400" spc="65" dirty="0">
                          <a:latin typeface="Times New Roman"/>
                          <a:cs typeface="Times New Roman"/>
                        </a:rPr>
                        <a:t> </a:t>
                      </a:r>
                      <a:r>
                        <a:rPr sz="2400" dirty="0">
                          <a:latin typeface="Times New Roman"/>
                          <a:cs typeface="Times New Roman"/>
                        </a:rPr>
                        <a:t>%</a:t>
                      </a:r>
                      <a:r>
                        <a:rPr sz="2400" spc="80" dirty="0">
                          <a:latin typeface="Times New Roman"/>
                          <a:cs typeface="Times New Roman"/>
                        </a:rPr>
                        <a:t> </a:t>
                      </a:r>
                      <a:r>
                        <a:rPr sz="2400" dirty="0">
                          <a:latin typeface="Times New Roman"/>
                          <a:cs typeface="Times New Roman"/>
                        </a:rPr>
                        <a:t>w/v</a:t>
                      </a:r>
                      <a:r>
                        <a:rPr sz="2400" spc="60" dirty="0">
                          <a:latin typeface="Times New Roman"/>
                          <a:cs typeface="Times New Roman"/>
                        </a:rPr>
                        <a:t> </a:t>
                      </a:r>
                      <a:r>
                        <a:rPr sz="2400" dirty="0">
                          <a:latin typeface="Times New Roman"/>
                          <a:cs typeface="Times New Roman"/>
                        </a:rPr>
                        <a:t>of</a:t>
                      </a:r>
                      <a:r>
                        <a:rPr sz="2400" spc="60" dirty="0">
                          <a:latin typeface="Times New Roman"/>
                          <a:cs typeface="Times New Roman"/>
                        </a:rPr>
                        <a:t> </a:t>
                      </a:r>
                      <a:r>
                        <a:rPr sz="2400" spc="-5" dirty="0">
                          <a:latin typeface="Times New Roman"/>
                          <a:cs typeface="Times New Roman"/>
                        </a:rPr>
                        <a:t>citric</a:t>
                      </a:r>
                      <a:r>
                        <a:rPr sz="2400" spc="70" dirty="0">
                          <a:latin typeface="Times New Roman"/>
                          <a:cs typeface="Times New Roman"/>
                        </a:rPr>
                        <a:t> </a:t>
                      </a:r>
                      <a:r>
                        <a:rPr sz="2400" spc="-5" dirty="0">
                          <a:latin typeface="Times New Roman"/>
                          <a:cs typeface="Times New Roman"/>
                        </a:rPr>
                        <a:t>acid</a:t>
                      </a:r>
                      <a:endParaRPr sz="2400" dirty="0">
                        <a:latin typeface="Times New Roman"/>
                        <a:cs typeface="Times New Roman"/>
                      </a:endParaRPr>
                    </a:p>
                    <a:p>
                      <a:pPr marL="88265">
                        <a:lnSpc>
                          <a:spcPct val="100000"/>
                        </a:lnSpc>
                      </a:pPr>
                      <a:r>
                        <a:rPr sz="2400" dirty="0">
                          <a:latin typeface="Times New Roman"/>
                          <a:cs typeface="Times New Roman"/>
                        </a:rPr>
                        <a:t>(iron</a:t>
                      </a:r>
                      <a:r>
                        <a:rPr sz="2400" spc="-50" dirty="0">
                          <a:latin typeface="Times New Roman"/>
                          <a:cs typeface="Times New Roman"/>
                        </a:rPr>
                        <a:t> </a:t>
                      </a:r>
                      <a:r>
                        <a:rPr sz="2400" dirty="0">
                          <a:latin typeface="Times New Roman"/>
                          <a:cs typeface="Times New Roman"/>
                        </a:rPr>
                        <a:t>free)</a:t>
                      </a:r>
                    </a:p>
                  </a:txBody>
                  <a:tcPr marL="0" marR="0" marT="35560" marB="0">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80"/>
                        </a:spcBef>
                      </a:pPr>
                      <a:r>
                        <a:rPr sz="2400" spc="-5" dirty="0">
                          <a:latin typeface="Times New Roman"/>
                          <a:cs typeface="Times New Roman"/>
                        </a:rPr>
                        <a:t>Add</a:t>
                      </a:r>
                      <a:r>
                        <a:rPr sz="2400" spc="5" dirty="0">
                          <a:latin typeface="Times New Roman"/>
                          <a:cs typeface="Times New Roman"/>
                        </a:rPr>
                        <a:t> </a:t>
                      </a:r>
                      <a:r>
                        <a:rPr sz="2400" dirty="0">
                          <a:latin typeface="Times New Roman"/>
                          <a:cs typeface="Times New Roman"/>
                        </a:rPr>
                        <a:t>2</a:t>
                      </a:r>
                      <a:r>
                        <a:rPr sz="2400" spc="20" dirty="0">
                          <a:latin typeface="Times New Roman"/>
                          <a:cs typeface="Times New Roman"/>
                        </a:rPr>
                        <a:t> </a:t>
                      </a:r>
                      <a:r>
                        <a:rPr sz="2400" spc="-15" dirty="0">
                          <a:latin typeface="Times New Roman"/>
                          <a:cs typeface="Times New Roman"/>
                        </a:rPr>
                        <a:t>ml</a:t>
                      </a:r>
                      <a:r>
                        <a:rPr sz="2400" spc="10" dirty="0">
                          <a:latin typeface="Times New Roman"/>
                          <a:cs typeface="Times New Roman"/>
                        </a:rPr>
                        <a:t> </a:t>
                      </a:r>
                      <a:r>
                        <a:rPr sz="2400" spc="-5" dirty="0">
                          <a:latin typeface="Times New Roman"/>
                          <a:cs typeface="Times New Roman"/>
                        </a:rPr>
                        <a:t>of</a:t>
                      </a:r>
                      <a:r>
                        <a:rPr sz="2400" dirty="0">
                          <a:latin typeface="Times New Roman"/>
                          <a:cs typeface="Times New Roman"/>
                        </a:rPr>
                        <a:t> </a:t>
                      </a:r>
                      <a:r>
                        <a:rPr sz="2400" spc="-5" dirty="0">
                          <a:latin typeface="Times New Roman"/>
                          <a:cs typeface="Times New Roman"/>
                        </a:rPr>
                        <a:t>20</a:t>
                      </a:r>
                      <a:r>
                        <a:rPr sz="2400" spc="1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dirty="0">
                          <a:latin typeface="Times New Roman"/>
                          <a:cs typeface="Times New Roman"/>
                        </a:rPr>
                        <a:t>w/v</a:t>
                      </a:r>
                      <a:r>
                        <a:rPr sz="2400" spc="10" dirty="0">
                          <a:latin typeface="Times New Roman"/>
                          <a:cs typeface="Times New Roman"/>
                        </a:rPr>
                        <a:t> </a:t>
                      </a:r>
                      <a:r>
                        <a:rPr sz="2400" spc="-10" dirty="0">
                          <a:latin typeface="Times New Roman"/>
                          <a:cs typeface="Times New Roman"/>
                        </a:rPr>
                        <a:t>of</a:t>
                      </a:r>
                      <a:r>
                        <a:rPr sz="2400" dirty="0">
                          <a:latin typeface="Times New Roman"/>
                          <a:cs typeface="Times New Roman"/>
                        </a:rPr>
                        <a:t> </a:t>
                      </a:r>
                      <a:r>
                        <a:rPr sz="2400" spc="-5" dirty="0">
                          <a:latin typeface="Times New Roman"/>
                          <a:cs typeface="Times New Roman"/>
                        </a:rPr>
                        <a:t>citric</a:t>
                      </a:r>
                      <a:r>
                        <a:rPr sz="2400" dirty="0">
                          <a:latin typeface="Times New Roman"/>
                          <a:cs typeface="Times New Roman"/>
                        </a:rPr>
                        <a:t> </a:t>
                      </a:r>
                      <a:r>
                        <a:rPr sz="2400" spc="-5" dirty="0">
                          <a:latin typeface="Times New Roman"/>
                          <a:cs typeface="Times New Roman"/>
                        </a:rPr>
                        <a:t>acid</a:t>
                      </a:r>
                      <a:endParaRPr sz="2400">
                        <a:latin typeface="Times New Roman"/>
                        <a:cs typeface="Times New Roman"/>
                      </a:endParaRPr>
                    </a:p>
                    <a:p>
                      <a:pPr marL="91440">
                        <a:lnSpc>
                          <a:spcPct val="100000"/>
                        </a:lnSpc>
                      </a:pPr>
                      <a:r>
                        <a:rPr sz="2400" dirty="0">
                          <a:latin typeface="Times New Roman"/>
                          <a:cs typeface="Times New Roman"/>
                        </a:rPr>
                        <a:t>(iron</a:t>
                      </a:r>
                      <a:r>
                        <a:rPr sz="2400" spc="-50" dirty="0">
                          <a:latin typeface="Times New Roman"/>
                          <a:cs typeface="Times New Roman"/>
                        </a:rPr>
                        <a:t> </a:t>
                      </a:r>
                      <a:r>
                        <a:rPr sz="2400" dirty="0">
                          <a:latin typeface="Times New Roman"/>
                          <a:cs typeface="Times New Roman"/>
                        </a:rPr>
                        <a:t>free)</a:t>
                      </a:r>
                      <a:endParaRPr sz="2400">
                        <a:latin typeface="Times New Roman"/>
                        <a:cs typeface="Times New Roman"/>
                      </a:endParaRPr>
                    </a:p>
                  </a:txBody>
                  <a:tcPr marL="0" marR="0" marT="35560"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59272">
                <a:tc>
                  <a:txBody>
                    <a:bodyPr/>
                    <a:lstStyle/>
                    <a:p>
                      <a:pPr marL="88265">
                        <a:lnSpc>
                          <a:spcPct val="100000"/>
                        </a:lnSpc>
                        <a:spcBef>
                          <a:spcPts val="280"/>
                        </a:spcBef>
                      </a:pPr>
                      <a:r>
                        <a:rPr sz="2400" spc="-5" dirty="0">
                          <a:latin typeface="Times New Roman"/>
                          <a:cs typeface="Times New Roman"/>
                        </a:rPr>
                        <a:t>Add</a:t>
                      </a:r>
                      <a:r>
                        <a:rPr sz="2400" dirty="0">
                          <a:latin typeface="Times New Roman"/>
                          <a:cs typeface="Times New Roman"/>
                        </a:rPr>
                        <a:t> 2</a:t>
                      </a:r>
                      <a:r>
                        <a:rPr sz="2400" spc="-5" dirty="0">
                          <a:latin typeface="Times New Roman"/>
                          <a:cs typeface="Times New Roman"/>
                        </a:rPr>
                        <a:t> </a:t>
                      </a:r>
                      <a:r>
                        <a:rPr sz="2400" dirty="0">
                          <a:latin typeface="Times New Roman"/>
                          <a:cs typeface="Times New Roman"/>
                        </a:rPr>
                        <a:t>drops of</a:t>
                      </a:r>
                      <a:r>
                        <a:rPr sz="2400" spc="-10" dirty="0">
                          <a:latin typeface="Times New Roman"/>
                          <a:cs typeface="Times New Roman"/>
                        </a:rPr>
                        <a:t> </a:t>
                      </a:r>
                      <a:r>
                        <a:rPr sz="2400" spc="-5" dirty="0">
                          <a:latin typeface="Times New Roman"/>
                          <a:cs typeface="Times New Roman"/>
                        </a:rPr>
                        <a:t>thioglycollic</a:t>
                      </a:r>
                      <a:r>
                        <a:rPr sz="2400" spc="-30" dirty="0">
                          <a:latin typeface="Times New Roman"/>
                          <a:cs typeface="Times New Roman"/>
                        </a:rPr>
                        <a:t> </a:t>
                      </a:r>
                      <a:r>
                        <a:rPr sz="2400" dirty="0">
                          <a:latin typeface="Times New Roman"/>
                          <a:cs typeface="Times New Roman"/>
                        </a:rPr>
                        <a:t>acid</a:t>
                      </a:r>
                      <a:endParaRPr sz="2400">
                        <a:latin typeface="Times New Roman"/>
                        <a:cs typeface="Times New Roman"/>
                      </a:endParaRPr>
                    </a:p>
                  </a:txBody>
                  <a:tcPr marL="0" marR="0" marT="35560" marB="0">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80"/>
                        </a:spcBef>
                      </a:pPr>
                      <a:r>
                        <a:rPr sz="2400" spc="-5" dirty="0">
                          <a:latin typeface="Times New Roman"/>
                          <a:cs typeface="Times New Roman"/>
                        </a:rPr>
                        <a:t>Add</a:t>
                      </a:r>
                      <a:r>
                        <a:rPr sz="2400" spc="5" dirty="0">
                          <a:latin typeface="Times New Roman"/>
                          <a:cs typeface="Times New Roman"/>
                        </a:rPr>
                        <a:t> </a:t>
                      </a:r>
                      <a:r>
                        <a:rPr sz="2400" dirty="0">
                          <a:latin typeface="Times New Roman"/>
                          <a:cs typeface="Times New Roman"/>
                        </a:rPr>
                        <a:t>2</a:t>
                      </a:r>
                      <a:r>
                        <a:rPr sz="2400" spc="-5" dirty="0">
                          <a:latin typeface="Times New Roman"/>
                          <a:cs typeface="Times New Roman"/>
                        </a:rPr>
                        <a:t> </a:t>
                      </a:r>
                      <a:r>
                        <a:rPr sz="2400" dirty="0">
                          <a:latin typeface="Times New Roman"/>
                          <a:cs typeface="Times New Roman"/>
                        </a:rPr>
                        <a:t>drops</a:t>
                      </a:r>
                      <a:r>
                        <a:rPr sz="2400" spc="5"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spc="-5" dirty="0">
                          <a:latin typeface="Times New Roman"/>
                          <a:cs typeface="Times New Roman"/>
                        </a:rPr>
                        <a:t>thioglycollic</a:t>
                      </a:r>
                      <a:r>
                        <a:rPr sz="2400" spc="-30" dirty="0">
                          <a:latin typeface="Times New Roman"/>
                          <a:cs typeface="Times New Roman"/>
                        </a:rPr>
                        <a:t> </a:t>
                      </a:r>
                      <a:r>
                        <a:rPr sz="2400" dirty="0">
                          <a:latin typeface="Times New Roman"/>
                          <a:cs typeface="Times New Roman"/>
                        </a:rPr>
                        <a:t>acid</a:t>
                      </a:r>
                      <a:endParaRPr sz="2400">
                        <a:latin typeface="Times New Roman"/>
                        <a:cs typeface="Times New Roman"/>
                      </a:endParaRPr>
                    </a:p>
                  </a:txBody>
                  <a:tcPr marL="0" marR="0" marT="35560" marB="0">
                    <a:lnL w="12700">
                      <a:solidFill>
                        <a:srgbClr val="FFFFFF"/>
                      </a:solidFill>
                      <a:prstDash val="solid"/>
                    </a:lnL>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1089400">
                <a:tc>
                  <a:txBody>
                    <a:bodyPr/>
                    <a:lstStyle/>
                    <a:p>
                      <a:pPr marL="88265" marR="82550" algn="just">
                        <a:lnSpc>
                          <a:spcPct val="100000"/>
                        </a:lnSpc>
                        <a:spcBef>
                          <a:spcPts val="284"/>
                        </a:spcBef>
                      </a:pPr>
                      <a:r>
                        <a:rPr sz="2400" spc="-5" dirty="0">
                          <a:latin typeface="Times New Roman"/>
                          <a:cs typeface="Times New Roman"/>
                        </a:rPr>
                        <a:t>Add ammonia </a:t>
                      </a:r>
                      <a:r>
                        <a:rPr sz="2400" dirty="0">
                          <a:latin typeface="Times New Roman"/>
                          <a:cs typeface="Times New Roman"/>
                        </a:rPr>
                        <a:t>to </a:t>
                      </a:r>
                      <a:r>
                        <a:rPr sz="2400" spc="-5" dirty="0">
                          <a:latin typeface="Times New Roman"/>
                          <a:cs typeface="Times New Roman"/>
                        </a:rPr>
                        <a:t>make the </a:t>
                      </a:r>
                      <a:r>
                        <a:rPr sz="2400" dirty="0">
                          <a:latin typeface="Times New Roman"/>
                          <a:cs typeface="Times New Roman"/>
                        </a:rPr>
                        <a:t>solution </a:t>
                      </a:r>
                      <a:r>
                        <a:rPr sz="2400" spc="5" dirty="0">
                          <a:latin typeface="Times New Roman"/>
                          <a:cs typeface="Times New Roman"/>
                        </a:rPr>
                        <a:t> </a:t>
                      </a:r>
                      <a:r>
                        <a:rPr sz="2400" spc="-5" dirty="0">
                          <a:latin typeface="Times New Roman"/>
                          <a:cs typeface="Times New Roman"/>
                        </a:rPr>
                        <a:t>alkaline </a:t>
                      </a:r>
                      <a:r>
                        <a:rPr sz="2400" dirty="0">
                          <a:latin typeface="Times New Roman"/>
                          <a:cs typeface="Times New Roman"/>
                        </a:rPr>
                        <a:t>and adjust </a:t>
                      </a:r>
                      <a:r>
                        <a:rPr sz="2400" spc="-5" dirty="0">
                          <a:latin typeface="Times New Roman"/>
                          <a:cs typeface="Times New Roman"/>
                        </a:rPr>
                        <a:t>the volume </a:t>
                      </a:r>
                      <a:r>
                        <a:rPr sz="2400" dirty="0">
                          <a:latin typeface="Times New Roman"/>
                          <a:cs typeface="Times New Roman"/>
                        </a:rPr>
                        <a:t>to 50 </a:t>
                      </a:r>
                      <a:r>
                        <a:rPr sz="2400" spc="-585" dirty="0">
                          <a:latin typeface="Times New Roman"/>
                          <a:cs typeface="Times New Roman"/>
                        </a:rPr>
                        <a:t> </a:t>
                      </a:r>
                      <a:r>
                        <a:rPr sz="2400" spc="-20" dirty="0">
                          <a:latin typeface="Times New Roman"/>
                          <a:cs typeface="Times New Roman"/>
                        </a:rPr>
                        <a:t>ml</a:t>
                      </a:r>
                      <a:endParaRPr sz="2400">
                        <a:latin typeface="Times New Roman"/>
                        <a:cs typeface="Times New Roman"/>
                      </a:endParaRPr>
                    </a:p>
                  </a:txBody>
                  <a:tcPr marL="0" marR="0" marT="36194" marB="0">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91440" marR="78740" algn="just">
                        <a:lnSpc>
                          <a:spcPct val="100000"/>
                        </a:lnSpc>
                        <a:spcBef>
                          <a:spcPts val="284"/>
                        </a:spcBef>
                      </a:pPr>
                      <a:r>
                        <a:rPr sz="2400" spc="-5" dirty="0">
                          <a:latin typeface="Times New Roman"/>
                          <a:cs typeface="Times New Roman"/>
                        </a:rPr>
                        <a:t>Add ammonia </a:t>
                      </a:r>
                      <a:r>
                        <a:rPr sz="2400" dirty="0">
                          <a:latin typeface="Times New Roman"/>
                          <a:cs typeface="Times New Roman"/>
                        </a:rPr>
                        <a:t>to </a:t>
                      </a:r>
                      <a:r>
                        <a:rPr sz="2400" spc="-5" dirty="0">
                          <a:latin typeface="Times New Roman"/>
                          <a:cs typeface="Times New Roman"/>
                        </a:rPr>
                        <a:t>make the </a:t>
                      </a:r>
                      <a:r>
                        <a:rPr sz="2400" dirty="0">
                          <a:latin typeface="Times New Roman"/>
                          <a:cs typeface="Times New Roman"/>
                        </a:rPr>
                        <a:t>solution </a:t>
                      </a:r>
                      <a:r>
                        <a:rPr sz="2400" spc="-585" dirty="0">
                          <a:latin typeface="Times New Roman"/>
                          <a:cs typeface="Times New Roman"/>
                        </a:rPr>
                        <a:t> </a:t>
                      </a:r>
                      <a:r>
                        <a:rPr sz="2400" spc="-5" dirty="0">
                          <a:latin typeface="Times New Roman"/>
                          <a:cs typeface="Times New Roman"/>
                        </a:rPr>
                        <a:t>alkaline</a:t>
                      </a:r>
                      <a:r>
                        <a:rPr sz="2400" dirty="0">
                          <a:latin typeface="Times New Roman"/>
                          <a:cs typeface="Times New Roman"/>
                        </a:rPr>
                        <a:t> and</a:t>
                      </a:r>
                      <a:r>
                        <a:rPr sz="2400" spc="5" dirty="0">
                          <a:latin typeface="Times New Roman"/>
                          <a:cs typeface="Times New Roman"/>
                        </a:rPr>
                        <a:t> </a:t>
                      </a:r>
                      <a:r>
                        <a:rPr sz="2400" dirty="0">
                          <a:latin typeface="Times New Roman"/>
                          <a:cs typeface="Times New Roman"/>
                        </a:rPr>
                        <a:t>adjust</a:t>
                      </a:r>
                      <a:r>
                        <a:rPr sz="2400" spc="5" dirty="0">
                          <a:latin typeface="Times New Roman"/>
                          <a:cs typeface="Times New Roman"/>
                        </a:rPr>
                        <a:t> </a:t>
                      </a:r>
                      <a:r>
                        <a:rPr sz="2400" dirty="0">
                          <a:latin typeface="Times New Roman"/>
                          <a:cs typeface="Times New Roman"/>
                        </a:rPr>
                        <a:t>the </a:t>
                      </a:r>
                      <a:r>
                        <a:rPr sz="2400" spc="-5" dirty="0">
                          <a:latin typeface="Times New Roman"/>
                          <a:cs typeface="Times New Roman"/>
                        </a:rPr>
                        <a:t>volume</a:t>
                      </a:r>
                      <a:r>
                        <a:rPr sz="2400" spc="590" dirty="0">
                          <a:latin typeface="Times New Roman"/>
                          <a:cs typeface="Times New Roman"/>
                        </a:rPr>
                        <a:t> </a:t>
                      </a:r>
                      <a:r>
                        <a:rPr sz="2400" spc="5" dirty="0">
                          <a:latin typeface="Times New Roman"/>
                          <a:cs typeface="Times New Roman"/>
                        </a:rPr>
                        <a:t>to </a:t>
                      </a:r>
                      <a:r>
                        <a:rPr sz="2400" spc="-585" dirty="0">
                          <a:latin typeface="Times New Roman"/>
                          <a:cs typeface="Times New Roman"/>
                        </a:rPr>
                        <a:t> </a:t>
                      </a:r>
                      <a:r>
                        <a:rPr sz="2400" dirty="0">
                          <a:latin typeface="Times New Roman"/>
                          <a:cs typeface="Times New Roman"/>
                        </a:rPr>
                        <a:t>50</a:t>
                      </a:r>
                      <a:r>
                        <a:rPr sz="2400" spc="-5" dirty="0">
                          <a:latin typeface="Times New Roman"/>
                          <a:cs typeface="Times New Roman"/>
                        </a:rPr>
                        <a:t> </a:t>
                      </a:r>
                      <a:r>
                        <a:rPr sz="2400" spc="-20" dirty="0">
                          <a:latin typeface="Times New Roman"/>
                          <a:cs typeface="Times New Roman"/>
                        </a:rPr>
                        <a:t>ml</a:t>
                      </a:r>
                      <a:endParaRPr sz="2400">
                        <a:latin typeface="Times New Roman"/>
                        <a:cs typeface="Times New Roman"/>
                      </a:endParaRPr>
                    </a:p>
                  </a:txBody>
                  <a:tcPr marL="0" marR="0" marT="36194" marB="0">
                    <a:lnL w="12700">
                      <a:solidFill>
                        <a:srgbClr val="FFFFFF"/>
                      </a:solidFill>
                      <a:prstDash val="solid"/>
                    </a:lnL>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r h="459305">
                <a:tc>
                  <a:txBody>
                    <a:bodyPr/>
                    <a:lstStyle/>
                    <a:p>
                      <a:pPr marL="88265">
                        <a:lnSpc>
                          <a:spcPct val="100000"/>
                        </a:lnSpc>
                        <a:spcBef>
                          <a:spcPts val="285"/>
                        </a:spcBef>
                      </a:pPr>
                      <a:r>
                        <a:rPr sz="2400" spc="-5" dirty="0">
                          <a:latin typeface="Times New Roman"/>
                          <a:cs typeface="Times New Roman"/>
                        </a:rPr>
                        <a:t>Keep</a:t>
                      </a:r>
                      <a:r>
                        <a:rPr sz="2400" spc="-10" dirty="0">
                          <a:latin typeface="Times New Roman"/>
                          <a:cs typeface="Times New Roman"/>
                        </a:rPr>
                        <a:t> </a:t>
                      </a:r>
                      <a:r>
                        <a:rPr sz="2400" dirty="0">
                          <a:latin typeface="Times New Roman"/>
                          <a:cs typeface="Times New Roman"/>
                        </a:rPr>
                        <a:t>aside</a:t>
                      </a:r>
                      <a:r>
                        <a:rPr sz="2400" spc="-30" dirty="0">
                          <a:latin typeface="Times New Roman"/>
                          <a:cs typeface="Times New Roman"/>
                        </a:rPr>
                        <a:t> </a:t>
                      </a:r>
                      <a:r>
                        <a:rPr sz="2400" spc="-5" dirty="0">
                          <a:latin typeface="Times New Roman"/>
                          <a:cs typeface="Times New Roman"/>
                        </a:rPr>
                        <a:t>for 5 </a:t>
                      </a:r>
                      <a:r>
                        <a:rPr sz="2400" spc="-10" dirty="0">
                          <a:latin typeface="Times New Roman"/>
                          <a:cs typeface="Times New Roman"/>
                        </a:rPr>
                        <a:t>min</a:t>
                      </a:r>
                      <a:endParaRPr sz="2400">
                        <a:latin typeface="Times New Roman"/>
                        <a:cs typeface="Times New Roman"/>
                      </a:endParaRPr>
                    </a:p>
                  </a:txBody>
                  <a:tcPr marL="0" marR="0" marT="36195" marB="0">
                    <a:lnR w="12700">
                      <a:solidFill>
                        <a:srgbClr val="FFFFFF"/>
                      </a:solidFill>
                      <a:prstDash val="solid"/>
                    </a:lnR>
                    <a:lnT w="12700">
                      <a:solidFill>
                        <a:srgbClr val="FFFFFF"/>
                      </a:solidFill>
                      <a:prstDash val="solid"/>
                    </a:lnT>
                    <a:solidFill>
                      <a:srgbClr val="CFD4EA"/>
                    </a:solidFill>
                  </a:tcPr>
                </a:tc>
                <a:tc>
                  <a:txBody>
                    <a:bodyPr/>
                    <a:lstStyle/>
                    <a:p>
                      <a:pPr marL="91440">
                        <a:lnSpc>
                          <a:spcPct val="100000"/>
                        </a:lnSpc>
                        <a:spcBef>
                          <a:spcPts val="285"/>
                        </a:spcBef>
                      </a:pPr>
                      <a:r>
                        <a:rPr sz="2400" spc="-5" dirty="0">
                          <a:latin typeface="Times New Roman"/>
                          <a:cs typeface="Times New Roman"/>
                        </a:rPr>
                        <a:t>Keep</a:t>
                      </a:r>
                      <a:r>
                        <a:rPr sz="2400" spc="-10" dirty="0">
                          <a:latin typeface="Times New Roman"/>
                          <a:cs typeface="Times New Roman"/>
                        </a:rPr>
                        <a:t> </a:t>
                      </a:r>
                      <a:r>
                        <a:rPr sz="2400" dirty="0">
                          <a:latin typeface="Times New Roman"/>
                          <a:cs typeface="Times New Roman"/>
                        </a:rPr>
                        <a:t>aside</a:t>
                      </a:r>
                      <a:r>
                        <a:rPr sz="2400" spc="-30" dirty="0">
                          <a:latin typeface="Times New Roman"/>
                          <a:cs typeface="Times New Roman"/>
                        </a:rPr>
                        <a:t> </a:t>
                      </a:r>
                      <a:r>
                        <a:rPr sz="2400" spc="-5" dirty="0">
                          <a:latin typeface="Times New Roman"/>
                          <a:cs typeface="Times New Roman"/>
                        </a:rPr>
                        <a:t>for 5 </a:t>
                      </a:r>
                      <a:r>
                        <a:rPr sz="2400" spc="-10" dirty="0">
                          <a:latin typeface="Times New Roman"/>
                          <a:cs typeface="Times New Roman"/>
                        </a:rPr>
                        <a:t>min</a:t>
                      </a:r>
                      <a:endParaRPr sz="2400">
                        <a:latin typeface="Times New Roman"/>
                        <a:cs typeface="Times New Roman"/>
                      </a:endParaRPr>
                    </a:p>
                  </a:txBody>
                  <a:tcPr marL="0" marR="0" marT="36195" marB="0">
                    <a:lnL w="12700">
                      <a:solidFill>
                        <a:srgbClr val="FFFFFF"/>
                      </a:solidFill>
                      <a:prstDash val="solid"/>
                    </a:lnL>
                    <a:lnT w="12700">
                      <a:solidFill>
                        <a:srgbClr val="FFFFFF"/>
                      </a:solidFill>
                      <a:prstDash val="solid"/>
                    </a:lnT>
                    <a:solidFill>
                      <a:srgbClr val="CFD4EA"/>
                    </a:solidFill>
                  </a:tcPr>
                </a:tc>
                <a:extLst>
                  <a:ext uri="{0D108BD9-81ED-4DB2-BD59-A6C34878D82A}">
                    <a16:rowId xmlns:a16="http://schemas.microsoft.com/office/drawing/2014/main" val="10005"/>
                  </a:ext>
                </a:extLst>
              </a:tr>
              <a:tr h="1082077">
                <a:tc>
                  <a:txBody>
                    <a:bodyPr/>
                    <a:lstStyle/>
                    <a:p>
                      <a:pPr marL="88265" marR="83185">
                        <a:lnSpc>
                          <a:spcPct val="100000"/>
                        </a:lnSpc>
                        <a:spcBef>
                          <a:spcPts val="225"/>
                        </a:spcBef>
                        <a:tabLst>
                          <a:tab pos="1249680" algn="l"/>
                          <a:tab pos="1601470" algn="l"/>
                          <a:tab pos="2407920" algn="l"/>
                          <a:tab pos="2965450" algn="l"/>
                          <a:tab pos="3634740" algn="l"/>
                          <a:tab pos="3974465" algn="l"/>
                        </a:tabLst>
                      </a:pPr>
                      <a:r>
                        <a:rPr sz="2400" dirty="0">
                          <a:latin typeface="Times New Roman"/>
                          <a:cs typeface="Times New Roman"/>
                        </a:rPr>
                        <a:t>Color</a:t>
                      </a:r>
                      <a:r>
                        <a:rPr lang="en-US" sz="2400" baseline="0" dirty="0">
                          <a:latin typeface="Times New Roman"/>
                          <a:cs typeface="Times New Roman"/>
                        </a:rPr>
                        <a:t> </a:t>
                      </a:r>
                      <a:r>
                        <a:rPr sz="2400" dirty="0">
                          <a:latin typeface="Times New Roman"/>
                          <a:cs typeface="Times New Roman"/>
                        </a:rPr>
                        <a:t>d</a:t>
                      </a:r>
                      <a:r>
                        <a:rPr sz="2400" spc="-10" dirty="0">
                          <a:latin typeface="Times New Roman"/>
                          <a:cs typeface="Times New Roman"/>
                        </a:rPr>
                        <a:t>e</a:t>
                      </a:r>
                      <a:r>
                        <a:rPr sz="2400" dirty="0">
                          <a:latin typeface="Times New Roman"/>
                          <a:cs typeface="Times New Roman"/>
                        </a:rPr>
                        <a:t>veloped</a:t>
                      </a:r>
                      <a:r>
                        <a:rPr lang="en-US" sz="2400" baseline="0" dirty="0">
                          <a:latin typeface="Times New Roman"/>
                          <a:cs typeface="Times New Roman"/>
                        </a:rPr>
                        <a:t> </a:t>
                      </a:r>
                      <a:r>
                        <a:rPr sz="2400" spc="-5" dirty="0">
                          <a:latin typeface="Times New Roman"/>
                          <a:cs typeface="Times New Roman"/>
                        </a:rPr>
                        <a:t>i</a:t>
                      </a:r>
                      <a:r>
                        <a:rPr sz="2400" dirty="0">
                          <a:latin typeface="Times New Roman"/>
                          <a:cs typeface="Times New Roman"/>
                        </a:rPr>
                        <a:t>s</a:t>
                      </a:r>
                      <a:r>
                        <a:rPr lang="en-US" sz="2400" baseline="0" dirty="0">
                          <a:latin typeface="Times New Roman"/>
                          <a:cs typeface="Times New Roman"/>
                        </a:rPr>
                        <a:t> </a:t>
                      </a:r>
                      <a:r>
                        <a:rPr sz="2400" dirty="0">
                          <a:latin typeface="Times New Roman"/>
                          <a:cs typeface="Times New Roman"/>
                        </a:rPr>
                        <a:t>viewed  ve</a:t>
                      </a:r>
                      <a:r>
                        <a:rPr sz="2400" spc="-10" dirty="0">
                          <a:latin typeface="Times New Roman"/>
                          <a:cs typeface="Times New Roman"/>
                        </a:rPr>
                        <a:t>r</a:t>
                      </a:r>
                      <a:r>
                        <a:rPr sz="2400" dirty="0">
                          <a:latin typeface="Times New Roman"/>
                          <a:cs typeface="Times New Roman"/>
                        </a:rPr>
                        <a:t>tic</a:t>
                      </a:r>
                      <a:r>
                        <a:rPr sz="2400" spc="-15" dirty="0">
                          <a:latin typeface="Times New Roman"/>
                          <a:cs typeface="Times New Roman"/>
                        </a:rPr>
                        <a:t>a</a:t>
                      </a:r>
                      <a:r>
                        <a:rPr sz="2400" spc="-10" dirty="0">
                          <a:latin typeface="Times New Roman"/>
                          <a:cs typeface="Times New Roman"/>
                        </a:rPr>
                        <a:t>l</a:t>
                      </a:r>
                      <a:r>
                        <a:rPr sz="2400" dirty="0">
                          <a:latin typeface="Times New Roman"/>
                          <a:cs typeface="Times New Roman"/>
                        </a:rPr>
                        <a:t>ly	</a:t>
                      </a:r>
                      <a:r>
                        <a:rPr lang="en-US" sz="2400" baseline="0" dirty="0">
                          <a:latin typeface="Times New Roman"/>
                          <a:cs typeface="Times New Roman"/>
                        </a:rPr>
                        <a:t> </a:t>
                      </a:r>
                      <a:r>
                        <a:rPr sz="2400" dirty="0">
                          <a:latin typeface="Times New Roman"/>
                          <a:cs typeface="Times New Roman"/>
                        </a:rPr>
                        <a:t>and</a:t>
                      </a:r>
                      <a:r>
                        <a:rPr lang="en-US" sz="2400" baseline="0" dirty="0">
                          <a:latin typeface="Times New Roman"/>
                          <a:cs typeface="Times New Roman"/>
                        </a:rPr>
                        <a:t> </a:t>
                      </a:r>
                      <a:r>
                        <a:rPr sz="2400" dirty="0">
                          <a:latin typeface="Times New Roman"/>
                          <a:cs typeface="Times New Roman"/>
                        </a:rPr>
                        <a:t>co</a:t>
                      </a:r>
                      <a:r>
                        <a:rPr sz="2400" spc="-25" dirty="0">
                          <a:latin typeface="Times New Roman"/>
                          <a:cs typeface="Times New Roman"/>
                        </a:rPr>
                        <a:t>m</a:t>
                      </a:r>
                      <a:r>
                        <a:rPr sz="2400" dirty="0">
                          <a:latin typeface="Times New Roman"/>
                          <a:cs typeface="Times New Roman"/>
                        </a:rPr>
                        <a:t>pared</a:t>
                      </a:r>
                      <a:r>
                        <a:rPr lang="en-US" sz="2400" baseline="0" dirty="0">
                          <a:latin typeface="Times New Roman"/>
                          <a:cs typeface="Times New Roman"/>
                        </a:rPr>
                        <a:t> </a:t>
                      </a:r>
                      <a:r>
                        <a:rPr sz="2400" dirty="0">
                          <a:latin typeface="Times New Roman"/>
                          <a:cs typeface="Times New Roman"/>
                        </a:rPr>
                        <a:t>w</a:t>
                      </a:r>
                      <a:r>
                        <a:rPr sz="2400" spc="-15" dirty="0">
                          <a:latin typeface="Times New Roman"/>
                          <a:cs typeface="Times New Roman"/>
                        </a:rPr>
                        <a:t>i</a:t>
                      </a:r>
                      <a:r>
                        <a:rPr sz="2400" dirty="0">
                          <a:latin typeface="Times New Roman"/>
                          <a:cs typeface="Times New Roman"/>
                        </a:rPr>
                        <a:t>th</a:t>
                      </a:r>
                      <a:r>
                        <a:rPr lang="en-US" sz="2400" dirty="0">
                          <a:latin typeface="Times New Roman"/>
                          <a:cs typeface="Times New Roman"/>
                        </a:rPr>
                        <a:t> Standard solution</a:t>
                      </a:r>
                      <a:endParaRPr sz="2400" dirty="0">
                        <a:latin typeface="Times New Roman"/>
                        <a:cs typeface="Times New Roman"/>
                      </a:endParaRPr>
                    </a:p>
                  </a:txBody>
                  <a:tcPr marL="0" marR="0" marT="28575" marB="0">
                    <a:lnR w="12700">
                      <a:solidFill>
                        <a:srgbClr val="FFFFFF"/>
                      </a:solidFill>
                      <a:prstDash val="solid"/>
                    </a:lnR>
                    <a:solidFill>
                      <a:srgbClr val="E9EBF5"/>
                    </a:solidFill>
                  </a:tcPr>
                </a:tc>
                <a:tc>
                  <a:txBody>
                    <a:bodyPr/>
                    <a:lstStyle/>
                    <a:p>
                      <a:pPr marL="91440" marR="80010">
                        <a:lnSpc>
                          <a:spcPct val="100000"/>
                        </a:lnSpc>
                        <a:spcBef>
                          <a:spcPts val="225"/>
                        </a:spcBef>
                        <a:tabLst>
                          <a:tab pos="1227455" algn="l"/>
                          <a:tab pos="1579245" algn="l"/>
                          <a:tab pos="2359660" algn="l"/>
                          <a:tab pos="2919095" algn="l"/>
                          <a:tab pos="3562350" algn="l"/>
                          <a:tab pos="3902075" algn="l"/>
                        </a:tabLst>
                      </a:pPr>
                      <a:r>
                        <a:rPr sz="2400" dirty="0">
                          <a:latin typeface="Times New Roman"/>
                          <a:cs typeface="Times New Roman"/>
                        </a:rPr>
                        <a:t>Color</a:t>
                      </a:r>
                      <a:r>
                        <a:rPr lang="en-US" sz="2400" baseline="0" dirty="0">
                          <a:latin typeface="Times New Roman"/>
                          <a:cs typeface="Times New Roman"/>
                        </a:rPr>
                        <a:t> </a:t>
                      </a:r>
                      <a:r>
                        <a:rPr sz="2400" dirty="0">
                          <a:latin typeface="Times New Roman"/>
                          <a:cs typeface="Times New Roman"/>
                        </a:rPr>
                        <a:t>d</a:t>
                      </a:r>
                      <a:r>
                        <a:rPr sz="2400" spc="-10" dirty="0">
                          <a:latin typeface="Times New Roman"/>
                          <a:cs typeface="Times New Roman"/>
                        </a:rPr>
                        <a:t>e</a:t>
                      </a:r>
                      <a:r>
                        <a:rPr sz="2400" dirty="0">
                          <a:latin typeface="Times New Roman"/>
                          <a:cs typeface="Times New Roman"/>
                        </a:rPr>
                        <a:t>veloped</a:t>
                      </a:r>
                      <a:r>
                        <a:rPr lang="en-US" sz="2400" baseline="0" dirty="0">
                          <a:latin typeface="Times New Roman"/>
                          <a:cs typeface="Times New Roman"/>
                        </a:rPr>
                        <a:t> </a:t>
                      </a:r>
                      <a:r>
                        <a:rPr sz="2400" spc="-10" dirty="0" err="1">
                          <a:latin typeface="Times New Roman"/>
                          <a:cs typeface="Times New Roman"/>
                        </a:rPr>
                        <a:t>i</a:t>
                      </a:r>
                      <a:r>
                        <a:rPr sz="2400" dirty="0" err="1">
                          <a:latin typeface="Times New Roman"/>
                          <a:cs typeface="Times New Roman"/>
                        </a:rPr>
                        <a:t>sviewed</a:t>
                      </a:r>
                      <a:r>
                        <a:rPr sz="2400" dirty="0">
                          <a:latin typeface="Times New Roman"/>
                          <a:cs typeface="Times New Roman"/>
                        </a:rPr>
                        <a:t>  ve</a:t>
                      </a:r>
                      <a:r>
                        <a:rPr sz="2400" spc="-10" dirty="0">
                          <a:latin typeface="Times New Roman"/>
                          <a:cs typeface="Times New Roman"/>
                        </a:rPr>
                        <a:t>r</a:t>
                      </a:r>
                      <a:r>
                        <a:rPr sz="2400" dirty="0">
                          <a:latin typeface="Times New Roman"/>
                          <a:cs typeface="Times New Roman"/>
                        </a:rPr>
                        <a:t>tic</a:t>
                      </a:r>
                      <a:r>
                        <a:rPr sz="2400" spc="-15" dirty="0">
                          <a:latin typeface="Times New Roman"/>
                          <a:cs typeface="Times New Roman"/>
                        </a:rPr>
                        <a:t>a</a:t>
                      </a:r>
                      <a:r>
                        <a:rPr sz="2400" spc="-10" dirty="0">
                          <a:latin typeface="Times New Roman"/>
                          <a:cs typeface="Times New Roman"/>
                        </a:rPr>
                        <a:t>l</a:t>
                      </a:r>
                      <a:r>
                        <a:rPr sz="2400" dirty="0">
                          <a:latin typeface="Times New Roman"/>
                          <a:cs typeface="Times New Roman"/>
                        </a:rPr>
                        <a:t>ly</a:t>
                      </a:r>
                      <a:r>
                        <a:rPr lang="en-US" sz="2400" baseline="0" dirty="0">
                          <a:latin typeface="Times New Roman"/>
                          <a:cs typeface="Times New Roman"/>
                        </a:rPr>
                        <a:t> </a:t>
                      </a:r>
                      <a:r>
                        <a:rPr sz="2400" dirty="0">
                          <a:latin typeface="Times New Roman"/>
                          <a:cs typeface="Times New Roman"/>
                        </a:rPr>
                        <a:t>and</a:t>
                      </a:r>
                      <a:r>
                        <a:rPr lang="en-US" sz="2400" baseline="0" dirty="0">
                          <a:latin typeface="Times New Roman"/>
                          <a:cs typeface="Times New Roman"/>
                        </a:rPr>
                        <a:t> </a:t>
                      </a:r>
                      <a:r>
                        <a:rPr sz="2400" dirty="0">
                          <a:latin typeface="Times New Roman"/>
                          <a:cs typeface="Times New Roman"/>
                        </a:rPr>
                        <a:t>co</a:t>
                      </a:r>
                      <a:r>
                        <a:rPr sz="2400" spc="-20" dirty="0">
                          <a:latin typeface="Times New Roman"/>
                          <a:cs typeface="Times New Roman"/>
                        </a:rPr>
                        <a:t>m</a:t>
                      </a:r>
                      <a:r>
                        <a:rPr sz="2400" spc="5" dirty="0">
                          <a:latin typeface="Times New Roman"/>
                          <a:cs typeface="Times New Roman"/>
                        </a:rPr>
                        <a:t>p</a:t>
                      </a:r>
                      <a:r>
                        <a:rPr sz="2400" dirty="0">
                          <a:latin typeface="Times New Roman"/>
                          <a:cs typeface="Times New Roman"/>
                        </a:rPr>
                        <a:t>ared</a:t>
                      </a:r>
                      <a:r>
                        <a:rPr lang="en-US" sz="2400" baseline="0" dirty="0">
                          <a:latin typeface="Times New Roman"/>
                          <a:cs typeface="Times New Roman"/>
                        </a:rPr>
                        <a:t> </a:t>
                      </a:r>
                      <a:r>
                        <a:rPr sz="2400" dirty="0">
                          <a:latin typeface="Times New Roman"/>
                          <a:cs typeface="Times New Roman"/>
                        </a:rPr>
                        <a:t>w</a:t>
                      </a:r>
                      <a:r>
                        <a:rPr sz="2400" spc="-15" dirty="0">
                          <a:latin typeface="Times New Roman"/>
                          <a:cs typeface="Times New Roman"/>
                        </a:rPr>
                        <a:t>i</a:t>
                      </a:r>
                      <a:r>
                        <a:rPr sz="2400" dirty="0">
                          <a:latin typeface="Times New Roman"/>
                          <a:cs typeface="Times New Roman"/>
                        </a:rPr>
                        <a:t>th</a:t>
                      </a:r>
                      <a:r>
                        <a:rPr lang="en-US" sz="2400" dirty="0">
                          <a:latin typeface="Times New Roman"/>
                          <a:cs typeface="Times New Roman"/>
                        </a:rPr>
                        <a:t> Standard solution</a:t>
                      </a:r>
                      <a:endParaRPr sz="2400" dirty="0">
                        <a:latin typeface="Times New Roman"/>
                        <a:cs typeface="Times New Roman"/>
                      </a:endParaRPr>
                    </a:p>
                  </a:txBody>
                  <a:tcPr marL="0" marR="0" marT="28575" marB="0">
                    <a:lnL w="12700">
                      <a:solidFill>
                        <a:srgbClr val="FFFFFF"/>
                      </a:solidFill>
                      <a:prstDash val="solid"/>
                    </a:lnL>
                    <a:solidFill>
                      <a:srgbClr val="E9EBF5"/>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24368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Iron </a:t>
            </a:r>
            <a:endParaRPr sz="3600" b="1" dirty="0">
              <a:solidFill>
                <a:srgbClr val="000000"/>
              </a:solidFill>
              <a:latin typeface="Times New Roman"/>
              <a:cs typeface="Times New Roman"/>
            </a:endParaRPr>
          </a:p>
        </p:txBody>
      </p:sp>
      <p:sp>
        <p:nvSpPr>
          <p:cNvPr id="4" name="object 2"/>
          <p:cNvSpPr txBox="1"/>
          <p:nvPr/>
        </p:nvSpPr>
        <p:spPr>
          <a:xfrm>
            <a:off x="484666" y="1141920"/>
            <a:ext cx="11265802" cy="5330305"/>
          </a:xfrm>
          <a:prstGeom prst="rect">
            <a:avLst/>
          </a:prstGeom>
        </p:spPr>
        <p:txBody>
          <a:bodyPr vert="horz" wrap="square" lIns="0" tIns="53975" rIns="0" bIns="0" rtlCol="0">
            <a:spAutoFit/>
          </a:bodyPr>
          <a:lstStyle/>
          <a:p>
            <a:pPr marL="184785" marR="5080" indent="-172720" algn="just">
              <a:lnSpc>
                <a:spcPts val="2590"/>
              </a:lnSpc>
              <a:spcBef>
                <a:spcPts val="425"/>
              </a:spcBef>
              <a:buFont typeface="Arial MT"/>
              <a:buChar char="•"/>
              <a:tabLst>
                <a:tab pos="185420" algn="l"/>
              </a:tabLst>
            </a:pPr>
            <a:r>
              <a:rPr sz="2400" b="1" spc="-15" dirty="0">
                <a:latin typeface="Times New Roman"/>
                <a:cs typeface="Times New Roman"/>
              </a:rPr>
              <a:t>Iron </a:t>
            </a:r>
            <a:r>
              <a:rPr sz="2400" b="1" dirty="0">
                <a:latin typeface="Times New Roman"/>
                <a:cs typeface="Times New Roman"/>
              </a:rPr>
              <a:t>Standard </a:t>
            </a:r>
            <a:r>
              <a:rPr sz="2400" b="1" spc="-5" dirty="0">
                <a:latin typeface="Times New Roman"/>
                <a:cs typeface="Times New Roman"/>
              </a:rPr>
              <a:t>Solution </a:t>
            </a:r>
            <a:r>
              <a:rPr sz="2400" b="1" dirty="0">
                <a:latin typeface="Times New Roman"/>
                <a:cs typeface="Times New Roman"/>
              </a:rPr>
              <a:t>(20 </a:t>
            </a:r>
            <a:r>
              <a:rPr sz="2400" b="1" spc="-5" dirty="0">
                <a:latin typeface="Times New Roman"/>
                <a:cs typeface="Times New Roman"/>
              </a:rPr>
              <a:t>ppm </a:t>
            </a:r>
            <a:r>
              <a:rPr sz="2400" b="1" dirty="0">
                <a:latin typeface="Times New Roman"/>
                <a:cs typeface="Times New Roman"/>
              </a:rPr>
              <a:t>Fe): </a:t>
            </a:r>
            <a:r>
              <a:rPr sz="2400" spc="-5" dirty="0">
                <a:latin typeface="Times New Roman"/>
                <a:cs typeface="Times New Roman"/>
              </a:rPr>
              <a:t>Dilute </a:t>
            </a:r>
            <a:r>
              <a:rPr sz="2400" dirty="0">
                <a:latin typeface="Times New Roman"/>
                <a:cs typeface="Times New Roman"/>
              </a:rPr>
              <a:t>1 </a:t>
            </a:r>
            <a:r>
              <a:rPr sz="2400" spc="-5" dirty="0">
                <a:latin typeface="Times New Roman"/>
                <a:cs typeface="Times New Roman"/>
              </a:rPr>
              <a:t>volume </a:t>
            </a:r>
            <a:r>
              <a:rPr sz="2400" spc="-10" dirty="0">
                <a:latin typeface="Times New Roman"/>
                <a:cs typeface="Times New Roman"/>
              </a:rPr>
              <a:t>of </a:t>
            </a:r>
            <a:r>
              <a:rPr sz="2400" dirty="0">
                <a:latin typeface="Times New Roman"/>
                <a:cs typeface="Times New Roman"/>
              </a:rPr>
              <a:t>a </a:t>
            </a:r>
            <a:r>
              <a:rPr sz="2400" spc="5" dirty="0">
                <a:latin typeface="Times New Roman"/>
                <a:cs typeface="Times New Roman"/>
              </a:rPr>
              <a:t> </a:t>
            </a:r>
            <a:r>
              <a:rPr sz="2400" dirty="0">
                <a:latin typeface="Times New Roman"/>
                <a:cs typeface="Times New Roman"/>
              </a:rPr>
              <a:t>0.1726</a:t>
            </a:r>
            <a:r>
              <a:rPr sz="2400" spc="395" dirty="0">
                <a:latin typeface="Times New Roman"/>
                <a:cs typeface="Times New Roman"/>
              </a:rPr>
              <a:t> </a:t>
            </a:r>
            <a:r>
              <a:rPr sz="2400" dirty="0">
                <a:latin typeface="Times New Roman"/>
                <a:cs typeface="Times New Roman"/>
              </a:rPr>
              <a:t>per</a:t>
            </a:r>
            <a:r>
              <a:rPr sz="2400" spc="395" dirty="0">
                <a:latin typeface="Times New Roman"/>
                <a:cs typeface="Times New Roman"/>
              </a:rPr>
              <a:t> </a:t>
            </a:r>
            <a:r>
              <a:rPr sz="2400" spc="-5" dirty="0">
                <a:latin typeface="Times New Roman"/>
                <a:cs typeface="Times New Roman"/>
              </a:rPr>
              <a:t>cent</a:t>
            </a:r>
            <a:r>
              <a:rPr sz="2400" spc="409" dirty="0">
                <a:latin typeface="Times New Roman"/>
                <a:cs typeface="Times New Roman"/>
              </a:rPr>
              <a:t> </a:t>
            </a:r>
            <a:r>
              <a:rPr sz="2400" spc="-5" dirty="0">
                <a:latin typeface="Times New Roman"/>
                <a:cs typeface="Times New Roman"/>
              </a:rPr>
              <a:t>w/v</a:t>
            </a:r>
            <a:r>
              <a:rPr sz="2400" spc="405" dirty="0">
                <a:latin typeface="Times New Roman"/>
                <a:cs typeface="Times New Roman"/>
              </a:rPr>
              <a:t> </a:t>
            </a:r>
            <a:r>
              <a:rPr sz="2400" spc="-5" dirty="0">
                <a:latin typeface="Times New Roman"/>
                <a:cs typeface="Times New Roman"/>
              </a:rPr>
              <a:t>solution</a:t>
            </a:r>
            <a:r>
              <a:rPr sz="2400" spc="409" dirty="0">
                <a:latin typeface="Times New Roman"/>
                <a:cs typeface="Times New Roman"/>
              </a:rPr>
              <a:t> </a:t>
            </a:r>
            <a:r>
              <a:rPr sz="2400" dirty="0">
                <a:latin typeface="Times New Roman"/>
                <a:cs typeface="Times New Roman"/>
              </a:rPr>
              <a:t>of</a:t>
            </a:r>
            <a:r>
              <a:rPr sz="2400" spc="395" dirty="0">
                <a:latin typeface="Times New Roman"/>
                <a:cs typeface="Times New Roman"/>
              </a:rPr>
              <a:t> </a:t>
            </a:r>
            <a:r>
              <a:rPr sz="2400" spc="-5" dirty="0">
                <a:latin typeface="Times New Roman"/>
                <a:cs typeface="Times New Roman"/>
              </a:rPr>
              <a:t>ferric</a:t>
            </a:r>
            <a:r>
              <a:rPr sz="2400" spc="409" dirty="0">
                <a:latin typeface="Times New Roman"/>
                <a:cs typeface="Times New Roman"/>
              </a:rPr>
              <a:t> </a:t>
            </a:r>
            <a:r>
              <a:rPr sz="2400" spc="-5" dirty="0">
                <a:latin typeface="Times New Roman"/>
                <a:cs typeface="Times New Roman"/>
              </a:rPr>
              <a:t>ammonium</a:t>
            </a:r>
            <a:r>
              <a:rPr sz="2400" spc="390" dirty="0">
                <a:latin typeface="Times New Roman"/>
                <a:cs typeface="Times New Roman"/>
              </a:rPr>
              <a:t> </a:t>
            </a:r>
            <a:r>
              <a:rPr sz="2400" dirty="0" err="1">
                <a:latin typeface="Times New Roman"/>
                <a:cs typeface="Times New Roman"/>
              </a:rPr>
              <a:t>sulphate</a:t>
            </a:r>
            <a:r>
              <a:rPr sz="2400" spc="400" dirty="0">
                <a:latin typeface="Times New Roman"/>
                <a:cs typeface="Times New Roman"/>
              </a:rPr>
              <a:t> </a:t>
            </a:r>
            <a:r>
              <a:rPr sz="2400" spc="5" dirty="0">
                <a:latin typeface="Times New Roman"/>
                <a:cs typeface="Times New Roman"/>
              </a:rPr>
              <a:t>in</a:t>
            </a:r>
            <a:r>
              <a:rPr lang="en-US" sz="2400" dirty="0">
                <a:latin typeface="Times New Roman"/>
                <a:cs typeface="Times New Roman"/>
              </a:rPr>
              <a:t> </a:t>
            </a:r>
            <a:r>
              <a:rPr sz="2400" spc="-5" dirty="0">
                <a:latin typeface="Times New Roman"/>
                <a:cs typeface="Times New Roman"/>
              </a:rPr>
              <a:t>0.05</a:t>
            </a:r>
            <a:r>
              <a:rPr sz="2400" spc="195" dirty="0">
                <a:latin typeface="Times New Roman"/>
                <a:cs typeface="Times New Roman"/>
              </a:rPr>
              <a:t> </a:t>
            </a:r>
            <a:r>
              <a:rPr sz="2400" dirty="0">
                <a:latin typeface="Times New Roman"/>
                <a:cs typeface="Times New Roman"/>
              </a:rPr>
              <a:t>M</a:t>
            </a:r>
            <a:r>
              <a:rPr sz="2400" spc="195" dirty="0">
                <a:latin typeface="Times New Roman"/>
                <a:cs typeface="Times New Roman"/>
              </a:rPr>
              <a:t> </a:t>
            </a:r>
            <a:r>
              <a:rPr sz="2400" spc="-5" dirty="0">
                <a:latin typeface="Times New Roman"/>
                <a:cs typeface="Times New Roman"/>
              </a:rPr>
              <a:t>sulphuric</a:t>
            </a:r>
            <a:r>
              <a:rPr sz="2400" spc="190" dirty="0">
                <a:latin typeface="Times New Roman"/>
                <a:cs typeface="Times New Roman"/>
              </a:rPr>
              <a:t> </a:t>
            </a:r>
            <a:r>
              <a:rPr sz="2400" spc="-5" dirty="0">
                <a:latin typeface="Times New Roman"/>
                <a:cs typeface="Times New Roman"/>
              </a:rPr>
              <a:t>acid</a:t>
            </a:r>
            <a:r>
              <a:rPr sz="2400" spc="185" dirty="0">
                <a:latin typeface="Times New Roman"/>
                <a:cs typeface="Times New Roman"/>
              </a:rPr>
              <a:t> </a:t>
            </a:r>
            <a:r>
              <a:rPr sz="2400" spc="-5" dirty="0">
                <a:latin typeface="Times New Roman"/>
                <a:cs typeface="Times New Roman"/>
              </a:rPr>
              <a:t>to</a:t>
            </a:r>
            <a:r>
              <a:rPr sz="2400" spc="195" dirty="0">
                <a:latin typeface="Times New Roman"/>
                <a:cs typeface="Times New Roman"/>
              </a:rPr>
              <a:t> </a:t>
            </a:r>
            <a:r>
              <a:rPr sz="2400" spc="-5" dirty="0">
                <a:latin typeface="Times New Roman"/>
                <a:cs typeface="Times New Roman"/>
              </a:rPr>
              <a:t>10</a:t>
            </a:r>
            <a:r>
              <a:rPr sz="2400" spc="195" dirty="0">
                <a:latin typeface="Times New Roman"/>
                <a:cs typeface="Times New Roman"/>
              </a:rPr>
              <a:t> </a:t>
            </a:r>
            <a:r>
              <a:rPr sz="2400" spc="-5" dirty="0">
                <a:latin typeface="Times New Roman"/>
                <a:cs typeface="Times New Roman"/>
              </a:rPr>
              <a:t>volumes</a:t>
            </a:r>
            <a:r>
              <a:rPr sz="2400" spc="204" dirty="0">
                <a:latin typeface="Times New Roman"/>
                <a:cs typeface="Times New Roman"/>
              </a:rPr>
              <a:t> </a:t>
            </a:r>
            <a:r>
              <a:rPr sz="2400" dirty="0">
                <a:latin typeface="Times New Roman"/>
                <a:cs typeface="Times New Roman"/>
              </a:rPr>
              <a:t>with</a:t>
            </a:r>
            <a:r>
              <a:rPr sz="2400" spc="195" dirty="0">
                <a:latin typeface="Times New Roman"/>
                <a:cs typeface="Times New Roman"/>
              </a:rPr>
              <a:t> </a:t>
            </a:r>
            <a:r>
              <a:rPr sz="2400" spc="-30" dirty="0">
                <a:latin typeface="Times New Roman"/>
                <a:cs typeface="Times New Roman"/>
              </a:rPr>
              <a:t>water.</a:t>
            </a:r>
            <a:r>
              <a:rPr sz="2400" spc="195" dirty="0">
                <a:latin typeface="Times New Roman"/>
                <a:cs typeface="Times New Roman"/>
              </a:rPr>
              <a:t> </a:t>
            </a:r>
            <a:r>
              <a:rPr sz="2400" spc="-5" dirty="0">
                <a:latin typeface="Times New Roman"/>
                <a:cs typeface="Times New Roman"/>
              </a:rPr>
              <a:t>Contains</a:t>
            </a:r>
            <a:r>
              <a:rPr sz="2400" spc="204" dirty="0">
                <a:latin typeface="Times New Roman"/>
                <a:cs typeface="Times New Roman"/>
              </a:rPr>
              <a:t> </a:t>
            </a:r>
            <a:r>
              <a:rPr sz="2400" dirty="0">
                <a:latin typeface="Times New Roman"/>
                <a:cs typeface="Times New Roman"/>
              </a:rPr>
              <a:t>iron</a:t>
            </a:r>
            <a:r>
              <a:rPr lang="en-US" sz="2400" dirty="0">
                <a:latin typeface="Times New Roman"/>
                <a:cs typeface="Times New Roman"/>
              </a:rPr>
              <a:t> </a:t>
            </a:r>
            <a:r>
              <a:rPr sz="2400" dirty="0">
                <a:latin typeface="Times New Roman"/>
                <a:cs typeface="Times New Roman"/>
              </a:rPr>
              <a:t>in</a:t>
            </a:r>
            <a:r>
              <a:rPr sz="2400" spc="-35" dirty="0">
                <a:latin typeface="Times New Roman"/>
                <a:cs typeface="Times New Roman"/>
              </a:rPr>
              <a:t> </a:t>
            </a:r>
            <a:r>
              <a:rPr sz="2400" dirty="0">
                <a:latin typeface="Times New Roman"/>
                <a:cs typeface="Times New Roman"/>
              </a:rPr>
              <a:t>ferric</a:t>
            </a:r>
            <a:r>
              <a:rPr sz="2400" spc="-40" dirty="0">
                <a:latin typeface="Times New Roman"/>
                <a:cs typeface="Times New Roman"/>
              </a:rPr>
              <a:t> </a:t>
            </a:r>
            <a:r>
              <a:rPr sz="2400" dirty="0">
                <a:latin typeface="Times New Roman"/>
                <a:cs typeface="Times New Roman"/>
              </a:rPr>
              <a:t>state.</a:t>
            </a:r>
          </a:p>
          <a:p>
            <a:pPr marL="184785" marR="5080" indent="-172720" algn="just">
              <a:lnSpc>
                <a:spcPts val="2590"/>
              </a:lnSpc>
              <a:spcBef>
                <a:spcPts val="844"/>
              </a:spcBef>
              <a:buFont typeface="Arial MT"/>
              <a:buChar char="•"/>
              <a:tabLst>
                <a:tab pos="185420" algn="l"/>
              </a:tabLst>
            </a:pPr>
            <a:r>
              <a:rPr sz="2400" spc="-5" dirty="0">
                <a:latin typeface="Times New Roman"/>
                <a:cs typeface="Times New Roman"/>
              </a:rPr>
              <a:t>Earlier</a:t>
            </a:r>
            <a:r>
              <a:rPr sz="2400" spc="415" dirty="0">
                <a:latin typeface="Times New Roman"/>
                <a:cs typeface="Times New Roman"/>
              </a:rPr>
              <a:t> </a:t>
            </a:r>
            <a:r>
              <a:rPr sz="2400" spc="-5" dirty="0">
                <a:solidFill>
                  <a:srgbClr val="FF0000"/>
                </a:solidFill>
                <a:latin typeface="Times New Roman"/>
                <a:cs typeface="Times New Roman"/>
              </a:rPr>
              <a:t>ammonium</a:t>
            </a:r>
            <a:r>
              <a:rPr sz="2400" spc="395" dirty="0">
                <a:solidFill>
                  <a:srgbClr val="FF0000"/>
                </a:solidFill>
                <a:latin typeface="Times New Roman"/>
                <a:cs typeface="Times New Roman"/>
              </a:rPr>
              <a:t> </a:t>
            </a:r>
            <a:r>
              <a:rPr sz="2400" spc="-5" dirty="0">
                <a:solidFill>
                  <a:srgbClr val="FF0000"/>
                </a:solidFill>
                <a:latin typeface="Times New Roman"/>
                <a:cs typeface="Times New Roman"/>
              </a:rPr>
              <a:t>thiocyanate</a:t>
            </a:r>
            <a:r>
              <a:rPr sz="2400" spc="415" dirty="0">
                <a:solidFill>
                  <a:srgbClr val="FF0000"/>
                </a:solidFill>
                <a:latin typeface="Times New Roman"/>
                <a:cs typeface="Times New Roman"/>
              </a:rPr>
              <a:t> </a:t>
            </a:r>
            <a:r>
              <a:rPr sz="2400" spc="-5" dirty="0">
                <a:solidFill>
                  <a:srgbClr val="FF0000"/>
                </a:solidFill>
                <a:latin typeface="Times New Roman"/>
                <a:cs typeface="Times New Roman"/>
              </a:rPr>
              <a:t>reagent</a:t>
            </a:r>
            <a:r>
              <a:rPr sz="2400" spc="415" dirty="0">
                <a:solidFill>
                  <a:srgbClr val="FF0000"/>
                </a:solidFill>
                <a:latin typeface="Times New Roman"/>
                <a:cs typeface="Times New Roman"/>
              </a:rPr>
              <a:t> </a:t>
            </a:r>
            <a:r>
              <a:rPr sz="2400" spc="-5" dirty="0">
                <a:latin typeface="Times New Roman"/>
                <a:cs typeface="Times New Roman"/>
              </a:rPr>
              <a:t>was</a:t>
            </a:r>
            <a:r>
              <a:rPr sz="2400" spc="409" dirty="0">
                <a:latin typeface="Times New Roman"/>
                <a:cs typeface="Times New Roman"/>
              </a:rPr>
              <a:t> </a:t>
            </a:r>
            <a:r>
              <a:rPr sz="2400" dirty="0">
                <a:latin typeface="Times New Roman"/>
                <a:cs typeface="Times New Roman"/>
              </a:rPr>
              <a:t>used</a:t>
            </a:r>
            <a:r>
              <a:rPr sz="2400" spc="415" dirty="0">
                <a:latin typeface="Times New Roman"/>
                <a:cs typeface="Times New Roman"/>
              </a:rPr>
              <a:t> </a:t>
            </a:r>
            <a:r>
              <a:rPr sz="2400" dirty="0">
                <a:latin typeface="Times New Roman"/>
                <a:cs typeface="Times New Roman"/>
              </a:rPr>
              <a:t>for</a:t>
            </a:r>
            <a:r>
              <a:rPr sz="2400" spc="409" dirty="0">
                <a:latin typeface="Times New Roman"/>
                <a:cs typeface="Times New Roman"/>
              </a:rPr>
              <a:t> </a:t>
            </a:r>
            <a:r>
              <a:rPr sz="2400" dirty="0">
                <a:latin typeface="Times New Roman"/>
                <a:cs typeface="Times New Roman"/>
              </a:rPr>
              <a:t>the</a:t>
            </a:r>
            <a:r>
              <a:rPr sz="2400" spc="415" dirty="0">
                <a:latin typeface="Times New Roman"/>
                <a:cs typeface="Times New Roman"/>
              </a:rPr>
              <a:t> </a:t>
            </a:r>
            <a:r>
              <a:rPr sz="2400" spc="-5" dirty="0">
                <a:latin typeface="Times New Roman"/>
                <a:cs typeface="Times New Roman"/>
              </a:rPr>
              <a:t>limit </a:t>
            </a:r>
            <a:r>
              <a:rPr sz="2400" spc="-585" dirty="0">
                <a:latin typeface="Times New Roman"/>
                <a:cs typeface="Times New Roman"/>
              </a:rPr>
              <a:t> </a:t>
            </a:r>
            <a:r>
              <a:rPr sz="2400" spc="-5" dirty="0">
                <a:latin typeface="Times New Roman"/>
                <a:cs typeface="Times New Roman"/>
              </a:rPr>
              <a:t>test </a:t>
            </a:r>
            <a:r>
              <a:rPr sz="2400" dirty="0">
                <a:latin typeface="Times New Roman"/>
                <a:cs typeface="Times New Roman"/>
              </a:rPr>
              <a:t>of iron. Since </a:t>
            </a:r>
            <a:r>
              <a:rPr sz="2400" spc="-5" dirty="0">
                <a:latin typeface="Times New Roman"/>
                <a:cs typeface="Times New Roman"/>
              </a:rPr>
              <a:t>thioglycolic acid </a:t>
            </a:r>
            <a:r>
              <a:rPr sz="2400" spc="-10" dirty="0">
                <a:latin typeface="Times New Roman"/>
                <a:cs typeface="Times New Roman"/>
              </a:rPr>
              <a:t>is </a:t>
            </a:r>
            <a:r>
              <a:rPr sz="2400" spc="-5" dirty="0">
                <a:latin typeface="Times New Roman"/>
                <a:cs typeface="Times New Roman"/>
              </a:rPr>
              <a:t>more sensitive reagent, </a:t>
            </a:r>
            <a:r>
              <a:rPr sz="2400" spc="-10" dirty="0">
                <a:latin typeface="Times New Roman"/>
                <a:cs typeface="Times New Roman"/>
              </a:rPr>
              <a:t>it</a:t>
            </a:r>
            <a:r>
              <a:rPr sz="2400" spc="-5" dirty="0">
                <a:latin typeface="Times New Roman"/>
                <a:cs typeface="Times New Roman"/>
              </a:rPr>
              <a:t> </a:t>
            </a:r>
            <a:r>
              <a:rPr sz="2400" dirty="0">
                <a:latin typeface="Times New Roman"/>
                <a:cs typeface="Times New Roman"/>
              </a:rPr>
              <a:t>has</a:t>
            </a:r>
            <a:r>
              <a:rPr sz="2400" spc="-5" dirty="0">
                <a:latin typeface="Times New Roman"/>
                <a:cs typeface="Times New Roman"/>
              </a:rPr>
              <a:t> </a:t>
            </a:r>
            <a:r>
              <a:rPr sz="2400" dirty="0">
                <a:latin typeface="Times New Roman"/>
                <a:cs typeface="Times New Roman"/>
              </a:rPr>
              <a:t>replaced</a:t>
            </a:r>
            <a:r>
              <a:rPr sz="2400" spc="-30" dirty="0">
                <a:latin typeface="Times New Roman"/>
                <a:cs typeface="Times New Roman"/>
              </a:rPr>
              <a:t> </a:t>
            </a:r>
            <a:r>
              <a:rPr sz="2400" spc="-5" dirty="0">
                <a:solidFill>
                  <a:srgbClr val="FF0000"/>
                </a:solidFill>
                <a:latin typeface="Times New Roman"/>
                <a:cs typeface="Times New Roman"/>
              </a:rPr>
              <a:t>ammonium</a:t>
            </a:r>
            <a:r>
              <a:rPr sz="2400" dirty="0">
                <a:solidFill>
                  <a:srgbClr val="FF0000"/>
                </a:solidFill>
                <a:latin typeface="Times New Roman"/>
                <a:cs typeface="Times New Roman"/>
              </a:rPr>
              <a:t> thiocyanate</a:t>
            </a:r>
            <a:r>
              <a:rPr sz="2400" spc="-30" dirty="0">
                <a:solidFill>
                  <a:srgbClr val="FF0000"/>
                </a:solidFill>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test.</a:t>
            </a:r>
          </a:p>
          <a:p>
            <a:pPr marL="184785" marR="5715" indent="-172720" algn="just">
              <a:lnSpc>
                <a:spcPts val="2590"/>
              </a:lnSpc>
              <a:spcBef>
                <a:spcPts val="800"/>
              </a:spcBef>
              <a:buFont typeface="Arial MT"/>
              <a:buChar char="•"/>
              <a:tabLst>
                <a:tab pos="185420" algn="l"/>
              </a:tabLst>
            </a:pPr>
            <a:r>
              <a:rPr sz="2400" b="1" spc="-5" dirty="0">
                <a:latin typeface="Times New Roman"/>
                <a:cs typeface="Times New Roman"/>
              </a:rPr>
              <a:t>Observation:</a:t>
            </a:r>
            <a:r>
              <a:rPr sz="2400" b="1"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purple</a:t>
            </a:r>
            <a:r>
              <a:rPr sz="2400" spc="5" dirty="0">
                <a:latin typeface="Times New Roman"/>
                <a:cs typeface="Times New Roman"/>
              </a:rPr>
              <a:t> </a:t>
            </a:r>
            <a:r>
              <a:rPr sz="2400" dirty="0">
                <a:latin typeface="Times New Roman"/>
                <a:cs typeface="Times New Roman"/>
              </a:rPr>
              <a:t>color</a:t>
            </a:r>
            <a:r>
              <a:rPr sz="2400" spc="5" dirty="0">
                <a:latin typeface="Times New Roman"/>
                <a:cs typeface="Times New Roman"/>
              </a:rPr>
              <a:t> </a:t>
            </a:r>
            <a:r>
              <a:rPr sz="2400" dirty="0">
                <a:latin typeface="Times New Roman"/>
                <a:cs typeface="Times New Roman"/>
              </a:rPr>
              <a:t>produce</a:t>
            </a:r>
            <a:r>
              <a:rPr sz="2400" spc="5"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spc="-10" dirty="0">
                <a:latin typeface="Times New Roman"/>
                <a:cs typeface="Times New Roman"/>
              </a:rPr>
              <a:t>sample</a:t>
            </a:r>
            <a:r>
              <a:rPr sz="2400" spc="-5" dirty="0">
                <a:latin typeface="Times New Roman"/>
                <a:cs typeface="Times New Roman"/>
              </a:rPr>
              <a:t> solution </a:t>
            </a:r>
            <a:r>
              <a:rPr sz="2400" dirty="0">
                <a:latin typeface="Times New Roman"/>
                <a:cs typeface="Times New Roman"/>
              </a:rPr>
              <a:t> should not be </a:t>
            </a:r>
            <a:r>
              <a:rPr sz="2400" spc="-5" dirty="0">
                <a:latin typeface="Times New Roman"/>
                <a:cs typeface="Times New Roman"/>
              </a:rPr>
              <a:t>greater than</a:t>
            </a:r>
            <a:r>
              <a:rPr sz="2400" dirty="0">
                <a:latin typeface="Times New Roman"/>
                <a:cs typeface="Times New Roman"/>
              </a:rPr>
              <a:t> </a:t>
            </a:r>
            <a:r>
              <a:rPr sz="2400" spc="-5" dirty="0">
                <a:latin typeface="Times New Roman"/>
                <a:cs typeface="Times New Roman"/>
              </a:rPr>
              <a:t>standard</a:t>
            </a:r>
            <a:r>
              <a:rPr sz="2400" dirty="0">
                <a:latin typeface="Times New Roman"/>
                <a:cs typeface="Times New Roman"/>
              </a:rPr>
              <a:t> solution. If purple </a:t>
            </a:r>
            <a:r>
              <a:rPr sz="2400" spc="-5" dirty="0">
                <a:latin typeface="Times New Roman"/>
                <a:cs typeface="Times New Roman"/>
              </a:rPr>
              <a:t>color </a:t>
            </a:r>
            <a:r>
              <a:rPr sz="2400" dirty="0">
                <a:latin typeface="Times New Roman"/>
                <a:cs typeface="Times New Roman"/>
              </a:rPr>
              <a:t> produces</a:t>
            </a:r>
            <a:r>
              <a:rPr sz="2400" spc="315" dirty="0">
                <a:latin typeface="Times New Roman"/>
                <a:cs typeface="Times New Roman"/>
              </a:rPr>
              <a:t> </a:t>
            </a:r>
            <a:r>
              <a:rPr sz="2400" dirty="0">
                <a:latin typeface="Times New Roman"/>
                <a:cs typeface="Times New Roman"/>
              </a:rPr>
              <a:t>in</a:t>
            </a:r>
            <a:r>
              <a:rPr sz="2400" spc="295" dirty="0">
                <a:latin typeface="Times New Roman"/>
                <a:cs typeface="Times New Roman"/>
              </a:rPr>
              <a:t> </a:t>
            </a:r>
            <a:r>
              <a:rPr sz="2400" spc="-5" dirty="0">
                <a:latin typeface="Times New Roman"/>
                <a:cs typeface="Times New Roman"/>
              </a:rPr>
              <a:t>sample</a:t>
            </a:r>
            <a:r>
              <a:rPr sz="2400" spc="315" dirty="0">
                <a:latin typeface="Times New Roman"/>
                <a:cs typeface="Times New Roman"/>
              </a:rPr>
              <a:t> </a:t>
            </a:r>
            <a:r>
              <a:rPr sz="2400" dirty="0">
                <a:latin typeface="Times New Roman"/>
                <a:cs typeface="Times New Roman"/>
              </a:rPr>
              <a:t>solution</a:t>
            </a:r>
            <a:r>
              <a:rPr sz="2400" spc="315" dirty="0">
                <a:latin typeface="Times New Roman"/>
                <a:cs typeface="Times New Roman"/>
              </a:rPr>
              <a:t> </a:t>
            </a:r>
            <a:r>
              <a:rPr sz="2400" dirty="0">
                <a:latin typeface="Times New Roman"/>
                <a:cs typeface="Times New Roman"/>
              </a:rPr>
              <a:t>is</a:t>
            </a:r>
            <a:r>
              <a:rPr sz="2400" spc="305" dirty="0">
                <a:latin typeface="Times New Roman"/>
                <a:cs typeface="Times New Roman"/>
              </a:rPr>
              <a:t> </a:t>
            </a:r>
            <a:r>
              <a:rPr sz="2400" spc="-5" dirty="0">
                <a:latin typeface="Times New Roman"/>
                <a:cs typeface="Times New Roman"/>
              </a:rPr>
              <a:t>less</a:t>
            </a:r>
            <a:r>
              <a:rPr sz="2400" spc="305" dirty="0">
                <a:latin typeface="Times New Roman"/>
                <a:cs typeface="Times New Roman"/>
              </a:rPr>
              <a:t> </a:t>
            </a:r>
            <a:r>
              <a:rPr sz="2400" dirty="0">
                <a:latin typeface="Times New Roman"/>
                <a:cs typeface="Times New Roman"/>
              </a:rPr>
              <a:t>than</a:t>
            </a:r>
            <a:r>
              <a:rPr sz="2400" spc="315" dirty="0">
                <a:latin typeface="Times New Roman"/>
                <a:cs typeface="Times New Roman"/>
              </a:rPr>
              <a:t> </a:t>
            </a:r>
            <a:r>
              <a:rPr sz="2400" spc="-5" dirty="0">
                <a:latin typeface="Times New Roman"/>
                <a:cs typeface="Times New Roman"/>
              </a:rPr>
              <a:t>the</a:t>
            </a:r>
            <a:r>
              <a:rPr sz="2400" spc="305" dirty="0">
                <a:latin typeface="Times New Roman"/>
                <a:cs typeface="Times New Roman"/>
              </a:rPr>
              <a:t> </a:t>
            </a:r>
            <a:r>
              <a:rPr sz="2400" dirty="0">
                <a:latin typeface="Times New Roman"/>
                <a:cs typeface="Times New Roman"/>
              </a:rPr>
              <a:t>standard</a:t>
            </a:r>
            <a:r>
              <a:rPr sz="2400" spc="315" dirty="0">
                <a:latin typeface="Times New Roman"/>
                <a:cs typeface="Times New Roman"/>
              </a:rPr>
              <a:t> </a:t>
            </a:r>
            <a:r>
              <a:rPr sz="2400" spc="-5" dirty="0">
                <a:latin typeface="Times New Roman"/>
                <a:cs typeface="Times New Roman"/>
              </a:rPr>
              <a:t>solution, </a:t>
            </a:r>
            <a:r>
              <a:rPr sz="2400" spc="-58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spc="-5" dirty="0">
                <a:latin typeface="Times New Roman"/>
                <a:cs typeface="Times New Roman"/>
              </a:rPr>
              <a:t>sample will pass</a:t>
            </a:r>
            <a:r>
              <a:rPr sz="2400" spc="10"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spc="-5" dirty="0">
                <a:latin typeface="Times New Roman"/>
                <a:cs typeface="Times New Roman"/>
              </a:rPr>
              <a:t>limit</a:t>
            </a:r>
            <a:r>
              <a:rPr sz="2400" spc="-15" dirty="0">
                <a:latin typeface="Times New Roman"/>
                <a:cs typeface="Times New Roman"/>
              </a:rPr>
              <a:t> </a:t>
            </a:r>
            <a:r>
              <a:rPr sz="2400" dirty="0">
                <a:latin typeface="Times New Roman"/>
                <a:cs typeface="Times New Roman"/>
              </a:rPr>
              <a:t>test</a:t>
            </a:r>
            <a:r>
              <a:rPr sz="2400" spc="-20" dirty="0">
                <a:latin typeface="Times New Roman"/>
                <a:cs typeface="Times New Roman"/>
              </a:rPr>
              <a:t> </a:t>
            </a:r>
            <a:r>
              <a:rPr sz="2400" dirty="0">
                <a:latin typeface="Times New Roman"/>
                <a:cs typeface="Times New Roman"/>
              </a:rPr>
              <a:t>of iron</a:t>
            </a:r>
            <a:r>
              <a:rPr sz="2400" spc="-10" dirty="0">
                <a:latin typeface="Times New Roman"/>
                <a:cs typeface="Times New Roman"/>
              </a:rPr>
              <a:t> </a:t>
            </a:r>
            <a:r>
              <a:rPr sz="2400" dirty="0">
                <a:latin typeface="Times New Roman"/>
                <a:cs typeface="Times New Roman"/>
              </a:rPr>
              <a:t>and vice</a:t>
            </a:r>
            <a:r>
              <a:rPr sz="2400" spc="-15" dirty="0">
                <a:latin typeface="Times New Roman"/>
                <a:cs typeface="Times New Roman"/>
              </a:rPr>
              <a:t> </a:t>
            </a:r>
            <a:r>
              <a:rPr sz="2400" dirty="0">
                <a:latin typeface="Times New Roman"/>
                <a:cs typeface="Times New Roman"/>
              </a:rPr>
              <a:t>versa.</a:t>
            </a:r>
          </a:p>
          <a:p>
            <a:pPr marL="184785" indent="-172720" algn="just">
              <a:lnSpc>
                <a:spcPct val="100000"/>
              </a:lnSpc>
              <a:spcBef>
                <a:spcPts val="489"/>
              </a:spcBef>
              <a:buFont typeface="Arial MT"/>
              <a:buChar char="•"/>
              <a:tabLst>
                <a:tab pos="185420" algn="l"/>
              </a:tabLst>
            </a:pPr>
            <a:r>
              <a:rPr sz="2400" b="1" spc="-5" dirty="0">
                <a:latin typeface="Times New Roman"/>
                <a:cs typeface="Times New Roman"/>
              </a:rPr>
              <a:t>Reasons:</a:t>
            </a:r>
            <a:endParaRPr sz="2400" dirty="0">
              <a:latin typeface="Times New Roman"/>
              <a:cs typeface="Times New Roman"/>
            </a:endParaRPr>
          </a:p>
          <a:p>
            <a:pPr marL="184785" marR="5080" indent="-172720">
              <a:lnSpc>
                <a:spcPts val="2590"/>
              </a:lnSpc>
              <a:spcBef>
                <a:spcPts val="840"/>
              </a:spcBef>
              <a:buFont typeface="Arial MT"/>
              <a:buChar char="•"/>
              <a:tabLst>
                <a:tab pos="185420" algn="l"/>
              </a:tabLst>
            </a:pPr>
            <a:r>
              <a:rPr sz="2400" spc="-5" dirty="0">
                <a:latin typeface="Times New Roman"/>
                <a:cs typeface="Times New Roman"/>
              </a:rPr>
              <a:t>Citric</a:t>
            </a:r>
            <a:r>
              <a:rPr sz="2400" spc="135" dirty="0">
                <a:latin typeface="Times New Roman"/>
                <a:cs typeface="Times New Roman"/>
              </a:rPr>
              <a:t> </a:t>
            </a:r>
            <a:r>
              <a:rPr sz="2400" spc="-5" dirty="0">
                <a:latin typeface="Times New Roman"/>
                <a:cs typeface="Times New Roman"/>
              </a:rPr>
              <a:t>acid</a:t>
            </a:r>
            <a:r>
              <a:rPr sz="2400" spc="135" dirty="0">
                <a:latin typeface="Times New Roman"/>
                <a:cs typeface="Times New Roman"/>
              </a:rPr>
              <a:t> </a:t>
            </a:r>
            <a:r>
              <a:rPr sz="2400" spc="-5" dirty="0">
                <a:latin typeface="Times New Roman"/>
                <a:cs typeface="Times New Roman"/>
              </a:rPr>
              <a:t>helps</a:t>
            </a:r>
            <a:r>
              <a:rPr sz="2400" spc="125" dirty="0">
                <a:latin typeface="Times New Roman"/>
                <a:cs typeface="Times New Roman"/>
              </a:rPr>
              <a:t> </a:t>
            </a:r>
            <a:r>
              <a:rPr sz="2400" dirty="0">
                <a:latin typeface="Times New Roman"/>
                <a:cs typeface="Times New Roman"/>
              </a:rPr>
              <a:t>in</a:t>
            </a:r>
            <a:r>
              <a:rPr sz="2400" spc="120" dirty="0">
                <a:latin typeface="Times New Roman"/>
                <a:cs typeface="Times New Roman"/>
              </a:rPr>
              <a:t> </a:t>
            </a:r>
            <a:r>
              <a:rPr sz="2400" dirty="0">
                <a:latin typeface="Times New Roman"/>
                <a:cs typeface="Times New Roman"/>
              </a:rPr>
              <a:t>to</a:t>
            </a:r>
            <a:r>
              <a:rPr sz="2400" spc="130" dirty="0">
                <a:latin typeface="Times New Roman"/>
                <a:cs typeface="Times New Roman"/>
              </a:rPr>
              <a:t> </a:t>
            </a:r>
            <a:r>
              <a:rPr sz="2400" spc="-5" dirty="0">
                <a:latin typeface="Times New Roman"/>
                <a:cs typeface="Times New Roman"/>
              </a:rPr>
              <a:t>prevent</a:t>
            </a:r>
            <a:r>
              <a:rPr sz="2400" spc="140" dirty="0">
                <a:latin typeface="Times New Roman"/>
                <a:cs typeface="Times New Roman"/>
              </a:rPr>
              <a:t> </a:t>
            </a:r>
            <a:r>
              <a:rPr sz="2400" spc="-5" dirty="0">
                <a:latin typeface="Times New Roman"/>
                <a:cs typeface="Times New Roman"/>
              </a:rPr>
              <a:t>precipitation</a:t>
            </a:r>
            <a:r>
              <a:rPr sz="2400" spc="130" dirty="0">
                <a:latin typeface="Times New Roman"/>
                <a:cs typeface="Times New Roman"/>
              </a:rPr>
              <a:t> </a:t>
            </a:r>
            <a:r>
              <a:rPr sz="2400" dirty="0">
                <a:latin typeface="Times New Roman"/>
                <a:cs typeface="Times New Roman"/>
              </a:rPr>
              <a:t>of</a:t>
            </a:r>
            <a:r>
              <a:rPr sz="2400" spc="120" dirty="0">
                <a:latin typeface="Times New Roman"/>
                <a:cs typeface="Times New Roman"/>
              </a:rPr>
              <a:t> </a:t>
            </a:r>
            <a:r>
              <a:rPr sz="2400" spc="-5" dirty="0">
                <a:latin typeface="Times New Roman"/>
                <a:cs typeface="Times New Roman"/>
              </a:rPr>
              <a:t>iron</a:t>
            </a:r>
            <a:r>
              <a:rPr sz="2400" spc="130" dirty="0">
                <a:latin typeface="Times New Roman"/>
                <a:cs typeface="Times New Roman"/>
              </a:rPr>
              <a:t> </a:t>
            </a:r>
            <a:r>
              <a:rPr sz="2400" dirty="0">
                <a:latin typeface="Times New Roman"/>
                <a:cs typeface="Times New Roman"/>
              </a:rPr>
              <a:t>by</a:t>
            </a:r>
            <a:r>
              <a:rPr sz="2400" spc="130" dirty="0">
                <a:latin typeface="Times New Roman"/>
                <a:cs typeface="Times New Roman"/>
              </a:rPr>
              <a:t> </a:t>
            </a:r>
            <a:r>
              <a:rPr sz="2400" spc="-5" dirty="0">
                <a:latin typeface="Times New Roman"/>
                <a:cs typeface="Times New Roman"/>
              </a:rPr>
              <a:t>ammonia </a:t>
            </a:r>
            <a:r>
              <a:rPr sz="2400" spc="-585" dirty="0">
                <a:latin typeface="Times New Roman"/>
                <a:cs typeface="Times New Roman"/>
              </a:rPr>
              <a:t> </a:t>
            </a:r>
            <a:r>
              <a:rPr sz="2400" dirty="0">
                <a:latin typeface="Times New Roman"/>
                <a:cs typeface="Times New Roman"/>
              </a:rPr>
              <a:t>by</a:t>
            </a:r>
            <a:r>
              <a:rPr sz="2400" spc="-5" dirty="0">
                <a:latin typeface="Times New Roman"/>
                <a:cs typeface="Times New Roman"/>
              </a:rPr>
              <a:t> forming</a:t>
            </a:r>
            <a:r>
              <a:rPr sz="2400" spc="15" dirty="0">
                <a:latin typeface="Times New Roman"/>
                <a:cs typeface="Times New Roman"/>
              </a:rPr>
              <a:t> </a:t>
            </a:r>
            <a:r>
              <a:rPr sz="2400" dirty="0">
                <a:latin typeface="Times New Roman"/>
                <a:cs typeface="Times New Roman"/>
              </a:rPr>
              <a:t>a</a:t>
            </a:r>
            <a:r>
              <a:rPr sz="2400" spc="-10" dirty="0">
                <a:latin typeface="Times New Roman"/>
                <a:cs typeface="Times New Roman"/>
              </a:rPr>
              <a:t> </a:t>
            </a:r>
            <a:r>
              <a:rPr sz="2400" spc="-5" dirty="0">
                <a:latin typeface="Times New Roman"/>
                <a:cs typeface="Times New Roman"/>
              </a:rPr>
              <a:t>complex</a:t>
            </a:r>
            <a:r>
              <a:rPr sz="2400" spc="10" dirty="0">
                <a:latin typeface="Times New Roman"/>
                <a:cs typeface="Times New Roman"/>
              </a:rPr>
              <a:t> </a:t>
            </a:r>
            <a:r>
              <a:rPr sz="2400" dirty="0">
                <a:latin typeface="Times New Roman"/>
                <a:cs typeface="Times New Roman"/>
              </a:rPr>
              <a:t>with</a:t>
            </a:r>
            <a:r>
              <a:rPr sz="2400" spc="-15" dirty="0">
                <a:latin typeface="Times New Roman"/>
                <a:cs typeface="Times New Roman"/>
              </a:rPr>
              <a:t> </a:t>
            </a:r>
            <a:r>
              <a:rPr sz="2400" dirty="0">
                <a:latin typeface="Times New Roman"/>
                <a:cs typeface="Times New Roman"/>
              </a:rPr>
              <a:t>it.</a:t>
            </a:r>
          </a:p>
          <a:p>
            <a:pPr marL="184785" indent="-172720">
              <a:lnSpc>
                <a:spcPct val="100000"/>
              </a:lnSpc>
              <a:spcBef>
                <a:spcPts val="470"/>
              </a:spcBef>
              <a:buFont typeface="Arial MT"/>
              <a:buChar char="•"/>
              <a:tabLst>
                <a:tab pos="185420" algn="l"/>
              </a:tabLst>
            </a:pPr>
            <a:r>
              <a:rPr sz="2400" dirty="0">
                <a:latin typeface="Times New Roman"/>
                <a:cs typeface="Times New Roman"/>
              </a:rPr>
              <a:t>Thioglycolic</a:t>
            </a:r>
            <a:r>
              <a:rPr sz="2400" spc="-35" dirty="0">
                <a:latin typeface="Times New Roman"/>
                <a:cs typeface="Times New Roman"/>
              </a:rPr>
              <a:t> </a:t>
            </a:r>
            <a:r>
              <a:rPr sz="2400" dirty="0">
                <a:latin typeface="Times New Roman"/>
                <a:cs typeface="Times New Roman"/>
              </a:rPr>
              <a:t>acid</a:t>
            </a:r>
            <a:r>
              <a:rPr sz="2400" spc="-30" dirty="0">
                <a:latin typeface="Times New Roman"/>
                <a:cs typeface="Times New Roman"/>
              </a:rPr>
              <a:t> </a:t>
            </a:r>
            <a:r>
              <a:rPr sz="2400" dirty="0">
                <a:latin typeface="Times New Roman"/>
                <a:cs typeface="Times New Roman"/>
              </a:rPr>
              <a:t>helps</a:t>
            </a:r>
            <a:r>
              <a:rPr sz="2400" spc="-20" dirty="0">
                <a:latin typeface="Times New Roman"/>
                <a:cs typeface="Times New Roman"/>
              </a:rPr>
              <a:t> </a:t>
            </a:r>
            <a:r>
              <a:rPr sz="2400" dirty="0">
                <a:latin typeface="Times New Roman"/>
                <a:cs typeface="Times New Roman"/>
              </a:rPr>
              <a:t>to</a:t>
            </a:r>
            <a:r>
              <a:rPr sz="2400" spc="-20" dirty="0">
                <a:latin typeface="Times New Roman"/>
                <a:cs typeface="Times New Roman"/>
              </a:rPr>
              <a:t> </a:t>
            </a:r>
            <a:r>
              <a:rPr sz="2400" dirty="0">
                <a:latin typeface="Times New Roman"/>
                <a:cs typeface="Times New Roman"/>
              </a:rPr>
              <a:t>oxidize</a:t>
            </a:r>
            <a:r>
              <a:rPr sz="2400" spc="-25" dirty="0">
                <a:latin typeface="Times New Roman"/>
                <a:cs typeface="Times New Roman"/>
              </a:rPr>
              <a:t> </a:t>
            </a:r>
            <a:r>
              <a:rPr sz="2400" dirty="0">
                <a:latin typeface="Times New Roman"/>
                <a:cs typeface="Times New Roman"/>
              </a:rPr>
              <a:t>iron</a:t>
            </a:r>
            <a:r>
              <a:rPr sz="2400" spc="-15" dirty="0">
                <a:latin typeface="Times New Roman"/>
                <a:cs typeface="Times New Roman"/>
              </a:rPr>
              <a:t> </a:t>
            </a:r>
            <a:r>
              <a:rPr sz="2400" dirty="0">
                <a:latin typeface="Times New Roman"/>
                <a:cs typeface="Times New Roman"/>
              </a:rPr>
              <a:t>(II)</a:t>
            </a:r>
            <a:r>
              <a:rPr sz="2400" spc="-25" dirty="0">
                <a:latin typeface="Times New Roman"/>
                <a:cs typeface="Times New Roman"/>
              </a:rPr>
              <a:t> </a:t>
            </a:r>
            <a:r>
              <a:rPr sz="2400" dirty="0">
                <a:latin typeface="Times New Roman"/>
                <a:cs typeface="Times New Roman"/>
              </a:rPr>
              <a:t>to</a:t>
            </a:r>
            <a:r>
              <a:rPr sz="2400" spc="-20" dirty="0">
                <a:latin typeface="Times New Roman"/>
                <a:cs typeface="Times New Roman"/>
              </a:rPr>
              <a:t> </a:t>
            </a:r>
            <a:r>
              <a:rPr sz="2400" dirty="0">
                <a:latin typeface="Times New Roman"/>
                <a:cs typeface="Times New Roman"/>
              </a:rPr>
              <a:t>iron</a:t>
            </a:r>
            <a:r>
              <a:rPr sz="2400" spc="-15" dirty="0">
                <a:latin typeface="Times New Roman"/>
                <a:cs typeface="Times New Roman"/>
              </a:rPr>
              <a:t> </a:t>
            </a:r>
            <a:r>
              <a:rPr sz="2400" dirty="0">
                <a:latin typeface="Times New Roman"/>
                <a:cs typeface="Times New Roman"/>
              </a:rPr>
              <a:t>(III).</a:t>
            </a:r>
          </a:p>
          <a:p>
            <a:pPr marL="184785" indent="-172720">
              <a:lnSpc>
                <a:spcPct val="100000"/>
              </a:lnSpc>
              <a:spcBef>
                <a:spcPts val="520"/>
              </a:spcBef>
              <a:buFont typeface="Arial MT"/>
              <a:buChar char="•"/>
              <a:tabLst>
                <a:tab pos="185420" algn="l"/>
              </a:tabLst>
            </a:pPr>
            <a:r>
              <a:rPr sz="2400" spc="-10" dirty="0">
                <a:latin typeface="Times New Roman"/>
                <a:cs typeface="Times New Roman"/>
              </a:rPr>
              <a:t>Ammonia</a:t>
            </a:r>
            <a:r>
              <a:rPr sz="2400" spc="15" dirty="0">
                <a:latin typeface="Times New Roman"/>
                <a:cs typeface="Times New Roman"/>
              </a:rPr>
              <a:t> </a:t>
            </a:r>
            <a:r>
              <a:rPr sz="2400" dirty="0">
                <a:latin typeface="Times New Roman"/>
                <a:cs typeface="Times New Roman"/>
              </a:rPr>
              <a:t>to</a:t>
            </a:r>
            <a:r>
              <a:rPr sz="2400" spc="-25" dirty="0">
                <a:latin typeface="Times New Roman"/>
                <a:cs typeface="Times New Roman"/>
              </a:rPr>
              <a:t> </a:t>
            </a:r>
            <a:r>
              <a:rPr sz="2400" spc="-5" dirty="0">
                <a:latin typeface="Times New Roman"/>
                <a:cs typeface="Times New Roman"/>
              </a:rPr>
              <a:t>make </a:t>
            </a:r>
            <a:r>
              <a:rPr sz="2400" dirty="0">
                <a:latin typeface="Times New Roman"/>
                <a:cs typeface="Times New Roman"/>
              </a:rPr>
              <a:t>solution</a:t>
            </a:r>
            <a:r>
              <a:rPr sz="2400" spc="-30" dirty="0">
                <a:latin typeface="Times New Roman"/>
                <a:cs typeface="Times New Roman"/>
              </a:rPr>
              <a:t> </a:t>
            </a:r>
            <a:r>
              <a:rPr sz="2400" dirty="0">
                <a:latin typeface="Times New Roman"/>
                <a:cs typeface="Times New Roman"/>
              </a:rPr>
              <a:t>alkaline</a:t>
            </a:r>
          </a:p>
        </p:txBody>
      </p:sp>
    </p:spTree>
    <p:extLst>
      <p:ext uri="{BB962C8B-B14F-4D97-AF65-F5344CB8AC3E}">
        <p14:creationId xmlns:p14="http://schemas.microsoft.com/office/powerpoint/2010/main" val="232062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Arsenic </a:t>
            </a:r>
            <a:endParaRPr sz="3600" b="1" dirty="0">
              <a:solidFill>
                <a:srgbClr val="000000"/>
              </a:solidFill>
              <a:latin typeface="Times New Roman"/>
              <a:cs typeface="Times New Roman"/>
            </a:endParaRPr>
          </a:p>
        </p:txBody>
      </p:sp>
      <p:sp>
        <p:nvSpPr>
          <p:cNvPr id="5" name="object 18"/>
          <p:cNvSpPr txBox="1"/>
          <p:nvPr/>
        </p:nvSpPr>
        <p:spPr>
          <a:xfrm>
            <a:off x="884491" y="1103986"/>
            <a:ext cx="10534650" cy="5014193"/>
          </a:xfrm>
          <a:prstGeom prst="rect">
            <a:avLst/>
          </a:prstGeom>
        </p:spPr>
        <p:txBody>
          <a:bodyPr vert="horz" wrap="square" lIns="0" tIns="205740" rIns="0" bIns="0" rtlCol="0">
            <a:spAutoFit/>
          </a:bodyPr>
          <a:lstStyle/>
          <a:p>
            <a:pPr marL="12700">
              <a:lnSpc>
                <a:spcPct val="100000"/>
              </a:lnSpc>
              <a:spcBef>
                <a:spcPts val="1620"/>
              </a:spcBef>
            </a:pPr>
            <a:r>
              <a:rPr sz="2500" b="1" spc="-10" dirty="0">
                <a:latin typeface="Times New Roman"/>
                <a:cs typeface="Times New Roman"/>
              </a:rPr>
              <a:t>Principle:</a:t>
            </a:r>
            <a:endParaRPr sz="2500" dirty="0">
              <a:latin typeface="Times New Roman"/>
              <a:cs typeface="Times New Roman"/>
            </a:endParaRPr>
          </a:p>
          <a:p>
            <a:pPr marL="355600" marR="5080" indent="-342900">
              <a:lnSpc>
                <a:spcPct val="150000"/>
              </a:lnSpc>
              <a:spcBef>
                <a:spcPts val="30"/>
              </a:spcBef>
              <a:buFont typeface="Arial" panose="020B0604020202020204" pitchFamily="34" charset="0"/>
              <a:buChar char="•"/>
              <a:tabLst>
                <a:tab pos="5354320" algn="l"/>
              </a:tabLst>
            </a:pPr>
            <a:r>
              <a:rPr sz="2400" dirty="0">
                <a:latin typeface="Times New Roman"/>
                <a:cs typeface="Times New Roman"/>
              </a:rPr>
              <a:t>Limit</a:t>
            </a:r>
            <a:r>
              <a:rPr sz="2400" spc="-50" dirty="0">
                <a:latin typeface="Times New Roman"/>
                <a:cs typeface="Times New Roman"/>
              </a:rPr>
              <a:t> </a:t>
            </a:r>
            <a:r>
              <a:rPr sz="2400" dirty="0">
                <a:latin typeface="Times New Roman"/>
                <a:cs typeface="Times New Roman"/>
              </a:rPr>
              <a:t>test</a:t>
            </a:r>
            <a:r>
              <a:rPr sz="2400" spc="-40" dirty="0">
                <a:latin typeface="Times New Roman"/>
                <a:cs typeface="Times New Roman"/>
              </a:rPr>
              <a:t> </a:t>
            </a:r>
            <a:r>
              <a:rPr sz="2400" spc="-10" dirty="0">
                <a:latin typeface="Times New Roman"/>
                <a:cs typeface="Times New Roman"/>
              </a:rPr>
              <a:t>of</a:t>
            </a:r>
            <a:r>
              <a:rPr sz="2400" spc="-140" dirty="0">
                <a:latin typeface="Times New Roman"/>
                <a:cs typeface="Times New Roman"/>
              </a:rPr>
              <a:t> </a:t>
            </a:r>
            <a:r>
              <a:rPr sz="2400" dirty="0">
                <a:latin typeface="Times New Roman"/>
                <a:cs typeface="Times New Roman"/>
              </a:rPr>
              <a:t>Arsenic</a:t>
            </a:r>
            <a:r>
              <a:rPr sz="2400" spc="-25"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based</a:t>
            </a:r>
            <a:r>
              <a:rPr sz="2400" spc="-35" dirty="0">
                <a:latin typeface="Times New Roman"/>
                <a:cs typeface="Times New Roman"/>
              </a:rPr>
              <a:t> </a:t>
            </a:r>
            <a:r>
              <a:rPr sz="2400" dirty="0">
                <a:latin typeface="Times New Roman"/>
                <a:cs typeface="Times New Roman"/>
              </a:rPr>
              <a:t>on</a:t>
            </a:r>
            <a:r>
              <a:rPr sz="2400" spc="-15"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reaction</a:t>
            </a:r>
            <a:r>
              <a:rPr sz="2400" spc="-60"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i="1" dirty="0">
                <a:latin typeface="Times New Roman"/>
                <a:cs typeface="Times New Roman"/>
              </a:rPr>
              <a:t>arsenic</a:t>
            </a:r>
            <a:r>
              <a:rPr sz="2400" i="1" spc="-25" dirty="0">
                <a:latin typeface="Times New Roman"/>
                <a:cs typeface="Times New Roman"/>
              </a:rPr>
              <a:t> </a:t>
            </a:r>
            <a:r>
              <a:rPr sz="2400" i="1" dirty="0">
                <a:latin typeface="Times New Roman"/>
                <a:cs typeface="Times New Roman"/>
              </a:rPr>
              <a:t>gas</a:t>
            </a:r>
            <a:r>
              <a:rPr sz="2400" i="1" spc="-20" dirty="0">
                <a:latin typeface="Times New Roman"/>
                <a:cs typeface="Times New Roman"/>
              </a:rPr>
              <a:t> </a:t>
            </a:r>
            <a:r>
              <a:rPr sz="2400" i="1" dirty="0">
                <a:latin typeface="Times New Roman"/>
                <a:cs typeface="Times New Roman"/>
              </a:rPr>
              <a:t>with</a:t>
            </a:r>
            <a:r>
              <a:rPr sz="2400" i="1" spc="-45" dirty="0">
                <a:latin typeface="Times New Roman"/>
                <a:cs typeface="Times New Roman"/>
              </a:rPr>
              <a:t> </a:t>
            </a:r>
            <a:r>
              <a:rPr sz="2400" i="1" dirty="0">
                <a:latin typeface="Times New Roman"/>
                <a:cs typeface="Times New Roman"/>
              </a:rPr>
              <a:t>hydrogen</a:t>
            </a:r>
            <a:r>
              <a:rPr sz="2400" i="1" spc="-30" dirty="0">
                <a:latin typeface="Times New Roman"/>
                <a:cs typeface="Times New Roman"/>
              </a:rPr>
              <a:t> </a:t>
            </a:r>
            <a:r>
              <a:rPr sz="2400" i="1" dirty="0">
                <a:latin typeface="Times New Roman"/>
                <a:cs typeface="Times New Roman"/>
              </a:rPr>
              <a:t>ion</a:t>
            </a:r>
            <a:r>
              <a:rPr sz="2400" i="1" spc="-25" dirty="0">
                <a:latin typeface="Times New Roman"/>
                <a:cs typeface="Times New Roman"/>
              </a:rPr>
              <a:t> </a:t>
            </a:r>
            <a:r>
              <a:rPr sz="2400" dirty="0">
                <a:latin typeface="Times New Roman"/>
                <a:cs typeface="Times New Roman"/>
              </a:rPr>
              <a:t>to</a:t>
            </a:r>
            <a:r>
              <a:rPr sz="2400" spc="-20" dirty="0">
                <a:latin typeface="Times New Roman"/>
                <a:cs typeface="Times New Roman"/>
              </a:rPr>
              <a:t> form </a:t>
            </a:r>
            <a:r>
              <a:rPr sz="2400" i="1" dirty="0">
                <a:solidFill>
                  <a:srgbClr val="FF0000"/>
                </a:solidFill>
                <a:latin typeface="Times New Roman"/>
                <a:cs typeface="Times New Roman"/>
              </a:rPr>
              <a:t>yellow</a:t>
            </a:r>
            <a:r>
              <a:rPr sz="2400" i="1" spc="-65" dirty="0">
                <a:solidFill>
                  <a:srgbClr val="FF0000"/>
                </a:solidFill>
                <a:latin typeface="Times New Roman"/>
                <a:cs typeface="Times New Roman"/>
              </a:rPr>
              <a:t> </a:t>
            </a:r>
            <a:r>
              <a:rPr sz="2400" i="1" dirty="0">
                <a:solidFill>
                  <a:srgbClr val="FF0000"/>
                </a:solidFill>
                <a:latin typeface="Times New Roman"/>
                <a:cs typeface="Times New Roman"/>
              </a:rPr>
              <a:t>stain</a:t>
            </a:r>
            <a:r>
              <a:rPr sz="2400" i="1" spc="-45" dirty="0">
                <a:solidFill>
                  <a:srgbClr val="FF0000"/>
                </a:solidFill>
                <a:latin typeface="Times New Roman"/>
                <a:cs typeface="Times New Roman"/>
              </a:rPr>
              <a:t> </a:t>
            </a:r>
            <a:r>
              <a:rPr sz="2400" i="1" dirty="0">
                <a:solidFill>
                  <a:srgbClr val="FF0000"/>
                </a:solidFill>
                <a:latin typeface="Times New Roman"/>
                <a:cs typeface="Times New Roman"/>
              </a:rPr>
              <a:t>on</a:t>
            </a:r>
            <a:r>
              <a:rPr sz="2400" i="1" spc="-25" dirty="0">
                <a:solidFill>
                  <a:srgbClr val="FF0000"/>
                </a:solidFill>
                <a:latin typeface="Times New Roman"/>
                <a:cs typeface="Times New Roman"/>
              </a:rPr>
              <a:t> </a:t>
            </a:r>
            <a:r>
              <a:rPr sz="2400" i="1" dirty="0">
                <a:solidFill>
                  <a:srgbClr val="FF0000"/>
                </a:solidFill>
                <a:latin typeface="Times New Roman"/>
                <a:cs typeface="Times New Roman"/>
              </a:rPr>
              <a:t>mercuric</a:t>
            </a:r>
            <a:r>
              <a:rPr sz="2400" i="1" spc="-35" dirty="0">
                <a:solidFill>
                  <a:srgbClr val="FF0000"/>
                </a:solidFill>
                <a:latin typeface="Times New Roman"/>
                <a:cs typeface="Times New Roman"/>
              </a:rPr>
              <a:t> </a:t>
            </a:r>
            <a:r>
              <a:rPr sz="2400" i="1" dirty="0">
                <a:solidFill>
                  <a:srgbClr val="FF0000"/>
                </a:solidFill>
                <a:latin typeface="Times New Roman"/>
                <a:cs typeface="Times New Roman"/>
              </a:rPr>
              <a:t>chloride</a:t>
            </a:r>
            <a:r>
              <a:rPr sz="2400" i="1" spc="-60" dirty="0">
                <a:solidFill>
                  <a:srgbClr val="FF0000"/>
                </a:solidFill>
                <a:latin typeface="Times New Roman"/>
                <a:cs typeface="Times New Roman"/>
              </a:rPr>
              <a:t> </a:t>
            </a:r>
            <a:r>
              <a:rPr sz="2400" i="1" dirty="0">
                <a:solidFill>
                  <a:srgbClr val="FF0000"/>
                </a:solidFill>
                <a:latin typeface="Times New Roman"/>
                <a:cs typeface="Times New Roman"/>
              </a:rPr>
              <a:t>paper</a:t>
            </a:r>
            <a:r>
              <a:rPr sz="2400" i="1" spc="-25" dirty="0">
                <a:solidFill>
                  <a:srgbClr val="FF0000"/>
                </a:solidFill>
                <a:latin typeface="Times New Roman"/>
                <a:cs typeface="Times New Roman"/>
              </a:rPr>
              <a:t> </a:t>
            </a:r>
            <a:r>
              <a:rPr sz="2400" dirty="0">
                <a:latin typeface="Times New Roman"/>
                <a:cs typeface="Times New Roman"/>
              </a:rPr>
              <a:t>in</a:t>
            </a:r>
            <a:r>
              <a:rPr sz="2400" spc="-35" dirty="0">
                <a:latin typeface="Times New Roman"/>
                <a:cs typeface="Times New Roman"/>
              </a:rPr>
              <a:t> </a:t>
            </a:r>
            <a:r>
              <a:rPr sz="2400" dirty="0">
                <a:latin typeface="Times New Roman"/>
                <a:cs typeface="Times New Roman"/>
              </a:rPr>
              <a:t>presence</a:t>
            </a:r>
            <a:r>
              <a:rPr sz="2400" spc="-50" dirty="0">
                <a:latin typeface="Times New Roman"/>
                <a:cs typeface="Times New Roman"/>
              </a:rPr>
              <a:t> </a:t>
            </a:r>
            <a:r>
              <a:rPr sz="2400" dirty="0">
                <a:latin typeface="Times New Roman"/>
                <a:cs typeface="Times New Roman"/>
              </a:rPr>
              <a:t>of</a:t>
            </a:r>
            <a:r>
              <a:rPr sz="2400" spc="-25" dirty="0">
                <a:latin typeface="Times New Roman"/>
                <a:cs typeface="Times New Roman"/>
              </a:rPr>
              <a:t> </a:t>
            </a:r>
            <a:r>
              <a:rPr sz="2400" i="1" dirty="0">
                <a:latin typeface="Times New Roman"/>
                <a:cs typeface="Times New Roman"/>
              </a:rPr>
              <a:t>reducing</a:t>
            </a:r>
            <a:r>
              <a:rPr sz="2400" i="1" spc="-50" dirty="0">
                <a:latin typeface="Times New Roman"/>
                <a:cs typeface="Times New Roman"/>
              </a:rPr>
              <a:t> </a:t>
            </a:r>
            <a:r>
              <a:rPr sz="2400" i="1" dirty="0">
                <a:latin typeface="Times New Roman"/>
                <a:cs typeface="Times New Roman"/>
              </a:rPr>
              <a:t>agents</a:t>
            </a:r>
            <a:r>
              <a:rPr sz="2400" i="1" spc="-40" dirty="0">
                <a:latin typeface="Times New Roman"/>
                <a:cs typeface="Times New Roman"/>
              </a:rPr>
              <a:t> </a:t>
            </a:r>
            <a:r>
              <a:rPr sz="2400" spc="-20" dirty="0">
                <a:latin typeface="Times New Roman"/>
                <a:cs typeface="Times New Roman"/>
              </a:rPr>
              <a:t>like</a:t>
            </a:r>
            <a:r>
              <a:rPr sz="2400" spc="600" dirty="0">
                <a:latin typeface="Times New Roman"/>
                <a:cs typeface="Times New Roman"/>
              </a:rPr>
              <a:t> </a:t>
            </a:r>
            <a:r>
              <a:rPr sz="2400" i="1" dirty="0">
                <a:latin typeface="Times New Roman"/>
                <a:cs typeface="Times New Roman"/>
              </a:rPr>
              <a:t>potassium</a:t>
            </a:r>
            <a:r>
              <a:rPr sz="2400" i="1" spc="-45" dirty="0">
                <a:latin typeface="Times New Roman"/>
                <a:cs typeface="Times New Roman"/>
              </a:rPr>
              <a:t> </a:t>
            </a:r>
            <a:r>
              <a:rPr sz="2400" i="1" dirty="0">
                <a:latin typeface="Times New Roman"/>
                <a:cs typeface="Times New Roman"/>
              </a:rPr>
              <a:t>iodide</a:t>
            </a:r>
            <a:r>
              <a:rPr sz="2400" dirty="0">
                <a:latin typeface="Times New Roman"/>
                <a:cs typeface="Times New Roman"/>
              </a:rPr>
              <a:t>.</a:t>
            </a:r>
            <a:r>
              <a:rPr sz="2400" spc="-35" dirty="0">
                <a:latin typeface="Times New Roman"/>
                <a:cs typeface="Times New Roman"/>
              </a:rPr>
              <a:t> </a:t>
            </a:r>
            <a:endParaRPr lang="en-US" sz="2400" spc="-35" dirty="0">
              <a:latin typeface="Times New Roman"/>
              <a:cs typeface="Times New Roman"/>
            </a:endParaRPr>
          </a:p>
          <a:p>
            <a:pPr marL="355600" marR="5080" indent="-342900">
              <a:lnSpc>
                <a:spcPct val="150000"/>
              </a:lnSpc>
              <a:spcBef>
                <a:spcPts val="30"/>
              </a:spcBef>
              <a:buFont typeface="Arial" panose="020B0604020202020204" pitchFamily="34" charset="0"/>
              <a:buChar char="•"/>
              <a:tabLst>
                <a:tab pos="5354320" algn="l"/>
              </a:tabLst>
            </a:pPr>
            <a:r>
              <a:rPr sz="2400" dirty="0">
                <a:latin typeface="Times New Roman"/>
                <a:cs typeface="Times New Roman"/>
              </a:rPr>
              <a:t>It</a:t>
            </a:r>
            <a:r>
              <a:rPr sz="2400" spc="-15"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dirty="0">
                <a:latin typeface="Times New Roman"/>
                <a:cs typeface="Times New Roman"/>
              </a:rPr>
              <a:t>also</a:t>
            </a:r>
            <a:r>
              <a:rPr sz="2400" spc="-20" dirty="0">
                <a:latin typeface="Times New Roman"/>
                <a:cs typeface="Times New Roman"/>
              </a:rPr>
              <a:t> </a:t>
            </a:r>
            <a:r>
              <a:rPr sz="2400" dirty="0">
                <a:latin typeface="Times New Roman"/>
                <a:cs typeface="Times New Roman"/>
              </a:rPr>
              <a:t>called</a:t>
            </a:r>
            <a:r>
              <a:rPr sz="2400" spc="-50" dirty="0">
                <a:latin typeface="Times New Roman"/>
                <a:cs typeface="Times New Roman"/>
              </a:rPr>
              <a:t> </a:t>
            </a:r>
            <a:r>
              <a:rPr sz="2400" dirty="0">
                <a:latin typeface="Times New Roman"/>
                <a:cs typeface="Times New Roman"/>
              </a:rPr>
              <a:t>as</a:t>
            </a:r>
            <a:r>
              <a:rPr sz="2400" spc="-20" dirty="0">
                <a:latin typeface="Times New Roman"/>
                <a:cs typeface="Times New Roman"/>
              </a:rPr>
              <a:t> </a:t>
            </a:r>
            <a:r>
              <a:rPr sz="2400" b="1" dirty="0">
                <a:latin typeface="Times New Roman"/>
                <a:cs typeface="Times New Roman"/>
              </a:rPr>
              <a:t>Gutzeit</a:t>
            </a:r>
            <a:r>
              <a:rPr sz="2400" b="1" spc="-10" dirty="0">
                <a:latin typeface="Times New Roman"/>
                <a:cs typeface="Times New Roman"/>
              </a:rPr>
              <a:t> </a:t>
            </a:r>
            <a:r>
              <a:rPr sz="2400" b="1" dirty="0">
                <a:latin typeface="Times New Roman"/>
                <a:cs typeface="Times New Roman"/>
              </a:rPr>
              <a:t>test</a:t>
            </a:r>
            <a:r>
              <a:rPr sz="2400" b="1" spc="-15" dirty="0">
                <a:latin typeface="Times New Roman"/>
                <a:cs typeface="Times New Roman"/>
              </a:rPr>
              <a:t> </a:t>
            </a:r>
            <a:r>
              <a:rPr sz="2400" dirty="0">
                <a:latin typeface="Times New Roman"/>
                <a:cs typeface="Times New Roman"/>
              </a:rPr>
              <a:t>and.</a:t>
            </a:r>
            <a:r>
              <a:rPr sz="2400" spc="-20" dirty="0">
                <a:latin typeface="Times New Roman"/>
                <a:cs typeface="Times New Roman"/>
              </a:rPr>
              <a:t> </a:t>
            </a:r>
            <a:r>
              <a:rPr sz="2400" dirty="0">
                <a:latin typeface="Times New Roman"/>
                <a:cs typeface="Times New Roman"/>
              </a:rPr>
              <a:t>requires</a:t>
            </a:r>
            <a:r>
              <a:rPr sz="2400" spc="-30" dirty="0">
                <a:latin typeface="Times New Roman"/>
                <a:cs typeface="Times New Roman"/>
              </a:rPr>
              <a:t> </a:t>
            </a:r>
            <a:r>
              <a:rPr sz="2400" dirty="0">
                <a:latin typeface="Times New Roman"/>
                <a:cs typeface="Times New Roman"/>
              </a:rPr>
              <a:t>special</a:t>
            </a:r>
            <a:r>
              <a:rPr sz="2400" spc="-45" dirty="0">
                <a:latin typeface="Times New Roman"/>
                <a:cs typeface="Times New Roman"/>
              </a:rPr>
              <a:t> </a:t>
            </a:r>
            <a:r>
              <a:rPr sz="2400" i="1" spc="-10" dirty="0">
                <a:latin typeface="Times New Roman"/>
                <a:cs typeface="Times New Roman"/>
              </a:rPr>
              <a:t>apparatus </a:t>
            </a:r>
            <a:r>
              <a:rPr sz="2400" i="1" dirty="0">
                <a:latin typeface="Times New Roman"/>
                <a:cs typeface="Times New Roman"/>
              </a:rPr>
              <a:t>Arsenic</a:t>
            </a:r>
            <a:r>
              <a:rPr sz="2400" dirty="0">
                <a:latin typeface="Times New Roman"/>
                <a:cs typeface="Times New Roman"/>
              </a:rPr>
              <a:t>,</a:t>
            </a:r>
            <a:r>
              <a:rPr sz="2400" spc="-45" dirty="0">
                <a:latin typeface="Times New Roman"/>
                <a:cs typeface="Times New Roman"/>
              </a:rPr>
              <a:t> </a:t>
            </a:r>
            <a:r>
              <a:rPr sz="2400" dirty="0">
                <a:latin typeface="Times New Roman"/>
                <a:cs typeface="Times New Roman"/>
              </a:rPr>
              <a:t>present</a:t>
            </a:r>
            <a:r>
              <a:rPr sz="2400" spc="-10" dirty="0">
                <a:latin typeface="Times New Roman"/>
                <a:cs typeface="Times New Roman"/>
              </a:rPr>
              <a:t> </a:t>
            </a:r>
            <a:r>
              <a:rPr sz="2400" dirty="0">
                <a:latin typeface="Times New Roman"/>
                <a:cs typeface="Times New Roman"/>
              </a:rPr>
              <a:t>as</a:t>
            </a:r>
            <a:r>
              <a:rPr sz="2400" spc="-15" dirty="0">
                <a:latin typeface="Times New Roman"/>
                <a:cs typeface="Times New Roman"/>
              </a:rPr>
              <a:t> </a:t>
            </a:r>
            <a:r>
              <a:rPr sz="2400" i="1" dirty="0">
                <a:latin typeface="Times New Roman"/>
                <a:cs typeface="Times New Roman"/>
              </a:rPr>
              <a:t>arsenic</a:t>
            </a:r>
            <a:r>
              <a:rPr sz="2400" i="1" spc="-10" dirty="0">
                <a:latin typeface="Times New Roman"/>
                <a:cs typeface="Times New Roman"/>
              </a:rPr>
              <a:t> </a:t>
            </a:r>
            <a:r>
              <a:rPr sz="2400" i="1" dirty="0">
                <a:latin typeface="Times New Roman"/>
                <a:cs typeface="Times New Roman"/>
              </a:rPr>
              <a:t>acid</a:t>
            </a:r>
            <a:r>
              <a:rPr sz="2400" i="1" spc="-35"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dirty="0">
                <a:latin typeface="Times New Roman"/>
                <a:cs typeface="Times New Roman"/>
              </a:rPr>
              <a:t>the</a:t>
            </a:r>
            <a:r>
              <a:rPr sz="2400" spc="-30" dirty="0">
                <a:latin typeface="Times New Roman"/>
                <a:cs typeface="Times New Roman"/>
              </a:rPr>
              <a:t> </a:t>
            </a:r>
            <a:r>
              <a:rPr sz="2400" spc="-25" dirty="0">
                <a:latin typeface="Times New Roman"/>
                <a:cs typeface="Times New Roman"/>
              </a:rPr>
              <a:t>sam</a:t>
            </a:r>
            <a:r>
              <a:rPr lang="en-US" sz="2400" dirty="0">
                <a:latin typeface="Times New Roman"/>
                <a:cs typeface="Times New Roman"/>
              </a:rPr>
              <a:t>p</a:t>
            </a:r>
            <a:r>
              <a:rPr sz="2400" dirty="0">
                <a:latin typeface="Times New Roman"/>
                <a:cs typeface="Times New Roman"/>
              </a:rPr>
              <a:t>le</a:t>
            </a:r>
            <a:r>
              <a:rPr sz="2400" spc="-20" dirty="0">
                <a:latin typeface="Times New Roman"/>
                <a:cs typeface="Times New Roman"/>
              </a:rPr>
              <a:t> </a:t>
            </a:r>
            <a:r>
              <a:rPr sz="2400" dirty="0">
                <a:latin typeface="Times New Roman"/>
                <a:cs typeface="Times New Roman"/>
              </a:rPr>
              <a:t>is</a:t>
            </a:r>
            <a:r>
              <a:rPr sz="2400" spc="-35" dirty="0">
                <a:latin typeface="Times New Roman"/>
                <a:cs typeface="Times New Roman"/>
              </a:rPr>
              <a:t> </a:t>
            </a:r>
            <a:r>
              <a:rPr sz="2400" i="1" dirty="0">
                <a:latin typeface="Times New Roman"/>
                <a:cs typeface="Times New Roman"/>
              </a:rPr>
              <a:t>reduced</a:t>
            </a:r>
            <a:r>
              <a:rPr sz="2400" i="1" spc="-40" dirty="0">
                <a:latin typeface="Times New Roman"/>
                <a:cs typeface="Times New Roman"/>
              </a:rPr>
              <a:t> </a:t>
            </a:r>
            <a:r>
              <a:rPr sz="2400" dirty="0">
                <a:latin typeface="Times New Roman"/>
                <a:cs typeface="Times New Roman"/>
              </a:rPr>
              <a:t>to</a:t>
            </a:r>
            <a:r>
              <a:rPr sz="2400" spc="-35" dirty="0">
                <a:latin typeface="Times New Roman"/>
                <a:cs typeface="Times New Roman"/>
              </a:rPr>
              <a:t> </a:t>
            </a:r>
            <a:r>
              <a:rPr sz="2400" i="1" dirty="0">
                <a:latin typeface="Times New Roman"/>
                <a:cs typeface="Times New Roman"/>
              </a:rPr>
              <a:t>arsenious</a:t>
            </a:r>
            <a:r>
              <a:rPr sz="2400" i="1" spc="-35" dirty="0">
                <a:latin typeface="Times New Roman"/>
                <a:cs typeface="Times New Roman"/>
              </a:rPr>
              <a:t> </a:t>
            </a:r>
            <a:r>
              <a:rPr sz="2400" i="1" dirty="0">
                <a:latin typeface="Times New Roman"/>
                <a:cs typeface="Times New Roman"/>
              </a:rPr>
              <a:t>acid</a:t>
            </a:r>
            <a:r>
              <a:rPr sz="2400" i="1" spc="-40" dirty="0">
                <a:latin typeface="Times New Roman"/>
                <a:cs typeface="Times New Roman"/>
              </a:rPr>
              <a:t> </a:t>
            </a:r>
            <a:r>
              <a:rPr sz="2400" spc="-25" dirty="0">
                <a:latin typeface="Times New Roman"/>
                <a:cs typeface="Times New Roman"/>
              </a:rPr>
              <a:t>by </a:t>
            </a:r>
            <a:r>
              <a:rPr sz="2400" dirty="0">
                <a:latin typeface="Times New Roman"/>
                <a:cs typeface="Times New Roman"/>
              </a:rPr>
              <a:t>reducing</a:t>
            </a:r>
            <a:r>
              <a:rPr sz="2400" spc="-45" dirty="0">
                <a:latin typeface="Times New Roman"/>
                <a:cs typeface="Times New Roman"/>
              </a:rPr>
              <a:t> </a:t>
            </a:r>
            <a:r>
              <a:rPr sz="2400" dirty="0">
                <a:latin typeface="Times New Roman"/>
                <a:cs typeface="Times New Roman"/>
              </a:rPr>
              <a:t>agents</a:t>
            </a:r>
            <a:r>
              <a:rPr sz="2400" spc="-25" dirty="0">
                <a:latin typeface="Times New Roman"/>
                <a:cs typeface="Times New Roman"/>
              </a:rPr>
              <a:t> </a:t>
            </a:r>
            <a:r>
              <a:rPr sz="2400" dirty="0">
                <a:latin typeface="Times New Roman"/>
                <a:cs typeface="Times New Roman"/>
              </a:rPr>
              <a:t>like</a:t>
            </a:r>
            <a:r>
              <a:rPr sz="2400" spc="-25" dirty="0">
                <a:latin typeface="Times New Roman"/>
                <a:cs typeface="Times New Roman"/>
              </a:rPr>
              <a:t> </a:t>
            </a:r>
            <a:r>
              <a:rPr sz="2400" dirty="0">
                <a:latin typeface="Times New Roman"/>
                <a:cs typeface="Times New Roman"/>
              </a:rPr>
              <a:t>potassium</a:t>
            </a:r>
            <a:r>
              <a:rPr sz="2400" spc="-25" dirty="0">
                <a:latin typeface="Times New Roman"/>
                <a:cs typeface="Times New Roman"/>
              </a:rPr>
              <a:t> </a:t>
            </a:r>
            <a:r>
              <a:rPr sz="2400" dirty="0">
                <a:latin typeface="Times New Roman"/>
                <a:cs typeface="Times New Roman"/>
              </a:rPr>
              <a:t>iodide,</a:t>
            </a:r>
            <a:r>
              <a:rPr sz="2400" spc="-25" dirty="0">
                <a:latin typeface="Times New Roman"/>
                <a:cs typeface="Times New Roman"/>
              </a:rPr>
              <a:t> </a:t>
            </a:r>
            <a:r>
              <a:rPr sz="2400" dirty="0">
                <a:latin typeface="Times New Roman"/>
                <a:cs typeface="Times New Roman"/>
              </a:rPr>
              <a:t>stannous</a:t>
            </a:r>
            <a:r>
              <a:rPr sz="2400" spc="-10" dirty="0">
                <a:latin typeface="Times New Roman"/>
                <a:cs typeface="Times New Roman"/>
              </a:rPr>
              <a:t> </a:t>
            </a:r>
            <a:r>
              <a:rPr sz="2400" dirty="0">
                <a:latin typeface="Times New Roman"/>
                <a:cs typeface="Times New Roman"/>
              </a:rPr>
              <a:t>acid,</a:t>
            </a:r>
            <a:r>
              <a:rPr sz="2400" spc="-30" dirty="0">
                <a:latin typeface="Times New Roman"/>
                <a:cs typeface="Times New Roman"/>
              </a:rPr>
              <a:t> </a:t>
            </a:r>
            <a:r>
              <a:rPr sz="2400" dirty="0">
                <a:latin typeface="Times New Roman"/>
                <a:cs typeface="Times New Roman"/>
              </a:rPr>
              <a:t>zinc,</a:t>
            </a:r>
            <a:r>
              <a:rPr sz="2400" spc="-25" dirty="0">
                <a:latin typeface="Times New Roman"/>
                <a:cs typeface="Times New Roman"/>
              </a:rPr>
              <a:t> </a:t>
            </a:r>
            <a:r>
              <a:rPr sz="2400" dirty="0">
                <a:latin typeface="Times New Roman"/>
                <a:cs typeface="Times New Roman"/>
              </a:rPr>
              <a:t>hydrochloric</a:t>
            </a:r>
            <a:r>
              <a:rPr sz="2400" spc="-30" dirty="0">
                <a:latin typeface="Times New Roman"/>
                <a:cs typeface="Times New Roman"/>
              </a:rPr>
              <a:t> </a:t>
            </a:r>
            <a:r>
              <a:rPr sz="2400" dirty="0">
                <a:latin typeface="Times New Roman"/>
                <a:cs typeface="Times New Roman"/>
              </a:rPr>
              <a:t>acid,</a:t>
            </a:r>
            <a:r>
              <a:rPr sz="2400" spc="-30" dirty="0">
                <a:latin typeface="Times New Roman"/>
                <a:cs typeface="Times New Roman"/>
              </a:rPr>
              <a:t> </a:t>
            </a:r>
            <a:r>
              <a:rPr sz="2400" spc="-20" dirty="0">
                <a:latin typeface="Times New Roman"/>
                <a:cs typeface="Times New Roman"/>
              </a:rPr>
              <a:t>etc.</a:t>
            </a:r>
            <a:endParaRPr lang="en-US" sz="2400" dirty="0">
              <a:latin typeface="Times New Roman"/>
              <a:cs typeface="Times New Roman"/>
            </a:endParaRPr>
          </a:p>
          <a:p>
            <a:pPr marL="355600" marR="5080" indent="-342900">
              <a:lnSpc>
                <a:spcPct val="150000"/>
              </a:lnSpc>
              <a:spcBef>
                <a:spcPts val="30"/>
              </a:spcBef>
              <a:buFont typeface="Arial" panose="020B0604020202020204" pitchFamily="34" charset="0"/>
              <a:buChar char="•"/>
              <a:tabLst>
                <a:tab pos="5354320" algn="l"/>
              </a:tabLst>
            </a:pPr>
            <a:r>
              <a:rPr sz="2400" i="1" dirty="0" err="1">
                <a:latin typeface="Times New Roman"/>
                <a:cs typeface="Times New Roman"/>
              </a:rPr>
              <a:t>Arsenious</a:t>
            </a:r>
            <a:r>
              <a:rPr sz="2400" i="1" spc="-50" dirty="0">
                <a:latin typeface="Times New Roman"/>
                <a:cs typeface="Times New Roman"/>
              </a:rPr>
              <a:t> </a:t>
            </a:r>
            <a:r>
              <a:rPr sz="2400" i="1" dirty="0">
                <a:latin typeface="Times New Roman"/>
                <a:cs typeface="Times New Roman"/>
              </a:rPr>
              <a:t>acid</a:t>
            </a:r>
            <a:r>
              <a:rPr sz="2400" i="1" spc="-35" dirty="0">
                <a:latin typeface="Times New Roman"/>
                <a:cs typeface="Times New Roman"/>
              </a:rPr>
              <a:t> </a:t>
            </a:r>
            <a:r>
              <a:rPr sz="2400" dirty="0">
                <a:latin typeface="Times New Roman"/>
                <a:cs typeface="Times New Roman"/>
              </a:rPr>
              <a:t>is</a:t>
            </a:r>
            <a:r>
              <a:rPr sz="2400" spc="-30" dirty="0">
                <a:latin typeface="Times New Roman"/>
                <a:cs typeface="Times New Roman"/>
              </a:rPr>
              <a:t> </a:t>
            </a:r>
            <a:r>
              <a:rPr sz="2400" dirty="0">
                <a:latin typeface="Times New Roman"/>
                <a:cs typeface="Times New Roman"/>
              </a:rPr>
              <a:t>further</a:t>
            </a:r>
            <a:r>
              <a:rPr sz="2400" spc="-25" dirty="0">
                <a:latin typeface="Times New Roman"/>
                <a:cs typeface="Times New Roman"/>
              </a:rPr>
              <a:t> </a:t>
            </a:r>
            <a:r>
              <a:rPr sz="2400" dirty="0">
                <a:latin typeface="Times New Roman"/>
                <a:cs typeface="Times New Roman"/>
              </a:rPr>
              <a:t>reduced</a:t>
            </a:r>
            <a:r>
              <a:rPr sz="2400" spc="-45" dirty="0">
                <a:latin typeface="Times New Roman"/>
                <a:cs typeface="Times New Roman"/>
              </a:rPr>
              <a:t> </a:t>
            </a:r>
            <a:r>
              <a:rPr sz="2400" dirty="0">
                <a:latin typeface="Times New Roman"/>
                <a:cs typeface="Times New Roman"/>
              </a:rPr>
              <a:t>to</a:t>
            </a:r>
            <a:r>
              <a:rPr sz="2400" spc="-30" dirty="0">
                <a:latin typeface="Times New Roman"/>
                <a:cs typeface="Times New Roman"/>
              </a:rPr>
              <a:t> </a:t>
            </a:r>
            <a:r>
              <a:rPr sz="2400" i="1" dirty="0">
                <a:latin typeface="Times New Roman"/>
                <a:cs typeface="Times New Roman"/>
              </a:rPr>
              <a:t>arsine</a:t>
            </a:r>
            <a:r>
              <a:rPr sz="2400" i="1" spc="-30" dirty="0">
                <a:latin typeface="Times New Roman"/>
                <a:cs typeface="Times New Roman"/>
              </a:rPr>
              <a:t> </a:t>
            </a:r>
            <a:r>
              <a:rPr sz="2400" i="1" dirty="0">
                <a:latin typeface="Times New Roman"/>
                <a:cs typeface="Times New Roman"/>
              </a:rPr>
              <a:t>(gas)</a:t>
            </a:r>
            <a:r>
              <a:rPr sz="2400" i="1" spc="-10" dirty="0">
                <a:latin typeface="Times New Roman"/>
                <a:cs typeface="Times New Roman"/>
              </a:rPr>
              <a:t> </a:t>
            </a:r>
            <a:r>
              <a:rPr sz="2400" dirty="0">
                <a:latin typeface="Times New Roman"/>
                <a:cs typeface="Times New Roman"/>
              </a:rPr>
              <a:t>by</a:t>
            </a:r>
            <a:r>
              <a:rPr sz="2400" spc="-20" dirty="0">
                <a:latin typeface="Times New Roman"/>
                <a:cs typeface="Times New Roman"/>
              </a:rPr>
              <a:t> </a:t>
            </a:r>
            <a:r>
              <a:rPr sz="2400" i="1" dirty="0">
                <a:latin typeface="Times New Roman"/>
                <a:cs typeface="Times New Roman"/>
              </a:rPr>
              <a:t>hydrogen</a:t>
            </a:r>
            <a:r>
              <a:rPr sz="2400" i="1" spc="-30" dirty="0">
                <a:latin typeface="Times New Roman"/>
                <a:cs typeface="Times New Roman"/>
              </a:rPr>
              <a:t> </a:t>
            </a:r>
            <a:r>
              <a:rPr sz="2400" dirty="0">
                <a:latin typeface="Times New Roman"/>
                <a:cs typeface="Times New Roman"/>
              </a:rPr>
              <a:t>and</a:t>
            </a:r>
            <a:r>
              <a:rPr sz="2400" spc="-35" dirty="0">
                <a:latin typeface="Times New Roman"/>
                <a:cs typeface="Times New Roman"/>
              </a:rPr>
              <a:t> </a:t>
            </a:r>
            <a:r>
              <a:rPr sz="2400" dirty="0">
                <a:latin typeface="Times New Roman"/>
                <a:cs typeface="Times New Roman"/>
              </a:rPr>
              <a:t>reacts</a:t>
            </a:r>
            <a:r>
              <a:rPr sz="2400" spc="-45" dirty="0">
                <a:latin typeface="Times New Roman"/>
                <a:cs typeface="Times New Roman"/>
              </a:rPr>
              <a:t> </a:t>
            </a:r>
            <a:r>
              <a:rPr sz="2400" spc="-20" dirty="0">
                <a:latin typeface="Times New Roman"/>
                <a:cs typeface="Times New Roman"/>
              </a:rPr>
              <a:t>with</a:t>
            </a:r>
            <a:endParaRPr sz="2400" dirty="0">
              <a:latin typeface="Times New Roman"/>
              <a:cs typeface="Times New Roman"/>
            </a:endParaRPr>
          </a:p>
          <a:p>
            <a:pPr marL="12700">
              <a:lnSpc>
                <a:spcPct val="100000"/>
              </a:lnSpc>
              <a:spcBef>
                <a:spcPts val="1440"/>
              </a:spcBef>
            </a:pPr>
            <a:r>
              <a:rPr lang="en-US" sz="2400" i="1" spc="-10" dirty="0">
                <a:latin typeface="Times New Roman"/>
                <a:cs typeface="Times New Roman"/>
              </a:rPr>
              <a:t>     </a:t>
            </a:r>
            <a:r>
              <a:rPr sz="2400" i="1" spc="-10" dirty="0">
                <a:latin typeface="Times New Roman"/>
                <a:cs typeface="Times New Roman"/>
              </a:rPr>
              <a:t>mercuric</a:t>
            </a:r>
            <a:r>
              <a:rPr sz="2400" i="1" spc="-40" dirty="0">
                <a:latin typeface="Times New Roman"/>
                <a:cs typeface="Times New Roman"/>
              </a:rPr>
              <a:t> </a:t>
            </a:r>
            <a:r>
              <a:rPr sz="2400" i="1" dirty="0">
                <a:latin typeface="Times New Roman"/>
                <a:cs typeface="Times New Roman"/>
              </a:rPr>
              <a:t>chloride</a:t>
            </a:r>
            <a:r>
              <a:rPr sz="2400" i="1" spc="-30" dirty="0">
                <a:latin typeface="Times New Roman"/>
                <a:cs typeface="Times New Roman"/>
              </a:rPr>
              <a:t> </a:t>
            </a:r>
            <a:r>
              <a:rPr sz="2400" dirty="0">
                <a:latin typeface="Times New Roman"/>
                <a:cs typeface="Times New Roman"/>
              </a:rPr>
              <a:t>paper</a:t>
            </a:r>
            <a:r>
              <a:rPr sz="2400" spc="-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give</a:t>
            </a:r>
            <a:r>
              <a:rPr sz="2400" spc="-10" dirty="0">
                <a:latin typeface="Times New Roman"/>
                <a:cs typeface="Times New Roman"/>
              </a:rPr>
              <a:t> </a:t>
            </a:r>
            <a:r>
              <a:rPr sz="2400" dirty="0">
                <a:latin typeface="Times New Roman"/>
                <a:cs typeface="Times New Roman"/>
              </a:rPr>
              <a:t>a</a:t>
            </a:r>
            <a:r>
              <a:rPr sz="2400" spc="-10" dirty="0">
                <a:latin typeface="Times New Roman"/>
                <a:cs typeface="Times New Roman"/>
              </a:rPr>
              <a:t> </a:t>
            </a:r>
            <a:r>
              <a:rPr sz="2400" i="1" dirty="0">
                <a:solidFill>
                  <a:srgbClr val="FF0000"/>
                </a:solidFill>
                <a:latin typeface="Times New Roman"/>
                <a:cs typeface="Times New Roman"/>
              </a:rPr>
              <a:t>yellow</a:t>
            </a:r>
            <a:r>
              <a:rPr sz="2400" i="1" spc="-30" dirty="0">
                <a:solidFill>
                  <a:srgbClr val="FF0000"/>
                </a:solidFill>
                <a:latin typeface="Times New Roman"/>
                <a:cs typeface="Times New Roman"/>
              </a:rPr>
              <a:t> </a:t>
            </a:r>
            <a:r>
              <a:rPr sz="2400" i="1" spc="-10" dirty="0">
                <a:solidFill>
                  <a:srgbClr val="FF0000"/>
                </a:solidFill>
                <a:latin typeface="Times New Roman"/>
                <a:cs typeface="Times New Roman"/>
              </a:rPr>
              <a:t>stain.</a:t>
            </a:r>
            <a:endParaRPr sz="2400" dirty="0">
              <a:solidFill>
                <a:srgbClr val="FF0000"/>
              </a:solidFill>
              <a:latin typeface="Times New Roman"/>
              <a:cs typeface="Times New Roman"/>
            </a:endParaRPr>
          </a:p>
        </p:txBody>
      </p:sp>
    </p:spTree>
    <p:extLst>
      <p:ext uri="{BB962C8B-B14F-4D97-AF65-F5344CB8AC3E}">
        <p14:creationId xmlns:p14="http://schemas.microsoft.com/office/powerpoint/2010/main" val="420209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txBox="1"/>
          <p:nvPr/>
        </p:nvSpPr>
        <p:spPr>
          <a:xfrm>
            <a:off x="480392" y="1127138"/>
            <a:ext cx="11227346" cy="5250796"/>
          </a:xfrm>
          <a:prstGeom prst="rect">
            <a:avLst/>
          </a:prstGeom>
        </p:spPr>
        <p:txBody>
          <a:bodyPr vert="horz" wrap="square" lIns="0" tIns="13335" rIns="0" bIns="0" rtlCol="0">
            <a:spAutoFit/>
          </a:bodyPr>
          <a:lstStyle/>
          <a:p>
            <a:pPr marL="12700">
              <a:lnSpc>
                <a:spcPct val="100000"/>
              </a:lnSpc>
              <a:spcBef>
                <a:spcPts val="105"/>
              </a:spcBef>
            </a:pPr>
            <a:r>
              <a:rPr sz="3200" dirty="0">
                <a:latin typeface="Cambria"/>
                <a:cs typeface="Cambria"/>
              </a:rPr>
              <a:t>Classified</a:t>
            </a:r>
            <a:r>
              <a:rPr sz="3200" spc="-50" dirty="0">
                <a:latin typeface="Cambria"/>
                <a:cs typeface="Cambria"/>
              </a:rPr>
              <a:t> </a:t>
            </a:r>
            <a:r>
              <a:rPr sz="3200" spc="-5" dirty="0">
                <a:latin typeface="Cambria"/>
                <a:cs typeface="Cambria"/>
              </a:rPr>
              <a:t>as</a:t>
            </a:r>
            <a:endParaRPr sz="3200" dirty="0">
              <a:latin typeface="Cambria"/>
              <a:cs typeface="Cambria"/>
            </a:endParaRPr>
          </a:p>
          <a:p>
            <a:pPr marL="527685" indent="-515620">
              <a:lnSpc>
                <a:spcPct val="100000"/>
              </a:lnSpc>
              <a:buAutoNum type="arabicParenR"/>
              <a:tabLst>
                <a:tab pos="528320" algn="l"/>
              </a:tabLst>
            </a:pPr>
            <a:r>
              <a:rPr sz="3200" spc="-5" dirty="0">
                <a:latin typeface="Cambria"/>
                <a:cs typeface="Cambria"/>
              </a:rPr>
              <a:t>Official</a:t>
            </a:r>
            <a:r>
              <a:rPr sz="3200" dirty="0">
                <a:latin typeface="Cambria"/>
                <a:cs typeface="Cambria"/>
              </a:rPr>
              <a:t> </a:t>
            </a:r>
            <a:r>
              <a:rPr sz="3200" spc="-5" dirty="0">
                <a:latin typeface="Cambria"/>
                <a:cs typeface="Cambria"/>
              </a:rPr>
              <a:t>Pharmacopoeia</a:t>
            </a:r>
            <a:endParaRPr sz="3200" dirty="0">
              <a:latin typeface="Cambria"/>
              <a:cs typeface="Cambria"/>
            </a:endParaRPr>
          </a:p>
          <a:p>
            <a:pPr marL="527685" indent="-515620">
              <a:lnSpc>
                <a:spcPct val="100000"/>
              </a:lnSpc>
              <a:buAutoNum type="arabicParenR"/>
              <a:tabLst>
                <a:tab pos="528320" algn="l"/>
              </a:tabLst>
            </a:pPr>
            <a:r>
              <a:rPr sz="3200" dirty="0">
                <a:latin typeface="Cambria"/>
                <a:cs typeface="Cambria"/>
              </a:rPr>
              <a:t>Non-official</a:t>
            </a:r>
            <a:r>
              <a:rPr sz="3200" spc="-30" dirty="0">
                <a:latin typeface="Cambria"/>
                <a:cs typeface="Cambria"/>
              </a:rPr>
              <a:t> </a:t>
            </a:r>
            <a:r>
              <a:rPr sz="3200" spc="-5" dirty="0">
                <a:latin typeface="Cambria"/>
                <a:cs typeface="Cambria"/>
              </a:rPr>
              <a:t>Pharmacopoeia</a:t>
            </a:r>
            <a:endParaRPr sz="3200" dirty="0">
              <a:latin typeface="Cambria"/>
              <a:cs typeface="Cambria"/>
            </a:endParaRPr>
          </a:p>
          <a:p>
            <a:pPr marL="12700" marR="5080" algn="just">
              <a:lnSpc>
                <a:spcPct val="100000"/>
              </a:lnSpc>
            </a:pPr>
            <a:r>
              <a:rPr sz="3200" b="1" u="sng" spc="-5" dirty="0">
                <a:solidFill>
                  <a:srgbClr val="F96E21"/>
                </a:solidFill>
                <a:latin typeface="Cambria"/>
                <a:cs typeface="Cambria"/>
              </a:rPr>
              <a:t>Official</a:t>
            </a:r>
            <a:r>
              <a:rPr sz="3200" b="1" u="sng" dirty="0">
                <a:solidFill>
                  <a:srgbClr val="F96E21"/>
                </a:solidFill>
                <a:latin typeface="Cambria"/>
                <a:cs typeface="Cambria"/>
              </a:rPr>
              <a:t> </a:t>
            </a:r>
            <a:r>
              <a:rPr sz="3200" b="1" u="sng" spc="-5" dirty="0">
                <a:solidFill>
                  <a:srgbClr val="F96E21"/>
                </a:solidFill>
                <a:latin typeface="Cambria"/>
                <a:cs typeface="Cambria"/>
              </a:rPr>
              <a:t>Pharmacopoeia</a:t>
            </a:r>
            <a:r>
              <a:rPr sz="3200" spc="-5" dirty="0">
                <a:solidFill>
                  <a:srgbClr val="F96E21"/>
                </a:solidFill>
                <a:latin typeface="Cambria"/>
                <a:cs typeface="Cambria"/>
              </a:rPr>
              <a:t>:</a:t>
            </a:r>
            <a:r>
              <a:rPr sz="3200" dirty="0">
                <a:solidFill>
                  <a:srgbClr val="F96E21"/>
                </a:solidFill>
                <a:latin typeface="Cambria"/>
                <a:cs typeface="Cambria"/>
              </a:rPr>
              <a:t> </a:t>
            </a:r>
            <a:r>
              <a:rPr lang="en-US" sz="3200" spc="-5" dirty="0">
                <a:latin typeface="Cambria"/>
                <a:cs typeface="Cambria"/>
              </a:rPr>
              <a:t>T</a:t>
            </a:r>
            <a:r>
              <a:rPr sz="3200" spc="-5" dirty="0">
                <a:latin typeface="Cambria"/>
                <a:cs typeface="Cambria"/>
              </a:rPr>
              <a:t>hese</a:t>
            </a:r>
            <a:r>
              <a:rPr sz="3200" dirty="0">
                <a:latin typeface="Cambria"/>
                <a:cs typeface="Cambria"/>
              </a:rPr>
              <a:t> </a:t>
            </a:r>
            <a:r>
              <a:rPr sz="3200" spc="-20" dirty="0">
                <a:latin typeface="Cambria"/>
                <a:cs typeface="Cambria"/>
              </a:rPr>
              <a:t>are</a:t>
            </a:r>
            <a:r>
              <a:rPr sz="3200" spc="-15" dirty="0">
                <a:latin typeface="Cambria"/>
                <a:cs typeface="Cambria"/>
              </a:rPr>
              <a:t> </a:t>
            </a:r>
            <a:r>
              <a:rPr sz="3200" spc="-5" dirty="0">
                <a:latin typeface="Cambria"/>
                <a:cs typeface="Cambria"/>
              </a:rPr>
              <a:t>the</a:t>
            </a:r>
            <a:r>
              <a:rPr sz="3200" dirty="0">
                <a:latin typeface="Cambria"/>
                <a:cs typeface="Cambria"/>
              </a:rPr>
              <a:t> </a:t>
            </a:r>
            <a:r>
              <a:rPr sz="3200" b="1" dirty="0">
                <a:latin typeface="Cambria"/>
                <a:cs typeface="Cambria"/>
              </a:rPr>
              <a:t>compilation</a:t>
            </a:r>
            <a:r>
              <a:rPr sz="3200" b="1" spc="5" dirty="0">
                <a:latin typeface="Cambria"/>
                <a:cs typeface="Cambria"/>
              </a:rPr>
              <a:t> </a:t>
            </a:r>
            <a:r>
              <a:rPr sz="3200" b="1" dirty="0">
                <a:latin typeface="Cambria"/>
                <a:cs typeface="Cambria"/>
              </a:rPr>
              <a:t>of</a:t>
            </a:r>
            <a:r>
              <a:rPr sz="3200" b="1" spc="5" dirty="0">
                <a:latin typeface="Cambria"/>
                <a:cs typeface="Cambria"/>
              </a:rPr>
              <a:t> </a:t>
            </a:r>
            <a:r>
              <a:rPr sz="3200" b="1" dirty="0">
                <a:latin typeface="Cambria"/>
                <a:cs typeface="Cambria"/>
              </a:rPr>
              <a:t>drugs</a:t>
            </a:r>
            <a:r>
              <a:rPr sz="3200" b="1" spc="5" dirty="0">
                <a:latin typeface="Cambria"/>
                <a:cs typeface="Cambria"/>
              </a:rPr>
              <a:t> </a:t>
            </a:r>
            <a:r>
              <a:rPr sz="3200" spc="-5" dirty="0">
                <a:latin typeface="Cambria"/>
                <a:cs typeface="Cambria"/>
              </a:rPr>
              <a:t>and </a:t>
            </a:r>
            <a:r>
              <a:rPr sz="3200" spc="-695" dirty="0">
                <a:latin typeface="Cambria"/>
                <a:cs typeface="Cambria"/>
              </a:rPr>
              <a:t> </a:t>
            </a:r>
            <a:r>
              <a:rPr sz="3200" spc="-10" dirty="0">
                <a:latin typeface="Cambria"/>
                <a:cs typeface="Cambria"/>
              </a:rPr>
              <a:t>related</a:t>
            </a:r>
            <a:r>
              <a:rPr sz="3200" spc="-5" dirty="0">
                <a:latin typeface="Cambria"/>
                <a:cs typeface="Cambria"/>
              </a:rPr>
              <a:t> </a:t>
            </a:r>
            <a:r>
              <a:rPr sz="3200" dirty="0">
                <a:latin typeface="Cambria"/>
                <a:cs typeface="Cambria"/>
              </a:rPr>
              <a:t>substances</a:t>
            </a:r>
            <a:r>
              <a:rPr sz="3200" spc="5" dirty="0">
                <a:latin typeface="Cambria"/>
                <a:cs typeface="Cambria"/>
              </a:rPr>
              <a:t> </a:t>
            </a:r>
            <a:r>
              <a:rPr sz="3200" spc="-15" dirty="0">
                <a:latin typeface="Cambria"/>
                <a:cs typeface="Cambria"/>
              </a:rPr>
              <a:t>which</a:t>
            </a:r>
            <a:r>
              <a:rPr sz="3200" spc="-10" dirty="0">
                <a:latin typeface="Cambria"/>
                <a:cs typeface="Cambria"/>
              </a:rPr>
              <a:t> </a:t>
            </a:r>
            <a:r>
              <a:rPr sz="3200" spc="-20" dirty="0">
                <a:latin typeface="Cambria"/>
                <a:cs typeface="Cambria"/>
              </a:rPr>
              <a:t>are</a:t>
            </a:r>
            <a:r>
              <a:rPr sz="3200" spc="-15" dirty="0">
                <a:latin typeface="Cambria"/>
                <a:cs typeface="Cambria"/>
              </a:rPr>
              <a:t> </a:t>
            </a:r>
            <a:r>
              <a:rPr sz="3200" spc="-5" dirty="0">
                <a:latin typeface="Cambria"/>
                <a:cs typeface="Cambria"/>
              </a:rPr>
              <a:t>recognized</a:t>
            </a:r>
            <a:r>
              <a:rPr sz="3200" dirty="0">
                <a:latin typeface="Cambria"/>
                <a:cs typeface="Cambria"/>
              </a:rPr>
              <a:t> </a:t>
            </a:r>
            <a:r>
              <a:rPr sz="3200" spc="-5" dirty="0">
                <a:latin typeface="Cambria"/>
                <a:cs typeface="Cambria"/>
              </a:rPr>
              <a:t>as</a:t>
            </a:r>
            <a:r>
              <a:rPr sz="3200" dirty="0">
                <a:latin typeface="Cambria"/>
                <a:cs typeface="Cambria"/>
              </a:rPr>
              <a:t> </a:t>
            </a:r>
            <a:r>
              <a:rPr sz="3200" spc="-10" dirty="0">
                <a:latin typeface="Cambria"/>
                <a:cs typeface="Cambria"/>
              </a:rPr>
              <a:t>legal</a:t>
            </a:r>
            <a:r>
              <a:rPr sz="3200" spc="-5" dirty="0">
                <a:latin typeface="Cambria"/>
                <a:cs typeface="Cambria"/>
              </a:rPr>
              <a:t> standards</a:t>
            </a:r>
            <a:r>
              <a:rPr sz="3200" dirty="0">
                <a:latin typeface="Cambria"/>
                <a:cs typeface="Cambria"/>
              </a:rPr>
              <a:t> </a:t>
            </a:r>
            <a:r>
              <a:rPr sz="3200" spc="-10" dirty="0">
                <a:latin typeface="Cambria"/>
                <a:cs typeface="Cambria"/>
              </a:rPr>
              <a:t>for </a:t>
            </a:r>
            <a:r>
              <a:rPr sz="3200" spc="-690" dirty="0">
                <a:latin typeface="Cambria"/>
                <a:cs typeface="Cambria"/>
              </a:rPr>
              <a:t> </a:t>
            </a:r>
            <a:r>
              <a:rPr sz="3200" b="1" spc="-45" dirty="0">
                <a:latin typeface="Cambria"/>
                <a:cs typeface="Cambria"/>
              </a:rPr>
              <a:t>purity, </a:t>
            </a:r>
            <a:r>
              <a:rPr sz="3200" b="1" spc="-5" dirty="0">
                <a:latin typeface="Cambria"/>
                <a:cs typeface="Cambria"/>
              </a:rPr>
              <a:t>quality and </a:t>
            </a:r>
            <a:r>
              <a:rPr sz="3200" b="1" spc="-10" dirty="0">
                <a:latin typeface="Cambria"/>
                <a:cs typeface="Cambria"/>
              </a:rPr>
              <a:t>strength </a:t>
            </a:r>
            <a:r>
              <a:rPr sz="3200" spc="-25" dirty="0">
                <a:latin typeface="Cambria"/>
                <a:cs typeface="Cambria"/>
              </a:rPr>
              <a:t>by </a:t>
            </a:r>
            <a:r>
              <a:rPr sz="3200" dirty="0">
                <a:latin typeface="Cambria"/>
                <a:cs typeface="Cambria"/>
              </a:rPr>
              <a:t>a </a:t>
            </a:r>
            <a:r>
              <a:rPr sz="3200" spc="-15" dirty="0">
                <a:latin typeface="Cambria"/>
                <a:cs typeface="Cambria"/>
              </a:rPr>
              <a:t>government </a:t>
            </a:r>
            <a:r>
              <a:rPr sz="3200" spc="-5" dirty="0">
                <a:latin typeface="Cambria"/>
                <a:cs typeface="Cambria"/>
              </a:rPr>
              <a:t>agency </a:t>
            </a:r>
            <a:r>
              <a:rPr sz="3200" dirty="0">
                <a:latin typeface="Cambria"/>
                <a:cs typeface="Cambria"/>
              </a:rPr>
              <a:t>of </a:t>
            </a:r>
            <a:r>
              <a:rPr sz="3200" spc="-20" dirty="0">
                <a:latin typeface="Cambria"/>
                <a:cs typeface="Cambria"/>
              </a:rPr>
              <a:t>respective </a:t>
            </a:r>
            <a:r>
              <a:rPr sz="3200" spc="-15" dirty="0">
                <a:latin typeface="Cambria"/>
                <a:cs typeface="Cambria"/>
              </a:rPr>
              <a:t> </a:t>
            </a:r>
            <a:r>
              <a:rPr sz="3200" dirty="0">
                <a:latin typeface="Cambria"/>
                <a:cs typeface="Cambria"/>
              </a:rPr>
              <a:t>countries</a:t>
            </a:r>
          </a:p>
          <a:p>
            <a:pPr marL="12700" marR="5167630">
              <a:lnSpc>
                <a:spcPts val="3460"/>
              </a:lnSpc>
              <a:spcBef>
                <a:spcPts val="434"/>
              </a:spcBef>
            </a:pPr>
            <a:r>
              <a:rPr sz="3200" b="1" spc="-10" dirty="0">
                <a:latin typeface="Cambria"/>
                <a:cs typeface="Cambria"/>
              </a:rPr>
              <a:t>Example: </a:t>
            </a:r>
            <a:r>
              <a:rPr sz="2800" b="1" spc="-5" dirty="0">
                <a:solidFill>
                  <a:srgbClr val="6F2F9F"/>
                </a:solidFill>
                <a:latin typeface="Cambria"/>
                <a:cs typeface="Cambria"/>
              </a:rPr>
              <a:t>British Pharmacopoeia </a:t>
            </a:r>
            <a:r>
              <a:rPr sz="2800" b="1" spc="-10" dirty="0">
                <a:solidFill>
                  <a:srgbClr val="6F2F9F"/>
                </a:solidFill>
                <a:latin typeface="Cambria"/>
                <a:cs typeface="Cambria"/>
              </a:rPr>
              <a:t>(BP) </a:t>
            </a:r>
            <a:r>
              <a:rPr sz="2800" b="1" spc="-605" dirty="0">
                <a:solidFill>
                  <a:srgbClr val="6F2F9F"/>
                </a:solidFill>
                <a:latin typeface="Cambria"/>
                <a:cs typeface="Cambria"/>
              </a:rPr>
              <a:t> </a:t>
            </a:r>
            <a:r>
              <a:rPr sz="2800" b="1" spc="-5" dirty="0">
                <a:solidFill>
                  <a:srgbClr val="6F2F9F"/>
                </a:solidFill>
                <a:latin typeface="Cambria"/>
                <a:cs typeface="Cambria"/>
              </a:rPr>
              <a:t>Indian</a:t>
            </a:r>
            <a:r>
              <a:rPr sz="2800" b="1" spc="-15" dirty="0">
                <a:solidFill>
                  <a:srgbClr val="6F2F9F"/>
                </a:solidFill>
                <a:latin typeface="Cambria"/>
                <a:cs typeface="Cambria"/>
              </a:rPr>
              <a:t> </a:t>
            </a:r>
            <a:r>
              <a:rPr sz="2800" b="1" spc="-5" dirty="0">
                <a:solidFill>
                  <a:srgbClr val="6F2F9F"/>
                </a:solidFill>
                <a:latin typeface="Cambria"/>
                <a:cs typeface="Cambria"/>
              </a:rPr>
              <a:t>Pharmacopoeia</a:t>
            </a:r>
            <a:r>
              <a:rPr sz="2800" b="1" spc="20" dirty="0">
                <a:solidFill>
                  <a:srgbClr val="6F2F9F"/>
                </a:solidFill>
                <a:latin typeface="Cambria"/>
                <a:cs typeface="Cambria"/>
              </a:rPr>
              <a:t> </a:t>
            </a:r>
            <a:r>
              <a:rPr sz="2800" b="1" spc="-10" dirty="0">
                <a:solidFill>
                  <a:srgbClr val="6F2F9F"/>
                </a:solidFill>
                <a:latin typeface="Cambria"/>
                <a:cs typeface="Cambria"/>
              </a:rPr>
              <a:t>(IP)</a:t>
            </a:r>
            <a:endParaRPr sz="2800" dirty="0">
              <a:latin typeface="Cambria"/>
              <a:cs typeface="Cambria"/>
            </a:endParaRPr>
          </a:p>
          <a:p>
            <a:pPr marL="12700">
              <a:lnSpc>
                <a:spcPts val="3225"/>
              </a:lnSpc>
            </a:pPr>
            <a:r>
              <a:rPr sz="2800" b="1" spc="-15" dirty="0">
                <a:solidFill>
                  <a:srgbClr val="6F2F9F"/>
                </a:solidFill>
                <a:latin typeface="Cambria"/>
                <a:cs typeface="Cambria"/>
              </a:rPr>
              <a:t>United</a:t>
            </a:r>
            <a:r>
              <a:rPr sz="2800" b="1" spc="-10" dirty="0">
                <a:solidFill>
                  <a:srgbClr val="6F2F9F"/>
                </a:solidFill>
                <a:latin typeface="Cambria"/>
                <a:cs typeface="Cambria"/>
              </a:rPr>
              <a:t> </a:t>
            </a:r>
            <a:r>
              <a:rPr sz="2800" b="1" spc="-15" dirty="0">
                <a:solidFill>
                  <a:srgbClr val="6F2F9F"/>
                </a:solidFill>
                <a:latin typeface="Cambria"/>
                <a:cs typeface="Cambria"/>
              </a:rPr>
              <a:t>State</a:t>
            </a:r>
            <a:r>
              <a:rPr sz="2800" b="1" spc="-10" dirty="0">
                <a:solidFill>
                  <a:srgbClr val="6F2F9F"/>
                </a:solidFill>
                <a:latin typeface="Cambria"/>
                <a:cs typeface="Cambria"/>
              </a:rPr>
              <a:t> </a:t>
            </a:r>
            <a:r>
              <a:rPr sz="2800" b="1" spc="-5" dirty="0">
                <a:solidFill>
                  <a:srgbClr val="6F2F9F"/>
                </a:solidFill>
                <a:latin typeface="Cambria"/>
                <a:cs typeface="Cambria"/>
              </a:rPr>
              <a:t>Pharmacopoeia</a:t>
            </a:r>
            <a:r>
              <a:rPr sz="2800" b="1" spc="10" dirty="0">
                <a:solidFill>
                  <a:srgbClr val="6F2F9F"/>
                </a:solidFill>
                <a:latin typeface="Cambria"/>
                <a:cs typeface="Cambria"/>
              </a:rPr>
              <a:t> </a:t>
            </a:r>
            <a:r>
              <a:rPr sz="2800" b="1" spc="-5" dirty="0">
                <a:solidFill>
                  <a:srgbClr val="6F2F9F"/>
                </a:solidFill>
                <a:latin typeface="Cambria"/>
                <a:cs typeface="Cambria"/>
              </a:rPr>
              <a:t>(USP)</a:t>
            </a:r>
            <a:endParaRPr sz="2800" dirty="0">
              <a:latin typeface="Cambria"/>
              <a:cs typeface="Cambria"/>
            </a:endParaRPr>
          </a:p>
          <a:p>
            <a:pPr marL="12700">
              <a:lnSpc>
                <a:spcPct val="100000"/>
              </a:lnSpc>
            </a:pPr>
            <a:r>
              <a:rPr sz="2800" b="1" spc="-10" dirty="0">
                <a:solidFill>
                  <a:srgbClr val="6F2F9F"/>
                </a:solidFill>
                <a:latin typeface="Cambria"/>
                <a:cs typeface="Cambria"/>
              </a:rPr>
              <a:t>National</a:t>
            </a:r>
            <a:r>
              <a:rPr sz="2800" b="1" dirty="0">
                <a:solidFill>
                  <a:srgbClr val="6F2F9F"/>
                </a:solidFill>
                <a:latin typeface="Cambria"/>
                <a:cs typeface="Cambria"/>
              </a:rPr>
              <a:t> </a:t>
            </a:r>
            <a:r>
              <a:rPr sz="2800" b="1" spc="-5" dirty="0">
                <a:solidFill>
                  <a:srgbClr val="6F2F9F"/>
                </a:solidFill>
                <a:latin typeface="Cambria"/>
                <a:cs typeface="Cambria"/>
              </a:rPr>
              <a:t>formulary</a:t>
            </a:r>
            <a:r>
              <a:rPr sz="2800" b="1" spc="-20" dirty="0">
                <a:solidFill>
                  <a:srgbClr val="6F2F9F"/>
                </a:solidFill>
                <a:latin typeface="Cambria"/>
                <a:cs typeface="Cambria"/>
              </a:rPr>
              <a:t> </a:t>
            </a:r>
            <a:r>
              <a:rPr sz="2800" b="1" spc="-10" dirty="0">
                <a:solidFill>
                  <a:srgbClr val="6F2F9F"/>
                </a:solidFill>
                <a:latin typeface="Cambria"/>
                <a:cs typeface="Cambria"/>
              </a:rPr>
              <a:t>(NF)</a:t>
            </a:r>
            <a:endParaRPr sz="2800" dirty="0">
              <a:latin typeface="Cambria"/>
              <a:cs typeface="Cambria"/>
            </a:endParaRPr>
          </a:p>
        </p:txBody>
      </p:sp>
      <p:sp>
        <p:nvSpPr>
          <p:cNvPr id="2" name="Title 1">
            <a:extLst>
              <a:ext uri="{FF2B5EF4-FFF2-40B4-BE49-F238E27FC236}">
                <a16:creationId xmlns:a16="http://schemas.microsoft.com/office/drawing/2014/main" id="{7384B935-1222-93C4-B33F-A564F0A6FA8A}"/>
              </a:ext>
            </a:extLst>
          </p:cNvPr>
          <p:cNvSpPr txBox="1">
            <a:spLocks/>
          </p:cNvSpPr>
          <p:nvPr/>
        </p:nvSpPr>
        <p:spPr>
          <a:xfrm>
            <a:off x="2817465" y="0"/>
            <a:ext cx="6553200" cy="68579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en-US" sz="3200" b="1" u="sng" dirty="0">
                <a:solidFill>
                  <a:srgbClr val="000000"/>
                </a:solidFill>
                <a:latin typeface="Times New Roman"/>
                <a:cs typeface="Times New Roman"/>
              </a:rPr>
              <a:t>Classification of Pharmacopoeia</a:t>
            </a:r>
            <a:r>
              <a:rPr lang="en-US" sz="3200" u="sng" dirty="0">
                <a:solidFill>
                  <a:srgbClr val="000000"/>
                </a:solidFill>
                <a:latin typeface="Times New Roman"/>
                <a:cs typeface="Times New Roman"/>
              </a:rPr>
              <a:t> </a:t>
            </a:r>
            <a:endParaRPr lang="en-US" sz="3200" b="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B98E53EC-CBD1-243D-4404-D210E44CA0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23615"/>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58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Arsenic </a:t>
            </a:r>
            <a:endParaRPr sz="3600" b="1" dirty="0">
              <a:solidFill>
                <a:srgbClr val="000000"/>
              </a:solidFill>
              <a:latin typeface="Times New Roman"/>
              <a:cs typeface="Times New Roman"/>
            </a:endParaRPr>
          </a:p>
        </p:txBody>
      </p:sp>
      <p:sp>
        <p:nvSpPr>
          <p:cNvPr id="3" name="object 5"/>
          <p:cNvSpPr txBox="1">
            <a:spLocks/>
          </p:cNvSpPr>
          <p:nvPr/>
        </p:nvSpPr>
        <p:spPr>
          <a:xfrm>
            <a:off x="3568191" y="1366697"/>
            <a:ext cx="5053965" cy="39116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5400">
              <a:lnSpc>
                <a:spcPct val="100000"/>
              </a:lnSpc>
              <a:spcBef>
                <a:spcPts val="100"/>
              </a:spcBef>
            </a:pPr>
            <a:r>
              <a:rPr lang="en-IN" sz="2400" dirty="0">
                <a:latin typeface="Times New Roman"/>
                <a:cs typeface="Times New Roman"/>
              </a:rPr>
              <a:t>H</a:t>
            </a:r>
            <a:r>
              <a:rPr lang="en-IN" sz="2400" baseline="-20833" dirty="0">
                <a:latin typeface="Times New Roman"/>
                <a:cs typeface="Times New Roman"/>
              </a:rPr>
              <a:t>3</a:t>
            </a:r>
            <a:r>
              <a:rPr lang="en-IN" sz="2400" dirty="0">
                <a:latin typeface="Times New Roman"/>
                <a:cs typeface="Times New Roman"/>
              </a:rPr>
              <a:t>AsO</a:t>
            </a:r>
            <a:r>
              <a:rPr lang="en-IN" sz="2400" baseline="-20833" dirty="0">
                <a:latin typeface="Times New Roman"/>
                <a:cs typeface="Times New Roman"/>
              </a:rPr>
              <a:t>4</a:t>
            </a:r>
            <a:r>
              <a:rPr lang="en-IN" sz="2400" spc="247" baseline="-20833" dirty="0">
                <a:latin typeface="Times New Roman"/>
                <a:cs typeface="Times New Roman"/>
              </a:rPr>
              <a:t> </a:t>
            </a:r>
            <a:r>
              <a:rPr lang="en-IN" sz="2400" dirty="0">
                <a:latin typeface="Times New Roman"/>
                <a:cs typeface="Times New Roman"/>
              </a:rPr>
              <a:t>+</a:t>
            </a:r>
            <a:r>
              <a:rPr lang="en-IN" sz="2400" spc="-60" dirty="0">
                <a:latin typeface="Times New Roman"/>
                <a:cs typeface="Times New Roman"/>
              </a:rPr>
              <a:t> </a:t>
            </a:r>
            <a:r>
              <a:rPr lang="en-IN" sz="2400" dirty="0">
                <a:latin typeface="Times New Roman"/>
                <a:cs typeface="Times New Roman"/>
              </a:rPr>
              <a:t>H</a:t>
            </a:r>
            <a:r>
              <a:rPr lang="en-IN" sz="2400" baseline="-20833" dirty="0">
                <a:latin typeface="Times New Roman"/>
                <a:cs typeface="Times New Roman"/>
              </a:rPr>
              <a:t>2</a:t>
            </a:r>
            <a:r>
              <a:rPr lang="en-IN" sz="2400" dirty="0">
                <a:latin typeface="Times New Roman"/>
                <a:cs typeface="Times New Roman"/>
              </a:rPr>
              <a:t>SnO</a:t>
            </a:r>
            <a:r>
              <a:rPr lang="en-IN" sz="2400" baseline="-20833" dirty="0">
                <a:latin typeface="Times New Roman"/>
                <a:cs typeface="Times New Roman"/>
              </a:rPr>
              <a:t>2</a:t>
            </a:r>
            <a:r>
              <a:rPr lang="en-IN" sz="2400" spc="262" baseline="-20833" dirty="0">
                <a:latin typeface="Times New Roman"/>
                <a:cs typeface="Times New Roman"/>
              </a:rPr>
              <a:t> </a:t>
            </a:r>
            <a:r>
              <a:rPr lang="en-IN" sz="2400" dirty="0">
                <a:latin typeface="Times New Roman"/>
                <a:cs typeface="Times New Roman"/>
              </a:rPr>
              <a:t>→</a:t>
            </a:r>
            <a:r>
              <a:rPr lang="en-IN" sz="2400" spc="-50" dirty="0">
                <a:latin typeface="Times New Roman"/>
                <a:cs typeface="Times New Roman"/>
              </a:rPr>
              <a:t> </a:t>
            </a:r>
            <a:r>
              <a:rPr lang="en-IN" sz="2400" dirty="0">
                <a:latin typeface="Times New Roman"/>
                <a:cs typeface="Times New Roman"/>
              </a:rPr>
              <a:t>H</a:t>
            </a:r>
            <a:r>
              <a:rPr lang="en-IN" sz="2400" baseline="-20833" dirty="0">
                <a:latin typeface="Times New Roman"/>
                <a:cs typeface="Times New Roman"/>
              </a:rPr>
              <a:t>3</a:t>
            </a:r>
            <a:r>
              <a:rPr lang="en-IN" sz="2400" dirty="0">
                <a:latin typeface="Times New Roman"/>
                <a:cs typeface="Times New Roman"/>
              </a:rPr>
              <a:t>AsO</a:t>
            </a:r>
            <a:r>
              <a:rPr lang="en-IN" sz="2400" baseline="-20833" dirty="0">
                <a:latin typeface="Times New Roman"/>
                <a:cs typeface="Times New Roman"/>
              </a:rPr>
              <a:t>3</a:t>
            </a:r>
            <a:r>
              <a:rPr lang="en-IN" sz="2400" spc="270" baseline="-20833" dirty="0">
                <a:latin typeface="Times New Roman"/>
                <a:cs typeface="Times New Roman"/>
              </a:rPr>
              <a:t> </a:t>
            </a:r>
            <a:r>
              <a:rPr lang="en-IN" sz="2400" dirty="0">
                <a:latin typeface="Times New Roman"/>
                <a:cs typeface="Times New Roman"/>
              </a:rPr>
              <a:t>+</a:t>
            </a:r>
            <a:r>
              <a:rPr lang="en-IN" sz="2400" spc="-60" dirty="0">
                <a:latin typeface="Times New Roman"/>
                <a:cs typeface="Times New Roman"/>
              </a:rPr>
              <a:t> </a:t>
            </a:r>
            <a:r>
              <a:rPr lang="en-IN" sz="2400" spc="-10" dirty="0">
                <a:latin typeface="Times New Roman"/>
                <a:cs typeface="Times New Roman"/>
              </a:rPr>
              <a:t>H</a:t>
            </a:r>
            <a:r>
              <a:rPr lang="en-IN" sz="2400" spc="-15" baseline="-20833" dirty="0">
                <a:latin typeface="Times New Roman"/>
                <a:cs typeface="Times New Roman"/>
              </a:rPr>
              <a:t>2</a:t>
            </a:r>
            <a:r>
              <a:rPr lang="en-IN" sz="2400" spc="-10" dirty="0">
                <a:latin typeface="Times New Roman"/>
                <a:cs typeface="Times New Roman"/>
              </a:rPr>
              <a:t>SnO</a:t>
            </a:r>
            <a:r>
              <a:rPr lang="en-IN" sz="2400" spc="-15" baseline="-20833" dirty="0">
                <a:latin typeface="Times New Roman"/>
                <a:cs typeface="Times New Roman"/>
              </a:rPr>
              <a:t>3</a:t>
            </a:r>
            <a:endParaRPr lang="en-IN" sz="2400" baseline="-20833" dirty="0">
              <a:latin typeface="Times New Roman"/>
              <a:cs typeface="Times New Roman"/>
            </a:endParaRPr>
          </a:p>
        </p:txBody>
      </p:sp>
      <p:sp>
        <p:nvSpPr>
          <p:cNvPr id="4" name="object 7"/>
          <p:cNvSpPr txBox="1"/>
          <p:nvPr/>
        </p:nvSpPr>
        <p:spPr>
          <a:xfrm>
            <a:off x="978916" y="1971440"/>
            <a:ext cx="10414000" cy="2737288"/>
          </a:xfrm>
          <a:prstGeom prst="rect">
            <a:avLst/>
          </a:prstGeom>
        </p:spPr>
        <p:txBody>
          <a:bodyPr vert="horz" wrap="square" lIns="0" tIns="13335" rIns="0" bIns="0" rtlCol="0">
            <a:spAutoFit/>
          </a:bodyPr>
          <a:lstStyle/>
          <a:p>
            <a:pPr marR="60960" algn="ctr">
              <a:lnSpc>
                <a:spcPct val="100000"/>
              </a:lnSpc>
              <a:spcBef>
                <a:spcPts val="105"/>
              </a:spcBef>
              <a:tabLst>
                <a:tab pos="2020570" algn="l"/>
              </a:tabLst>
            </a:pPr>
            <a:r>
              <a:rPr sz="2000" dirty="0">
                <a:latin typeface="Times New Roman"/>
                <a:cs typeface="Times New Roman"/>
              </a:rPr>
              <a:t>Arsenic</a:t>
            </a:r>
            <a:r>
              <a:rPr sz="2000" spc="-55" dirty="0">
                <a:latin typeface="Times New Roman"/>
                <a:cs typeface="Times New Roman"/>
              </a:rPr>
              <a:t> </a:t>
            </a:r>
            <a:r>
              <a:rPr sz="2000" spc="-20" dirty="0">
                <a:latin typeface="Times New Roman"/>
                <a:cs typeface="Times New Roman"/>
              </a:rPr>
              <a:t>acid</a:t>
            </a:r>
            <a:r>
              <a:rPr sz="2000" dirty="0">
                <a:latin typeface="Times New Roman"/>
                <a:cs typeface="Times New Roman"/>
              </a:rPr>
              <a:t>	Arsenious</a:t>
            </a:r>
            <a:r>
              <a:rPr sz="2000" spc="-30" dirty="0">
                <a:latin typeface="Times New Roman"/>
                <a:cs typeface="Times New Roman"/>
              </a:rPr>
              <a:t> </a:t>
            </a:r>
            <a:r>
              <a:rPr sz="2000" spc="-20" dirty="0">
                <a:latin typeface="Times New Roman"/>
                <a:cs typeface="Times New Roman"/>
              </a:rPr>
              <a:t>acid</a:t>
            </a:r>
            <a:endParaRPr sz="2000" dirty="0">
              <a:latin typeface="Times New Roman"/>
              <a:cs typeface="Times New Roman"/>
            </a:endParaRPr>
          </a:p>
          <a:p>
            <a:pPr>
              <a:lnSpc>
                <a:spcPct val="100000"/>
              </a:lnSpc>
              <a:spcBef>
                <a:spcPts val="420"/>
              </a:spcBef>
            </a:pPr>
            <a:endParaRPr sz="2000" dirty="0">
              <a:latin typeface="Times New Roman"/>
              <a:cs typeface="Times New Roman"/>
            </a:endParaRPr>
          </a:p>
          <a:p>
            <a:pPr marR="326390" algn="ctr">
              <a:lnSpc>
                <a:spcPct val="100000"/>
              </a:lnSpc>
              <a:tabLst>
                <a:tab pos="2221865" algn="l"/>
              </a:tabLst>
            </a:pPr>
            <a:r>
              <a:rPr sz="2400" dirty="0">
                <a:latin typeface="Times New Roman"/>
                <a:cs typeface="Times New Roman"/>
              </a:rPr>
              <a:t>H</a:t>
            </a:r>
            <a:r>
              <a:rPr sz="2400" baseline="-20833" dirty="0">
                <a:latin typeface="Times New Roman"/>
                <a:cs typeface="Times New Roman"/>
              </a:rPr>
              <a:t>3</a:t>
            </a:r>
            <a:r>
              <a:rPr sz="2400" dirty="0">
                <a:latin typeface="Times New Roman"/>
                <a:cs typeface="Times New Roman"/>
              </a:rPr>
              <a:t>AsO</a:t>
            </a:r>
            <a:r>
              <a:rPr sz="2400" baseline="-20833" dirty="0">
                <a:latin typeface="Times New Roman"/>
                <a:cs typeface="Times New Roman"/>
              </a:rPr>
              <a:t>3</a:t>
            </a:r>
            <a:r>
              <a:rPr sz="2400" spc="240" baseline="-20833" dirty="0">
                <a:latin typeface="Times New Roman"/>
                <a:cs typeface="Times New Roman"/>
              </a:rPr>
              <a:t> </a:t>
            </a:r>
            <a:r>
              <a:rPr sz="2400" dirty="0">
                <a:latin typeface="Times New Roman"/>
                <a:cs typeface="Times New Roman"/>
              </a:rPr>
              <a:t>+</a:t>
            </a:r>
            <a:r>
              <a:rPr sz="2400" spc="-60" dirty="0">
                <a:latin typeface="Times New Roman"/>
                <a:cs typeface="Times New Roman"/>
              </a:rPr>
              <a:t> </a:t>
            </a:r>
            <a:r>
              <a:rPr sz="2400" spc="-25" dirty="0">
                <a:latin typeface="Times New Roman"/>
                <a:cs typeface="Times New Roman"/>
              </a:rPr>
              <a:t>3H</a:t>
            </a:r>
            <a:r>
              <a:rPr sz="2400" spc="-37" baseline="-20833" dirty="0">
                <a:latin typeface="Times New Roman"/>
                <a:cs typeface="Times New Roman"/>
              </a:rPr>
              <a:t>2</a:t>
            </a:r>
            <a:r>
              <a:rPr lang="en-IN" sz="2400" dirty="0">
                <a:latin typeface="Times New Roman"/>
                <a:cs typeface="Times New Roman"/>
              </a:rPr>
              <a:t> →</a:t>
            </a:r>
            <a:r>
              <a:rPr lang="en-IN" sz="2400" spc="-50" dirty="0">
                <a:latin typeface="Times New Roman"/>
                <a:cs typeface="Times New Roman"/>
              </a:rPr>
              <a:t> </a:t>
            </a:r>
            <a:r>
              <a:rPr sz="2400" baseline="-20833" dirty="0">
                <a:latin typeface="Times New Roman"/>
                <a:cs typeface="Times New Roman"/>
              </a:rPr>
              <a:t>	</a:t>
            </a:r>
            <a:r>
              <a:rPr sz="2400" dirty="0">
                <a:latin typeface="Times New Roman"/>
                <a:cs typeface="Times New Roman"/>
              </a:rPr>
              <a:t>AsH</a:t>
            </a:r>
            <a:r>
              <a:rPr sz="2400" baseline="-20833" dirty="0">
                <a:latin typeface="Times New Roman"/>
                <a:cs typeface="Times New Roman"/>
              </a:rPr>
              <a:t>3</a:t>
            </a:r>
            <a:r>
              <a:rPr sz="2400" spc="262" baseline="-20833" dirty="0">
                <a:latin typeface="Times New Roman"/>
                <a:cs typeface="Times New Roman"/>
              </a:rPr>
              <a:t> </a:t>
            </a:r>
            <a:r>
              <a:rPr sz="2400" dirty="0">
                <a:latin typeface="Times New Roman"/>
                <a:cs typeface="Times New Roman"/>
              </a:rPr>
              <a:t>+</a:t>
            </a:r>
            <a:r>
              <a:rPr sz="2400" spc="-35" dirty="0">
                <a:latin typeface="Times New Roman"/>
                <a:cs typeface="Times New Roman"/>
              </a:rPr>
              <a:t> </a:t>
            </a:r>
            <a:r>
              <a:rPr sz="2400" spc="-20" dirty="0">
                <a:latin typeface="Times New Roman"/>
                <a:cs typeface="Times New Roman"/>
              </a:rPr>
              <a:t>3H</a:t>
            </a:r>
            <a:r>
              <a:rPr sz="2400" spc="-30" baseline="-20833" dirty="0">
                <a:latin typeface="Times New Roman"/>
                <a:cs typeface="Times New Roman"/>
              </a:rPr>
              <a:t>2</a:t>
            </a:r>
            <a:r>
              <a:rPr sz="2400" spc="-20" dirty="0">
                <a:latin typeface="Times New Roman"/>
                <a:cs typeface="Times New Roman"/>
              </a:rPr>
              <a:t>O</a:t>
            </a:r>
            <a:endParaRPr lang="en-US" sz="2400" dirty="0">
              <a:latin typeface="Times New Roman"/>
              <a:cs typeface="Times New Roman"/>
            </a:endParaRPr>
          </a:p>
          <a:p>
            <a:pPr marR="326390" algn="ctr">
              <a:lnSpc>
                <a:spcPct val="100000"/>
              </a:lnSpc>
              <a:tabLst>
                <a:tab pos="2221865" algn="l"/>
              </a:tabLst>
            </a:pPr>
            <a:r>
              <a:rPr sz="2000" spc="-10" dirty="0" err="1">
                <a:latin typeface="Times New Roman"/>
                <a:cs typeface="Times New Roman"/>
              </a:rPr>
              <a:t>Arsenious</a:t>
            </a:r>
            <a:r>
              <a:rPr lang="en-US" sz="2000" dirty="0">
                <a:latin typeface="Times New Roman"/>
                <a:cs typeface="Times New Roman"/>
              </a:rPr>
              <a:t> a</a:t>
            </a:r>
            <a:r>
              <a:rPr sz="2000" spc="-25" dirty="0">
                <a:latin typeface="Times New Roman"/>
                <a:cs typeface="Times New Roman"/>
              </a:rPr>
              <a:t>cid</a:t>
            </a:r>
            <a:r>
              <a:rPr sz="2000" dirty="0">
                <a:latin typeface="Times New Roman"/>
                <a:cs typeface="Times New Roman"/>
              </a:rPr>
              <a:t>	</a:t>
            </a:r>
            <a:r>
              <a:rPr sz="2000" spc="-10" dirty="0">
                <a:latin typeface="Times New Roman"/>
                <a:cs typeface="Times New Roman"/>
              </a:rPr>
              <a:t>Arsine</a:t>
            </a:r>
            <a:endParaRPr sz="2000" dirty="0">
              <a:latin typeface="Times New Roman"/>
              <a:cs typeface="Times New Roman"/>
            </a:endParaRPr>
          </a:p>
          <a:p>
            <a:pPr>
              <a:lnSpc>
                <a:spcPct val="100000"/>
              </a:lnSpc>
            </a:pPr>
            <a:endParaRPr sz="2000" dirty="0">
              <a:latin typeface="Times New Roman"/>
              <a:cs typeface="Times New Roman"/>
            </a:endParaRPr>
          </a:p>
          <a:p>
            <a:pPr>
              <a:lnSpc>
                <a:spcPct val="100000"/>
              </a:lnSpc>
              <a:spcBef>
                <a:spcPts val="160"/>
              </a:spcBef>
            </a:pPr>
            <a:endParaRPr sz="2000" dirty="0">
              <a:latin typeface="Times New Roman"/>
              <a:cs typeface="Times New Roman"/>
            </a:endParaRPr>
          </a:p>
          <a:p>
            <a:pPr marL="25400" marR="17780">
              <a:lnSpc>
                <a:spcPct val="100000"/>
              </a:lnSpc>
            </a:pPr>
            <a:r>
              <a:rPr sz="2400" dirty="0">
                <a:latin typeface="Times New Roman"/>
                <a:cs typeface="Times New Roman"/>
              </a:rPr>
              <a:t>The</a:t>
            </a:r>
            <a:r>
              <a:rPr sz="2400" spc="-25" dirty="0">
                <a:latin typeface="Times New Roman"/>
                <a:cs typeface="Times New Roman"/>
              </a:rPr>
              <a:t> </a:t>
            </a:r>
            <a:r>
              <a:rPr sz="2400" dirty="0">
                <a:solidFill>
                  <a:srgbClr val="FF0000"/>
                </a:solidFill>
                <a:latin typeface="Times New Roman"/>
                <a:cs typeface="Times New Roman"/>
              </a:rPr>
              <a:t>depth</a:t>
            </a:r>
            <a:r>
              <a:rPr sz="2400" spc="-15" dirty="0">
                <a:solidFill>
                  <a:srgbClr val="FF0000"/>
                </a:solidFill>
                <a:latin typeface="Times New Roman"/>
                <a:cs typeface="Times New Roman"/>
              </a:rPr>
              <a:t> </a:t>
            </a:r>
            <a:r>
              <a:rPr sz="2400" dirty="0">
                <a:solidFill>
                  <a:srgbClr val="FF0000"/>
                </a:solidFill>
                <a:latin typeface="Times New Roman"/>
                <a:cs typeface="Times New Roman"/>
              </a:rPr>
              <a:t>of yellow</a:t>
            </a:r>
            <a:r>
              <a:rPr sz="2400" spc="-15" dirty="0">
                <a:solidFill>
                  <a:srgbClr val="FF0000"/>
                </a:solidFill>
                <a:latin typeface="Times New Roman"/>
                <a:cs typeface="Times New Roman"/>
              </a:rPr>
              <a:t> </a:t>
            </a:r>
            <a:r>
              <a:rPr sz="2400" dirty="0">
                <a:solidFill>
                  <a:srgbClr val="FF0000"/>
                </a:solidFill>
                <a:latin typeface="Times New Roman"/>
                <a:cs typeface="Times New Roman"/>
              </a:rPr>
              <a:t>stain</a:t>
            </a:r>
            <a:r>
              <a:rPr sz="2400" spc="-25" dirty="0">
                <a:solidFill>
                  <a:srgbClr val="FF0000"/>
                </a:solidFill>
                <a:latin typeface="Times New Roman"/>
                <a:cs typeface="Times New Roman"/>
              </a:rPr>
              <a:t> </a:t>
            </a:r>
            <a:r>
              <a:rPr sz="2400" dirty="0">
                <a:latin typeface="Times New Roman"/>
                <a:cs typeface="Times New Roman"/>
              </a:rPr>
              <a:t>on mercuric</a:t>
            </a:r>
            <a:r>
              <a:rPr sz="2400" spc="-15" dirty="0">
                <a:latin typeface="Times New Roman"/>
                <a:cs typeface="Times New Roman"/>
              </a:rPr>
              <a:t> </a:t>
            </a:r>
            <a:r>
              <a:rPr sz="2400" dirty="0">
                <a:latin typeface="Times New Roman"/>
                <a:cs typeface="Times New Roman"/>
              </a:rPr>
              <a:t>chloride</a:t>
            </a:r>
            <a:r>
              <a:rPr sz="2400" spc="-35" dirty="0">
                <a:latin typeface="Times New Roman"/>
                <a:cs typeface="Times New Roman"/>
              </a:rPr>
              <a:t> </a:t>
            </a:r>
            <a:r>
              <a:rPr sz="2400" dirty="0">
                <a:latin typeface="Times New Roman"/>
                <a:cs typeface="Times New Roman"/>
              </a:rPr>
              <a:t>paper</a:t>
            </a:r>
            <a:r>
              <a:rPr sz="2400" spc="-5" dirty="0">
                <a:latin typeface="Times New Roman"/>
                <a:cs typeface="Times New Roman"/>
              </a:rPr>
              <a:t> </a:t>
            </a:r>
            <a:r>
              <a:rPr sz="2400" dirty="0">
                <a:latin typeface="Times New Roman"/>
                <a:cs typeface="Times New Roman"/>
              </a:rPr>
              <a:t>will</a:t>
            </a:r>
            <a:r>
              <a:rPr sz="2400" spc="-15" dirty="0">
                <a:latin typeface="Times New Roman"/>
                <a:cs typeface="Times New Roman"/>
              </a:rPr>
              <a:t> </a:t>
            </a:r>
            <a:r>
              <a:rPr sz="2400" dirty="0">
                <a:latin typeface="Times New Roman"/>
                <a:cs typeface="Times New Roman"/>
              </a:rPr>
              <a:t>depend</a:t>
            </a:r>
            <a:r>
              <a:rPr sz="2400" spc="-10" dirty="0">
                <a:latin typeface="Times New Roman"/>
                <a:cs typeface="Times New Roman"/>
              </a:rPr>
              <a:t> </a:t>
            </a:r>
            <a:r>
              <a:rPr sz="2400" dirty="0">
                <a:latin typeface="Times New Roman"/>
                <a:cs typeface="Times New Roman"/>
              </a:rPr>
              <a:t>upon the</a:t>
            </a:r>
            <a:r>
              <a:rPr sz="2400" spc="-5" dirty="0">
                <a:latin typeface="Times New Roman"/>
                <a:cs typeface="Times New Roman"/>
              </a:rPr>
              <a:t> </a:t>
            </a:r>
            <a:r>
              <a:rPr sz="2400" u="heavy" dirty="0">
                <a:uFill>
                  <a:solidFill>
                    <a:srgbClr val="FFFFFF"/>
                  </a:solidFill>
                </a:uFill>
                <a:latin typeface="Times New Roman"/>
                <a:cs typeface="Times New Roman"/>
              </a:rPr>
              <a:t>quality</a:t>
            </a:r>
            <a:r>
              <a:rPr sz="2400" u="heavy" spc="-35" dirty="0">
                <a:uFill>
                  <a:solidFill>
                    <a:srgbClr val="FFFFFF"/>
                  </a:solidFill>
                </a:uFill>
                <a:latin typeface="Times New Roman"/>
                <a:cs typeface="Times New Roman"/>
              </a:rPr>
              <a:t> </a:t>
            </a:r>
            <a:r>
              <a:rPr sz="2400" u="heavy" spc="-25" dirty="0">
                <a:uFill>
                  <a:solidFill>
                    <a:srgbClr val="FFFFFF"/>
                  </a:solidFill>
                </a:uFill>
                <a:latin typeface="Times New Roman"/>
                <a:cs typeface="Times New Roman"/>
              </a:rPr>
              <a:t>of</a:t>
            </a:r>
            <a:r>
              <a:rPr sz="2400" spc="-25" dirty="0">
                <a:latin typeface="Times New Roman"/>
                <a:cs typeface="Times New Roman"/>
              </a:rPr>
              <a:t> </a:t>
            </a:r>
            <a:r>
              <a:rPr sz="2400" u="heavy" dirty="0">
                <a:uFill>
                  <a:solidFill>
                    <a:srgbClr val="FFFFFF"/>
                  </a:solidFill>
                </a:uFill>
                <a:latin typeface="Times New Roman"/>
                <a:cs typeface="Times New Roman"/>
              </a:rPr>
              <a:t>arsenic</a:t>
            </a:r>
            <a:r>
              <a:rPr sz="2400" u="heavy" spc="-35" dirty="0">
                <a:uFill>
                  <a:solidFill>
                    <a:srgbClr val="FFFFFF"/>
                  </a:solidFill>
                </a:uFill>
                <a:latin typeface="Times New Roman"/>
                <a:cs typeface="Times New Roman"/>
              </a:rPr>
              <a:t> </a:t>
            </a:r>
            <a:r>
              <a:rPr sz="2400" u="heavy" dirty="0">
                <a:uFill>
                  <a:solidFill>
                    <a:srgbClr val="FFFFFF"/>
                  </a:solidFill>
                </a:uFill>
                <a:latin typeface="Times New Roman"/>
                <a:cs typeface="Times New Roman"/>
              </a:rPr>
              <a:t>present</a:t>
            </a:r>
            <a:r>
              <a:rPr sz="2400" spc="-15"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spc="-10" dirty="0">
                <a:latin typeface="Times New Roman"/>
                <a:cs typeface="Times New Roman"/>
              </a:rPr>
              <a:t>sample.</a:t>
            </a:r>
            <a:endParaRPr sz="2400" dirty="0">
              <a:latin typeface="Times New Roman"/>
              <a:cs typeface="Times New Roman"/>
            </a:endParaRPr>
          </a:p>
        </p:txBody>
      </p:sp>
    </p:spTree>
    <p:extLst>
      <p:ext uri="{BB962C8B-B14F-4D97-AF65-F5344CB8AC3E}">
        <p14:creationId xmlns:p14="http://schemas.microsoft.com/office/powerpoint/2010/main" val="2758781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Arsenic </a:t>
            </a:r>
            <a:endParaRPr sz="3600" b="1" dirty="0">
              <a:solidFill>
                <a:srgbClr val="000000"/>
              </a:solidFill>
              <a:latin typeface="Times New Roman"/>
              <a:cs typeface="Times New Roman"/>
            </a:endParaRPr>
          </a:p>
        </p:txBody>
      </p:sp>
      <p:sp>
        <p:nvSpPr>
          <p:cNvPr id="5" name="object 10"/>
          <p:cNvSpPr txBox="1"/>
          <p:nvPr/>
        </p:nvSpPr>
        <p:spPr>
          <a:xfrm>
            <a:off x="884491" y="1215847"/>
            <a:ext cx="10689959" cy="3912610"/>
          </a:xfrm>
          <a:prstGeom prst="rect">
            <a:avLst/>
          </a:prstGeom>
        </p:spPr>
        <p:txBody>
          <a:bodyPr vert="horz" wrap="square" lIns="0" tIns="209550" rIns="0" bIns="0" rtlCol="0">
            <a:spAutoFit/>
          </a:bodyPr>
          <a:lstStyle/>
          <a:p>
            <a:pPr marL="12700">
              <a:lnSpc>
                <a:spcPct val="100000"/>
              </a:lnSpc>
              <a:spcBef>
                <a:spcPts val="1650"/>
              </a:spcBef>
            </a:pPr>
            <a:r>
              <a:rPr sz="2400" b="1" spc="-45" dirty="0">
                <a:latin typeface="Times New Roman"/>
                <a:cs typeface="Times New Roman"/>
              </a:rPr>
              <a:t>Test</a:t>
            </a:r>
            <a:r>
              <a:rPr sz="2400" b="1" spc="-90" dirty="0">
                <a:latin typeface="Times New Roman"/>
                <a:cs typeface="Times New Roman"/>
              </a:rPr>
              <a:t> </a:t>
            </a:r>
            <a:r>
              <a:rPr sz="2400" b="1" spc="-10" dirty="0">
                <a:latin typeface="Times New Roman"/>
                <a:cs typeface="Times New Roman"/>
              </a:rPr>
              <a:t>solution:</a:t>
            </a:r>
            <a:endParaRPr sz="2400" dirty="0">
              <a:latin typeface="Times New Roman"/>
              <a:cs typeface="Times New Roman"/>
            </a:endParaRPr>
          </a:p>
          <a:p>
            <a:pPr marL="12700" marR="104139">
              <a:lnSpc>
                <a:spcPct val="150000"/>
              </a:lnSpc>
              <a:spcBef>
                <a:spcPts val="100"/>
              </a:spcBef>
              <a:tabLst>
                <a:tab pos="5782945" algn="l"/>
              </a:tabLst>
            </a:pPr>
            <a:r>
              <a:rPr sz="2000" dirty="0">
                <a:latin typeface="Times New Roman"/>
                <a:cs typeface="Times New Roman"/>
              </a:rPr>
              <a:t>The</a:t>
            </a:r>
            <a:r>
              <a:rPr sz="2000" spc="-35" dirty="0">
                <a:latin typeface="Times New Roman"/>
                <a:cs typeface="Times New Roman"/>
              </a:rPr>
              <a:t> </a:t>
            </a:r>
            <a:r>
              <a:rPr sz="2000" dirty="0">
                <a:latin typeface="Times New Roman"/>
                <a:cs typeface="Times New Roman"/>
              </a:rPr>
              <a:t>test</a:t>
            </a:r>
            <a:r>
              <a:rPr sz="2000" spc="-15" dirty="0">
                <a:latin typeface="Times New Roman"/>
                <a:cs typeface="Times New Roman"/>
              </a:rPr>
              <a:t> </a:t>
            </a:r>
            <a:r>
              <a:rPr sz="2000" dirty="0">
                <a:latin typeface="Times New Roman"/>
                <a:cs typeface="Times New Roman"/>
              </a:rPr>
              <a:t>solution</a:t>
            </a:r>
            <a:r>
              <a:rPr sz="2000" spc="-35"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prepared</a:t>
            </a:r>
            <a:r>
              <a:rPr sz="2000" spc="-40" dirty="0">
                <a:latin typeface="Times New Roman"/>
                <a:cs typeface="Times New Roman"/>
              </a:rPr>
              <a:t> </a:t>
            </a:r>
            <a:r>
              <a:rPr sz="2000" dirty="0">
                <a:latin typeface="Times New Roman"/>
                <a:cs typeface="Times New Roman"/>
              </a:rPr>
              <a:t>by</a:t>
            </a:r>
            <a:r>
              <a:rPr sz="2000" spc="-10" dirty="0">
                <a:latin typeface="Times New Roman"/>
                <a:cs typeface="Times New Roman"/>
              </a:rPr>
              <a:t> </a:t>
            </a:r>
            <a:r>
              <a:rPr sz="2000" dirty="0">
                <a:latin typeface="Times New Roman"/>
                <a:cs typeface="Times New Roman"/>
              </a:rPr>
              <a:t>dissolving</a:t>
            </a:r>
            <a:r>
              <a:rPr sz="2000" spc="-50" dirty="0">
                <a:latin typeface="Times New Roman"/>
                <a:cs typeface="Times New Roman"/>
              </a:rPr>
              <a:t> </a:t>
            </a:r>
            <a:r>
              <a:rPr sz="2000" dirty="0">
                <a:latin typeface="Times New Roman"/>
                <a:cs typeface="Times New Roman"/>
              </a:rPr>
              <a:t>specific</a:t>
            </a:r>
            <a:r>
              <a:rPr sz="2000" spc="-25" dirty="0">
                <a:latin typeface="Times New Roman"/>
                <a:cs typeface="Times New Roman"/>
              </a:rPr>
              <a:t> amo</a:t>
            </a:r>
            <a:r>
              <a:rPr sz="2000" dirty="0">
                <a:latin typeface="Times New Roman"/>
                <a:cs typeface="Times New Roman"/>
              </a:rPr>
              <a:t>	nt</a:t>
            </a:r>
            <a:r>
              <a:rPr sz="2000" spc="-20" dirty="0">
                <a:latin typeface="Times New Roman"/>
                <a:cs typeface="Times New Roman"/>
              </a:rPr>
              <a:t> </a:t>
            </a:r>
            <a:r>
              <a:rPr sz="2000" dirty="0">
                <a:latin typeface="Times New Roman"/>
                <a:cs typeface="Times New Roman"/>
              </a:rPr>
              <a:t>in </a:t>
            </a:r>
            <a:r>
              <a:rPr sz="2000" spc="-20" dirty="0">
                <a:latin typeface="Times New Roman"/>
                <a:cs typeface="Times New Roman"/>
              </a:rPr>
              <a:t>water </a:t>
            </a:r>
            <a:r>
              <a:rPr sz="2000" dirty="0">
                <a:latin typeface="Times New Roman"/>
                <a:cs typeface="Times New Roman"/>
              </a:rPr>
              <a:t>and</a:t>
            </a:r>
            <a:r>
              <a:rPr sz="2000" spc="-30" dirty="0">
                <a:latin typeface="Times New Roman"/>
                <a:cs typeface="Times New Roman"/>
              </a:rPr>
              <a:t> </a:t>
            </a:r>
            <a:r>
              <a:rPr sz="2000" dirty="0">
                <a:latin typeface="Times New Roman"/>
                <a:cs typeface="Times New Roman"/>
              </a:rPr>
              <a:t>stannated</a:t>
            </a:r>
            <a:r>
              <a:rPr sz="2000" spc="-30" dirty="0">
                <a:latin typeface="Times New Roman"/>
                <a:cs typeface="Times New Roman"/>
              </a:rPr>
              <a:t> </a:t>
            </a:r>
            <a:r>
              <a:rPr sz="2000" dirty="0">
                <a:latin typeface="Times New Roman"/>
                <a:cs typeface="Times New Roman"/>
              </a:rPr>
              <a:t>HCl</a:t>
            </a:r>
            <a:r>
              <a:rPr sz="2000" spc="-5" dirty="0">
                <a:latin typeface="Times New Roman"/>
                <a:cs typeface="Times New Roman"/>
              </a:rPr>
              <a:t> </a:t>
            </a:r>
            <a:r>
              <a:rPr sz="2000" dirty="0">
                <a:latin typeface="Times New Roman"/>
                <a:cs typeface="Times New Roman"/>
              </a:rPr>
              <a:t>(arsenic</a:t>
            </a:r>
            <a:r>
              <a:rPr sz="2000" spc="-35" dirty="0">
                <a:latin typeface="Times New Roman"/>
                <a:cs typeface="Times New Roman"/>
              </a:rPr>
              <a:t> </a:t>
            </a:r>
            <a:r>
              <a:rPr sz="2000" dirty="0">
                <a:latin typeface="Times New Roman"/>
                <a:cs typeface="Times New Roman"/>
              </a:rPr>
              <a:t>free)</a:t>
            </a:r>
            <a:r>
              <a:rPr sz="2000" spc="-4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kept</a:t>
            </a:r>
            <a:r>
              <a:rPr sz="2000" spc="-3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a wide</a:t>
            </a:r>
            <a:r>
              <a:rPr sz="2000" spc="-30" dirty="0">
                <a:latin typeface="Times New Roman"/>
                <a:cs typeface="Times New Roman"/>
              </a:rPr>
              <a:t> </a:t>
            </a:r>
            <a:r>
              <a:rPr sz="2000" dirty="0">
                <a:latin typeface="Times New Roman"/>
                <a:cs typeface="Times New Roman"/>
              </a:rPr>
              <a:t>mouthed</a:t>
            </a:r>
            <a:r>
              <a:rPr sz="2000" spc="-20" dirty="0">
                <a:latin typeface="Times New Roman"/>
                <a:cs typeface="Times New Roman"/>
              </a:rPr>
              <a:t> </a:t>
            </a:r>
            <a:r>
              <a:rPr sz="2000" spc="-10" dirty="0">
                <a:latin typeface="Times New Roman"/>
                <a:cs typeface="Times New Roman"/>
              </a:rPr>
              <a:t>bottle. </a:t>
            </a:r>
            <a:r>
              <a:rPr sz="2000" spc="-50" dirty="0">
                <a:latin typeface="Times New Roman"/>
                <a:cs typeface="Times New Roman"/>
              </a:rPr>
              <a:t>To</a:t>
            </a:r>
            <a:r>
              <a:rPr sz="2000" spc="-25" dirty="0">
                <a:latin typeface="Times New Roman"/>
                <a:cs typeface="Times New Roman"/>
              </a:rPr>
              <a:t> </a:t>
            </a:r>
            <a:r>
              <a:rPr sz="2000" dirty="0">
                <a:latin typeface="Times New Roman"/>
                <a:cs typeface="Times New Roman"/>
              </a:rPr>
              <a:t>this</a:t>
            </a:r>
            <a:r>
              <a:rPr sz="2000" spc="-20" dirty="0">
                <a:latin typeface="Times New Roman"/>
                <a:cs typeface="Times New Roman"/>
              </a:rPr>
              <a:t> </a:t>
            </a:r>
            <a:r>
              <a:rPr sz="2000" dirty="0">
                <a:latin typeface="Times New Roman"/>
                <a:cs typeface="Times New Roman"/>
              </a:rPr>
              <a:t>solution</a:t>
            </a:r>
            <a:r>
              <a:rPr sz="2000" spc="-40" dirty="0">
                <a:latin typeface="Times New Roman"/>
                <a:cs typeface="Times New Roman"/>
              </a:rPr>
              <a:t> </a:t>
            </a:r>
            <a:r>
              <a:rPr sz="2000" dirty="0">
                <a:latin typeface="Times New Roman"/>
                <a:cs typeface="Times New Roman"/>
              </a:rPr>
              <a:t>1</a:t>
            </a:r>
            <a:r>
              <a:rPr sz="2000" spc="-5" dirty="0">
                <a:latin typeface="Times New Roman"/>
                <a:cs typeface="Times New Roman"/>
              </a:rPr>
              <a:t> </a:t>
            </a:r>
            <a:r>
              <a:rPr sz="2000" dirty="0">
                <a:latin typeface="Times New Roman"/>
                <a:cs typeface="Times New Roman"/>
              </a:rPr>
              <a:t>gm</a:t>
            </a:r>
            <a:r>
              <a:rPr sz="2000" spc="-2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KI,</a:t>
            </a:r>
            <a:r>
              <a:rPr sz="2000" spc="-5" dirty="0">
                <a:latin typeface="Times New Roman"/>
                <a:cs typeface="Times New Roman"/>
              </a:rPr>
              <a:t> </a:t>
            </a:r>
            <a:r>
              <a:rPr sz="2000" dirty="0">
                <a:latin typeface="Times New Roman"/>
                <a:cs typeface="Times New Roman"/>
              </a:rPr>
              <a:t>5</a:t>
            </a:r>
            <a:r>
              <a:rPr sz="2000" spc="-15" dirty="0">
                <a:latin typeface="Times New Roman"/>
                <a:cs typeface="Times New Roman"/>
              </a:rPr>
              <a:t> </a:t>
            </a:r>
            <a:r>
              <a:rPr sz="2000" dirty="0">
                <a:latin typeface="Times New Roman"/>
                <a:cs typeface="Times New Roman"/>
              </a:rPr>
              <a:t>ml</a:t>
            </a:r>
            <a:r>
              <a:rPr sz="2000" spc="-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stannous</a:t>
            </a:r>
            <a:r>
              <a:rPr sz="2000" spc="-50" dirty="0">
                <a:latin typeface="Times New Roman"/>
                <a:cs typeface="Times New Roman"/>
              </a:rPr>
              <a:t> </a:t>
            </a:r>
            <a:r>
              <a:rPr sz="2000" dirty="0">
                <a:latin typeface="Times New Roman"/>
                <a:cs typeface="Times New Roman"/>
              </a:rPr>
              <a:t>chloride</a:t>
            </a:r>
            <a:r>
              <a:rPr sz="2000" spc="-40" dirty="0">
                <a:latin typeface="Times New Roman"/>
                <a:cs typeface="Times New Roman"/>
              </a:rPr>
              <a:t> </a:t>
            </a:r>
            <a:r>
              <a:rPr sz="2000" dirty="0">
                <a:latin typeface="Times New Roman"/>
                <a:cs typeface="Times New Roman"/>
              </a:rPr>
              <a:t>a</a:t>
            </a:r>
            <a:r>
              <a:rPr sz="2000" spc="380" dirty="0">
                <a:latin typeface="Times New Roman"/>
                <a:cs typeface="Times New Roman"/>
              </a:rPr>
              <a:t> </a:t>
            </a:r>
            <a:r>
              <a:rPr sz="2000" dirty="0">
                <a:latin typeface="Times New Roman"/>
                <a:cs typeface="Times New Roman"/>
              </a:rPr>
              <a:t>id</a:t>
            </a:r>
            <a:r>
              <a:rPr sz="2000" spc="-10" dirty="0">
                <a:latin typeface="Times New Roman"/>
                <a:cs typeface="Times New Roman"/>
              </a:rPr>
              <a:t> solution </a:t>
            </a:r>
            <a:r>
              <a:rPr sz="2000" dirty="0">
                <a:latin typeface="Times New Roman"/>
                <a:cs typeface="Times New Roman"/>
              </a:rPr>
              <a:t>and</a:t>
            </a:r>
            <a:r>
              <a:rPr sz="2000" spc="-30" dirty="0">
                <a:latin typeface="Times New Roman"/>
                <a:cs typeface="Times New Roman"/>
              </a:rPr>
              <a:t> </a:t>
            </a:r>
            <a:r>
              <a:rPr sz="2000" dirty="0">
                <a:latin typeface="Times New Roman"/>
                <a:cs typeface="Times New Roman"/>
              </a:rPr>
              <a:t>10</a:t>
            </a:r>
            <a:r>
              <a:rPr sz="2000" spc="-5" dirty="0">
                <a:latin typeface="Times New Roman"/>
                <a:cs typeface="Times New Roman"/>
              </a:rPr>
              <a:t> </a:t>
            </a:r>
            <a:r>
              <a:rPr sz="2000" dirty="0">
                <a:latin typeface="Times New Roman"/>
                <a:cs typeface="Times New Roman"/>
              </a:rPr>
              <a:t>gm</a:t>
            </a:r>
            <a:r>
              <a:rPr sz="2000" spc="-20"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zinc</a:t>
            </a:r>
            <a:r>
              <a:rPr sz="2000" spc="-5"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added</a:t>
            </a:r>
            <a:r>
              <a:rPr sz="2000" spc="-35" dirty="0">
                <a:latin typeface="Times New Roman"/>
                <a:cs typeface="Times New Roman"/>
              </a:rPr>
              <a:t> </a:t>
            </a:r>
            <a:r>
              <a:rPr sz="2000" dirty="0">
                <a:latin typeface="Times New Roman"/>
                <a:cs typeface="Times New Roman"/>
              </a:rPr>
              <a:t>(all</a:t>
            </a:r>
            <a:r>
              <a:rPr sz="2000" spc="-15" dirty="0">
                <a:latin typeface="Times New Roman"/>
                <a:cs typeface="Times New Roman"/>
              </a:rPr>
              <a:t> </a:t>
            </a:r>
            <a:r>
              <a:rPr sz="2000" dirty="0">
                <a:latin typeface="Times New Roman"/>
                <a:cs typeface="Times New Roman"/>
              </a:rPr>
              <a:t>this</a:t>
            </a:r>
            <a:r>
              <a:rPr sz="2000" spc="-30" dirty="0">
                <a:latin typeface="Times New Roman"/>
                <a:cs typeface="Times New Roman"/>
              </a:rPr>
              <a:t> </a:t>
            </a:r>
            <a:r>
              <a:rPr sz="2000" dirty="0">
                <a:latin typeface="Times New Roman"/>
                <a:cs typeface="Times New Roman"/>
              </a:rPr>
              <a:t>reagents</a:t>
            </a:r>
            <a:r>
              <a:rPr sz="2000" spc="-40" dirty="0">
                <a:latin typeface="Times New Roman"/>
                <a:cs typeface="Times New Roman"/>
              </a:rPr>
              <a:t> </a:t>
            </a:r>
            <a:r>
              <a:rPr sz="2000" dirty="0">
                <a:latin typeface="Times New Roman"/>
                <a:cs typeface="Times New Roman"/>
              </a:rPr>
              <a:t>must be</a:t>
            </a:r>
            <a:r>
              <a:rPr sz="2000" spc="-15" dirty="0">
                <a:latin typeface="Times New Roman"/>
                <a:cs typeface="Times New Roman"/>
              </a:rPr>
              <a:t> </a:t>
            </a:r>
            <a:r>
              <a:rPr sz="2000" dirty="0">
                <a:latin typeface="Times New Roman"/>
                <a:cs typeface="Times New Roman"/>
              </a:rPr>
              <a:t>arsenic</a:t>
            </a:r>
            <a:r>
              <a:rPr sz="2000" spc="-40" dirty="0">
                <a:latin typeface="Times New Roman"/>
                <a:cs typeface="Times New Roman"/>
              </a:rPr>
              <a:t> </a:t>
            </a:r>
            <a:r>
              <a:rPr sz="2000" spc="-10" dirty="0">
                <a:latin typeface="Times New Roman"/>
                <a:cs typeface="Times New Roman"/>
              </a:rPr>
              <a:t>free) </a:t>
            </a:r>
            <a:r>
              <a:rPr sz="2000" dirty="0">
                <a:latin typeface="Times New Roman"/>
                <a:cs typeface="Times New Roman"/>
              </a:rPr>
              <a:t>Keep</a:t>
            </a:r>
            <a:r>
              <a:rPr sz="2000" spc="-20" dirty="0">
                <a:latin typeface="Times New Roman"/>
                <a:cs typeface="Times New Roman"/>
              </a:rPr>
              <a:t> </a:t>
            </a: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solution</a:t>
            </a:r>
            <a:r>
              <a:rPr sz="2000" spc="-40" dirty="0">
                <a:latin typeface="Times New Roman"/>
                <a:cs typeface="Times New Roman"/>
              </a:rPr>
              <a:t> </a:t>
            </a:r>
            <a:r>
              <a:rPr sz="2000" dirty="0">
                <a:latin typeface="Times New Roman"/>
                <a:cs typeface="Times New Roman"/>
              </a:rPr>
              <a:t>aside</a:t>
            </a:r>
            <a:r>
              <a:rPr sz="2000" spc="-25" dirty="0">
                <a:latin typeface="Times New Roman"/>
                <a:cs typeface="Times New Roman"/>
              </a:rPr>
              <a:t> </a:t>
            </a:r>
            <a:r>
              <a:rPr sz="2000" dirty="0">
                <a:latin typeface="Times New Roman"/>
                <a:cs typeface="Times New Roman"/>
              </a:rPr>
              <a:t>for</a:t>
            </a:r>
            <a:r>
              <a:rPr sz="2000" spc="-35" dirty="0">
                <a:latin typeface="Times New Roman"/>
                <a:cs typeface="Times New Roman"/>
              </a:rPr>
              <a:t> </a:t>
            </a:r>
            <a:r>
              <a:rPr sz="2000" dirty="0">
                <a:latin typeface="Times New Roman"/>
                <a:cs typeface="Times New Roman"/>
              </a:rPr>
              <a:t>40 min</a:t>
            </a:r>
            <a:r>
              <a:rPr sz="2000" spc="-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stain</a:t>
            </a:r>
            <a:r>
              <a:rPr sz="2000" spc="-25" dirty="0">
                <a:latin typeface="Times New Roman"/>
                <a:cs typeface="Times New Roman"/>
              </a:rPr>
              <a:t> </a:t>
            </a:r>
            <a:r>
              <a:rPr sz="2000" dirty="0">
                <a:latin typeface="Times New Roman"/>
                <a:cs typeface="Times New Roman"/>
              </a:rPr>
              <a:t>obtained</a:t>
            </a:r>
            <a:r>
              <a:rPr sz="2000" spc="-30" dirty="0">
                <a:latin typeface="Times New Roman"/>
                <a:cs typeface="Times New Roman"/>
              </a:rPr>
              <a:t> </a:t>
            </a:r>
            <a:r>
              <a:rPr sz="2000" dirty="0">
                <a:latin typeface="Times New Roman"/>
                <a:cs typeface="Times New Roman"/>
              </a:rPr>
              <a:t>on</a:t>
            </a:r>
            <a:r>
              <a:rPr sz="2000" spc="-10" dirty="0">
                <a:latin typeface="Times New Roman"/>
                <a:cs typeface="Times New Roman"/>
              </a:rPr>
              <a:t> mercuric </a:t>
            </a:r>
            <a:r>
              <a:rPr sz="2000" dirty="0">
                <a:latin typeface="Times New Roman"/>
                <a:cs typeface="Times New Roman"/>
              </a:rPr>
              <a:t>chloride</a:t>
            </a:r>
            <a:r>
              <a:rPr sz="2000" spc="-65" dirty="0">
                <a:latin typeface="Times New Roman"/>
                <a:cs typeface="Times New Roman"/>
              </a:rPr>
              <a:t> </a:t>
            </a:r>
            <a:r>
              <a:rPr sz="2000" dirty="0">
                <a:latin typeface="Times New Roman"/>
                <a:cs typeface="Times New Roman"/>
              </a:rPr>
              <a:t>paper</a:t>
            </a:r>
            <a:r>
              <a:rPr sz="2000" spc="-2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compared</a:t>
            </a:r>
            <a:r>
              <a:rPr sz="2000" spc="-20" dirty="0">
                <a:latin typeface="Times New Roman"/>
                <a:cs typeface="Times New Roman"/>
              </a:rPr>
              <a:t> </a:t>
            </a:r>
            <a:r>
              <a:rPr sz="2000" dirty="0">
                <a:latin typeface="Times New Roman"/>
                <a:cs typeface="Times New Roman"/>
              </a:rPr>
              <a:t>with</a:t>
            </a:r>
            <a:r>
              <a:rPr sz="2000" spc="-20" dirty="0">
                <a:latin typeface="Times New Roman"/>
                <a:cs typeface="Times New Roman"/>
              </a:rPr>
              <a:t> </a:t>
            </a:r>
            <a:r>
              <a:rPr sz="2000" dirty="0">
                <a:latin typeface="Times New Roman"/>
                <a:cs typeface="Times New Roman"/>
              </a:rPr>
              <a:t>standard</a:t>
            </a:r>
            <a:r>
              <a:rPr sz="2000" spc="-30" dirty="0">
                <a:latin typeface="Times New Roman"/>
                <a:cs typeface="Times New Roman"/>
              </a:rPr>
              <a:t> </a:t>
            </a:r>
            <a:r>
              <a:rPr sz="2000" spc="-10" dirty="0">
                <a:latin typeface="Times New Roman"/>
                <a:cs typeface="Times New Roman"/>
              </a:rPr>
              <a:t>solution.</a:t>
            </a:r>
            <a:endParaRPr sz="2000" dirty="0">
              <a:latin typeface="Times New Roman"/>
              <a:cs typeface="Times New Roman"/>
            </a:endParaRPr>
          </a:p>
          <a:p>
            <a:pPr marL="12700">
              <a:lnSpc>
                <a:spcPct val="100000"/>
              </a:lnSpc>
              <a:spcBef>
                <a:spcPts val="1340"/>
              </a:spcBef>
            </a:pPr>
            <a:r>
              <a:rPr sz="2400" b="1" dirty="0">
                <a:latin typeface="Times New Roman"/>
                <a:cs typeface="Times New Roman"/>
              </a:rPr>
              <a:t>Standard</a:t>
            </a:r>
            <a:r>
              <a:rPr sz="2400" b="1" spc="-140" dirty="0">
                <a:latin typeface="Times New Roman"/>
                <a:cs typeface="Times New Roman"/>
              </a:rPr>
              <a:t> </a:t>
            </a:r>
            <a:r>
              <a:rPr sz="2400" b="1" spc="-10" dirty="0">
                <a:latin typeface="Times New Roman"/>
                <a:cs typeface="Times New Roman"/>
              </a:rPr>
              <a:t>solution:</a:t>
            </a:r>
            <a:endParaRPr sz="2400" dirty="0">
              <a:latin typeface="Times New Roman"/>
              <a:cs typeface="Times New Roman"/>
            </a:endParaRPr>
          </a:p>
          <a:p>
            <a:pPr marL="12700" marR="5080">
              <a:lnSpc>
                <a:spcPct val="150000"/>
              </a:lnSpc>
              <a:spcBef>
                <a:spcPts val="100"/>
              </a:spcBef>
            </a:pPr>
            <a:r>
              <a:rPr sz="2000" spc="-20" dirty="0">
                <a:latin typeface="Times New Roman"/>
                <a:cs typeface="Times New Roman"/>
              </a:rPr>
              <a:t>A</a:t>
            </a:r>
            <a:r>
              <a:rPr sz="2000" spc="-125" dirty="0">
                <a:latin typeface="Times New Roman"/>
                <a:cs typeface="Times New Roman"/>
              </a:rPr>
              <a:t> </a:t>
            </a:r>
            <a:r>
              <a:rPr sz="2000" dirty="0">
                <a:latin typeface="Times New Roman"/>
                <a:cs typeface="Times New Roman"/>
              </a:rPr>
              <a:t>known</a:t>
            </a:r>
            <a:r>
              <a:rPr sz="2000" spc="-35" dirty="0">
                <a:latin typeface="Times New Roman"/>
                <a:cs typeface="Times New Roman"/>
              </a:rPr>
              <a:t> </a:t>
            </a:r>
            <a:r>
              <a:rPr sz="2000" dirty="0">
                <a:latin typeface="Times New Roman"/>
                <a:cs typeface="Times New Roman"/>
              </a:rPr>
              <a:t>quantity</a:t>
            </a:r>
            <a:r>
              <a:rPr sz="2000" spc="-3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dirty="0">
                <a:latin typeface="Times New Roman"/>
                <a:cs typeface="Times New Roman"/>
              </a:rPr>
              <a:t>dilute</a:t>
            </a:r>
            <a:r>
              <a:rPr sz="2000" spc="475" dirty="0">
                <a:latin typeface="Times New Roman"/>
                <a:cs typeface="Times New Roman"/>
              </a:rPr>
              <a:t> </a:t>
            </a:r>
            <a:r>
              <a:rPr sz="2000" dirty="0">
                <a:latin typeface="Times New Roman"/>
                <a:cs typeface="Times New Roman"/>
              </a:rPr>
              <a:t>arsenic</a:t>
            </a:r>
            <a:r>
              <a:rPr sz="2000" spc="-40" dirty="0">
                <a:latin typeface="Times New Roman"/>
                <a:cs typeface="Times New Roman"/>
              </a:rPr>
              <a:t> </a:t>
            </a:r>
            <a:r>
              <a:rPr sz="2000" dirty="0">
                <a:latin typeface="Times New Roman"/>
                <a:cs typeface="Times New Roman"/>
              </a:rPr>
              <a:t>solution</a:t>
            </a:r>
            <a:r>
              <a:rPr sz="2000" spc="-4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kept</a:t>
            </a:r>
            <a:r>
              <a:rPr sz="2000" spc="-25"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wide </a:t>
            </a:r>
            <a:r>
              <a:rPr sz="2000" spc="-10" dirty="0">
                <a:latin typeface="Times New Roman"/>
                <a:cs typeface="Times New Roman"/>
              </a:rPr>
              <a:t>mouthed </a:t>
            </a:r>
            <a:r>
              <a:rPr sz="2000" dirty="0">
                <a:latin typeface="Times New Roman"/>
                <a:cs typeface="Times New Roman"/>
              </a:rPr>
              <a:t>bottle</a:t>
            </a:r>
            <a:r>
              <a:rPr sz="2000" spc="-40" dirty="0">
                <a:latin typeface="Times New Roman"/>
                <a:cs typeface="Times New Roman"/>
              </a:rPr>
              <a:t> </a:t>
            </a:r>
            <a:r>
              <a:rPr sz="2000" dirty="0">
                <a:latin typeface="Times New Roman"/>
                <a:cs typeface="Times New Roman"/>
              </a:rPr>
              <a:t>and</a:t>
            </a:r>
            <a:r>
              <a:rPr sz="2000" spc="-10" dirty="0">
                <a:latin typeface="Times New Roman"/>
                <a:cs typeface="Times New Roman"/>
              </a:rPr>
              <a:t> </a:t>
            </a:r>
            <a:r>
              <a:rPr sz="2000" dirty="0">
                <a:latin typeface="Times New Roman"/>
                <a:cs typeface="Times New Roman"/>
              </a:rPr>
              <a:t>rest</a:t>
            </a:r>
            <a:r>
              <a:rPr sz="2000" spc="-25" dirty="0">
                <a:latin typeface="Times New Roman"/>
                <a:cs typeface="Times New Roman"/>
              </a:rPr>
              <a:t> </a:t>
            </a:r>
            <a:r>
              <a:rPr sz="2000" dirty="0">
                <a:latin typeface="Times New Roman"/>
                <a:cs typeface="Times New Roman"/>
              </a:rPr>
              <a:t>procedure</a:t>
            </a:r>
            <a:r>
              <a:rPr sz="2000" spc="-50" dirty="0">
                <a:latin typeface="Times New Roman"/>
                <a:cs typeface="Times New Roman"/>
              </a:rPr>
              <a:t> </a:t>
            </a:r>
            <a:r>
              <a:rPr sz="2000" dirty="0">
                <a:latin typeface="Times New Roman"/>
                <a:cs typeface="Times New Roman"/>
              </a:rPr>
              <a:t>is</a:t>
            </a:r>
            <a:r>
              <a:rPr sz="2000" spc="-10" dirty="0">
                <a:latin typeface="Times New Roman"/>
                <a:cs typeface="Times New Roman"/>
              </a:rPr>
              <a:t> </a:t>
            </a:r>
            <a:r>
              <a:rPr sz="2000" dirty="0">
                <a:latin typeface="Times New Roman"/>
                <a:cs typeface="Times New Roman"/>
              </a:rPr>
              <a:t>followed</a:t>
            </a:r>
            <a:r>
              <a:rPr sz="2000" spc="-40"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described</a:t>
            </a:r>
            <a:r>
              <a:rPr sz="2000" spc="-40" dirty="0">
                <a:latin typeface="Times New Roman"/>
                <a:cs typeface="Times New Roman"/>
              </a:rPr>
              <a:t> </a:t>
            </a:r>
            <a:r>
              <a:rPr sz="2000" dirty="0">
                <a:latin typeface="Times New Roman"/>
                <a:cs typeface="Times New Roman"/>
              </a:rPr>
              <a:t>in</a:t>
            </a:r>
            <a:r>
              <a:rPr sz="2000" spc="-5" dirty="0">
                <a:latin typeface="Times New Roman"/>
                <a:cs typeface="Times New Roman"/>
              </a:rPr>
              <a:t> </a:t>
            </a:r>
            <a:r>
              <a:rPr sz="2000" dirty="0">
                <a:latin typeface="Times New Roman"/>
                <a:cs typeface="Times New Roman"/>
              </a:rPr>
              <a:t>test</a:t>
            </a:r>
            <a:r>
              <a:rPr sz="2000" spc="-15" dirty="0">
                <a:latin typeface="Times New Roman"/>
                <a:cs typeface="Times New Roman"/>
              </a:rPr>
              <a:t> </a:t>
            </a:r>
            <a:r>
              <a:rPr sz="2000" spc="-10" dirty="0">
                <a:latin typeface="Times New Roman"/>
                <a:cs typeface="Times New Roman"/>
              </a:rPr>
              <a:t>solution.</a:t>
            </a:r>
            <a:endParaRPr sz="2000" dirty="0">
              <a:latin typeface="Times New Roman"/>
              <a:cs typeface="Times New Roman"/>
            </a:endParaRPr>
          </a:p>
        </p:txBody>
      </p:sp>
    </p:spTree>
    <p:extLst>
      <p:ext uri="{BB962C8B-B14F-4D97-AF65-F5344CB8AC3E}">
        <p14:creationId xmlns:p14="http://schemas.microsoft.com/office/powerpoint/2010/main" val="3453604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884491" y="206677"/>
            <a:ext cx="472155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for Arsenic </a:t>
            </a:r>
            <a:endParaRPr sz="3600" b="1" dirty="0">
              <a:solidFill>
                <a:srgbClr val="000000"/>
              </a:solidFill>
              <a:latin typeface="Times New Roman"/>
              <a:cs typeface="Times New Roman"/>
            </a:endParaRPr>
          </a:p>
        </p:txBody>
      </p:sp>
      <p:sp>
        <p:nvSpPr>
          <p:cNvPr id="4" name="object 20"/>
          <p:cNvSpPr txBox="1"/>
          <p:nvPr/>
        </p:nvSpPr>
        <p:spPr>
          <a:xfrm>
            <a:off x="884491" y="1551822"/>
            <a:ext cx="10102919" cy="2740302"/>
          </a:xfrm>
          <a:prstGeom prst="rect">
            <a:avLst/>
          </a:prstGeom>
        </p:spPr>
        <p:txBody>
          <a:bodyPr vert="horz" wrap="square" lIns="0" tIns="12700" rIns="0" bIns="0" rtlCol="0">
            <a:spAutoFit/>
          </a:bodyPr>
          <a:lstStyle/>
          <a:p>
            <a:pPr marL="38100">
              <a:lnSpc>
                <a:spcPct val="150000"/>
              </a:lnSpc>
              <a:spcBef>
                <a:spcPts val="100"/>
              </a:spcBef>
            </a:pPr>
            <a:r>
              <a:rPr lang="en-US" sz="2000" b="1" dirty="0">
                <a:latin typeface="Times New Roman"/>
                <a:cs typeface="Times New Roman"/>
              </a:rPr>
              <a:t>Reasons :- </a:t>
            </a:r>
          </a:p>
          <a:p>
            <a:pPr marL="38100">
              <a:lnSpc>
                <a:spcPct val="150000"/>
              </a:lnSpc>
              <a:spcBef>
                <a:spcPts val="100"/>
              </a:spcBef>
            </a:pPr>
            <a:r>
              <a:rPr sz="2000" b="1" dirty="0">
                <a:latin typeface="Times New Roman"/>
                <a:cs typeface="Times New Roman"/>
              </a:rPr>
              <a:t>Stannous</a:t>
            </a:r>
            <a:r>
              <a:rPr sz="2000" b="1" spc="-60" dirty="0">
                <a:latin typeface="Times New Roman"/>
                <a:cs typeface="Times New Roman"/>
              </a:rPr>
              <a:t> </a:t>
            </a:r>
            <a:r>
              <a:rPr sz="2000" b="1" dirty="0">
                <a:latin typeface="Times New Roman"/>
                <a:cs typeface="Times New Roman"/>
              </a:rPr>
              <a:t>chloride</a:t>
            </a:r>
            <a:r>
              <a:rPr sz="2000" b="1" spc="-3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used</a:t>
            </a:r>
            <a:r>
              <a:rPr sz="2000" spc="-20" dirty="0">
                <a:latin typeface="Times New Roman"/>
                <a:cs typeface="Times New Roman"/>
              </a:rPr>
              <a:t> </a:t>
            </a:r>
            <a:r>
              <a:rPr sz="2000" dirty="0">
                <a:latin typeface="Times New Roman"/>
                <a:cs typeface="Times New Roman"/>
              </a:rPr>
              <a:t>for</a:t>
            </a:r>
            <a:r>
              <a:rPr sz="2000" spc="-35" dirty="0">
                <a:latin typeface="Times New Roman"/>
                <a:cs typeface="Times New Roman"/>
              </a:rPr>
              <a:t> </a:t>
            </a:r>
            <a:r>
              <a:rPr sz="2000" dirty="0">
                <a:latin typeface="Times New Roman"/>
                <a:cs typeface="Times New Roman"/>
              </a:rPr>
              <a:t>complete</a:t>
            </a:r>
            <a:r>
              <a:rPr sz="2000" spc="-15" dirty="0">
                <a:latin typeface="Times New Roman"/>
                <a:cs typeface="Times New Roman"/>
              </a:rPr>
              <a:t> </a:t>
            </a:r>
            <a:r>
              <a:rPr sz="2000" dirty="0">
                <a:latin typeface="Times New Roman"/>
                <a:cs typeface="Times New Roman"/>
              </a:rPr>
              <a:t>evolution</a:t>
            </a:r>
            <a:r>
              <a:rPr sz="2000" spc="-35" dirty="0">
                <a:latin typeface="Times New Roman"/>
                <a:cs typeface="Times New Roman"/>
              </a:rPr>
              <a:t> </a:t>
            </a:r>
            <a:r>
              <a:rPr sz="2000" dirty="0">
                <a:latin typeface="Times New Roman"/>
                <a:cs typeface="Times New Roman"/>
              </a:rPr>
              <a:t>of</a:t>
            </a:r>
            <a:r>
              <a:rPr sz="2000" spc="-20" dirty="0">
                <a:latin typeface="Times New Roman"/>
                <a:cs typeface="Times New Roman"/>
              </a:rPr>
              <a:t> </a:t>
            </a:r>
            <a:r>
              <a:rPr sz="2000" spc="-10" dirty="0">
                <a:latin typeface="Times New Roman"/>
                <a:cs typeface="Times New Roman"/>
              </a:rPr>
              <a:t>arsine</a:t>
            </a:r>
            <a:endParaRPr sz="2000" dirty="0">
              <a:latin typeface="Times New Roman"/>
              <a:cs typeface="Times New Roman"/>
            </a:endParaRPr>
          </a:p>
          <a:p>
            <a:pPr marL="38100">
              <a:lnSpc>
                <a:spcPct val="150000"/>
              </a:lnSpc>
            </a:pPr>
            <a:r>
              <a:rPr sz="2000" b="1" dirty="0">
                <a:latin typeface="Times New Roman"/>
                <a:cs typeface="Times New Roman"/>
              </a:rPr>
              <a:t>Zinc,</a:t>
            </a:r>
            <a:r>
              <a:rPr sz="2000" b="1" spc="-20" dirty="0">
                <a:latin typeface="Times New Roman"/>
                <a:cs typeface="Times New Roman"/>
              </a:rPr>
              <a:t> </a:t>
            </a:r>
            <a:r>
              <a:rPr sz="2000" b="1" dirty="0">
                <a:latin typeface="Times New Roman"/>
                <a:cs typeface="Times New Roman"/>
              </a:rPr>
              <a:t>potassium</a:t>
            </a:r>
            <a:r>
              <a:rPr sz="2000" b="1" spc="-50" dirty="0">
                <a:latin typeface="Times New Roman"/>
                <a:cs typeface="Times New Roman"/>
              </a:rPr>
              <a:t> </a:t>
            </a:r>
            <a:r>
              <a:rPr sz="2000" b="1" dirty="0">
                <a:latin typeface="Times New Roman"/>
                <a:cs typeface="Times New Roman"/>
              </a:rPr>
              <a:t>iodide</a:t>
            </a:r>
            <a:r>
              <a:rPr sz="2000" b="1" spc="-25" dirty="0">
                <a:latin typeface="Times New Roman"/>
                <a:cs typeface="Times New Roman"/>
              </a:rPr>
              <a:t> </a:t>
            </a:r>
            <a:r>
              <a:rPr sz="2000" b="1" dirty="0">
                <a:latin typeface="Times New Roman"/>
                <a:cs typeface="Times New Roman"/>
              </a:rPr>
              <a:t>and</a:t>
            </a:r>
            <a:r>
              <a:rPr sz="2000" b="1" spc="-20" dirty="0">
                <a:latin typeface="Times New Roman"/>
                <a:cs typeface="Times New Roman"/>
              </a:rPr>
              <a:t> </a:t>
            </a:r>
            <a:r>
              <a:rPr sz="2000" b="1" dirty="0">
                <a:latin typeface="Times New Roman"/>
                <a:cs typeface="Times New Roman"/>
              </a:rPr>
              <a:t>stannous</a:t>
            </a:r>
            <a:r>
              <a:rPr sz="2000" b="1" spc="-45" dirty="0">
                <a:latin typeface="Times New Roman"/>
                <a:cs typeface="Times New Roman"/>
              </a:rPr>
              <a:t> </a:t>
            </a:r>
            <a:r>
              <a:rPr sz="2000" b="1" dirty="0">
                <a:latin typeface="Times New Roman"/>
                <a:cs typeface="Times New Roman"/>
              </a:rPr>
              <a:t>chloride</a:t>
            </a:r>
            <a:r>
              <a:rPr sz="2000" b="1" spc="-30" dirty="0">
                <a:latin typeface="Times New Roman"/>
                <a:cs typeface="Times New Roman"/>
              </a:rPr>
              <a:t> </a:t>
            </a: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used</a:t>
            </a:r>
            <a:r>
              <a:rPr sz="2000" spc="-20"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a reducing</a:t>
            </a:r>
            <a:r>
              <a:rPr sz="2000" spc="-35" dirty="0">
                <a:latin typeface="Times New Roman"/>
                <a:cs typeface="Times New Roman"/>
              </a:rPr>
              <a:t> </a:t>
            </a:r>
            <a:r>
              <a:rPr sz="2000" spc="-10" dirty="0">
                <a:latin typeface="Times New Roman"/>
                <a:cs typeface="Times New Roman"/>
              </a:rPr>
              <a:t>agent.</a:t>
            </a:r>
            <a:endParaRPr sz="2000" dirty="0">
              <a:latin typeface="Times New Roman"/>
              <a:cs typeface="Times New Roman"/>
            </a:endParaRPr>
          </a:p>
          <a:p>
            <a:pPr marL="38100">
              <a:lnSpc>
                <a:spcPct val="150000"/>
              </a:lnSpc>
              <a:spcBef>
                <a:spcPts val="5"/>
              </a:spcBef>
            </a:pPr>
            <a:r>
              <a:rPr sz="2000" b="1" dirty="0">
                <a:latin typeface="Times New Roman"/>
                <a:cs typeface="Times New Roman"/>
              </a:rPr>
              <a:t>Hydrochloride</a:t>
            </a:r>
            <a:r>
              <a:rPr sz="2000" b="1" spc="-85" dirty="0">
                <a:latin typeface="Times New Roman"/>
                <a:cs typeface="Times New Roman"/>
              </a:rPr>
              <a:t> </a:t>
            </a:r>
            <a:r>
              <a:rPr sz="2000" b="1" dirty="0">
                <a:latin typeface="Times New Roman"/>
                <a:cs typeface="Times New Roman"/>
              </a:rPr>
              <a:t>acid</a:t>
            </a:r>
            <a:r>
              <a:rPr sz="2000" b="1" spc="-2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used</a:t>
            </a:r>
            <a:r>
              <a:rPr sz="2000" spc="-30" dirty="0">
                <a:latin typeface="Times New Roman"/>
                <a:cs typeface="Times New Roman"/>
              </a:rPr>
              <a:t> </a:t>
            </a:r>
            <a:r>
              <a:rPr sz="2000" dirty="0">
                <a:latin typeface="Times New Roman"/>
                <a:cs typeface="Times New Roman"/>
              </a:rPr>
              <a:t>to</a:t>
            </a:r>
            <a:r>
              <a:rPr sz="2000" spc="-20" dirty="0">
                <a:latin typeface="Times New Roman"/>
                <a:cs typeface="Times New Roman"/>
              </a:rPr>
              <a:t> </a:t>
            </a:r>
            <a:r>
              <a:rPr sz="2000" dirty="0">
                <a:latin typeface="Times New Roman"/>
                <a:cs typeface="Times New Roman"/>
              </a:rPr>
              <a:t>make</a:t>
            </a:r>
            <a:r>
              <a:rPr sz="2000" spc="-1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solution</a:t>
            </a:r>
            <a:r>
              <a:rPr sz="2000" spc="-45" dirty="0">
                <a:latin typeface="Times New Roman"/>
                <a:cs typeface="Times New Roman"/>
              </a:rPr>
              <a:t> </a:t>
            </a:r>
            <a:r>
              <a:rPr sz="2000" spc="-10" dirty="0">
                <a:latin typeface="Times New Roman"/>
                <a:cs typeface="Times New Roman"/>
              </a:rPr>
              <a:t>acidic</a:t>
            </a:r>
            <a:endParaRPr sz="2000" dirty="0">
              <a:latin typeface="Times New Roman"/>
              <a:cs typeface="Times New Roman"/>
            </a:endParaRPr>
          </a:p>
          <a:p>
            <a:pPr marL="38100">
              <a:lnSpc>
                <a:spcPct val="150000"/>
              </a:lnSpc>
            </a:pPr>
            <a:r>
              <a:rPr lang="en-US" sz="2000" b="1" dirty="0">
                <a:latin typeface="Times New Roman"/>
                <a:cs typeface="Times New Roman"/>
              </a:rPr>
              <a:t>Leas </a:t>
            </a:r>
            <a:r>
              <a:rPr sz="2000" b="1" dirty="0">
                <a:latin typeface="Times New Roman"/>
                <a:cs typeface="Times New Roman"/>
              </a:rPr>
              <a:t>acetate</a:t>
            </a:r>
            <a:r>
              <a:rPr sz="2000" b="1" spc="-25" dirty="0">
                <a:latin typeface="Times New Roman"/>
                <a:cs typeface="Times New Roman"/>
              </a:rPr>
              <a:t> </a:t>
            </a:r>
            <a:r>
              <a:rPr sz="2000" b="1" dirty="0">
                <a:latin typeface="Times New Roman"/>
                <a:cs typeface="Times New Roman"/>
              </a:rPr>
              <a:t>pledge</a:t>
            </a:r>
            <a:r>
              <a:rPr sz="2000" b="1" spc="-20" dirty="0">
                <a:latin typeface="Times New Roman"/>
                <a:cs typeface="Times New Roman"/>
              </a:rPr>
              <a:t> </a:t>
            </a:r>
            <a:r>
              <a:rPr sz="2000" b="1" dirty="0">
                <a:latin typeface="Times New Roman"/>
                <a:cs typeface="Times New Roman"/>
              </a:rPr>
              <a:t>or</a:t>
            </a:r>
            <a:r>
              <a:rPr sz="2000" b="1" spc="-35" dirty="0">
                <a:latin typeface="Times New Roman"/>
                <a:cs typeface="Times New Roman"/>
              </a:rPr>
              <a:t> </a:t>
            </a:r>
            <a:r>
              <a:rPr sz="2000" b="1" dirty="0">
                <a:latin typeface="Times New Roman"/>
                <a:cs typeface="Times New Roman"/>
              </a:rPr>
              <a:t>papers</a:t>
            </a:r>
            <a:r>
              <a:rPr sz="2000" b="1" spc="-25" dirty="0">
                <a:latin typeface="Times New Roman"/>
                <a:cs typeface="Times New Roman"/>
              </a:rPr>
              <a:t> </a:t>
            </a:r>
            <a:r>
              <a:rPr sz="2000" dirty="0">
                <a:latin typeface="Times New Roman"/>
                <a:cs typeface="Times New Roman"/>
              </a:rPr>
              <a:t>are</a:t>
            </a:r>
            <a:r>
              <a:rPr sz="2000" spc="-5" dirty="0">
                <a:latin typeface="Times New Roman"/>
                <a:cs typeface="Times New Roman"/>
              </a:rPr>
              <a:t> </a:t>
            </a:r>
            <a:r>
              <a:rPr sz="2000" dirty="0">
                <a:latin typeface="Times New Roman"/>
                <a:cs typeface="Times New Roman"/>
              </a:rPr>
              <a:t>used</a:t>
            </a:r>
            <a:r>
              <a:rPr sz="2000" spc="-3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trap</a:t>
            </a:r>
            <a:r>
              <a:rPr sz="2000" spc="-20" dirty="0">
                <a:latin typeface="Times New Roman"/>
                <a:cs typeface="Times New Roman"/>
              </a:rPr>
              <a:t> </a:t>
            </a:r>
            <a:r>
              <a:rPr sz="2000" dirty="0">
                <a:latin typeface="Times New Roman"/>
                <a:cs typeface="Times New Roman"/>
              </a:rPr>
              <a:t>any</a:t>
            </a:r>
            <a:r>
              <a:rPr sz="2000" spc="5" dirty="0">
                <a:latin typeface="Times New Roman"/>
                <a:cs typeface="Times New Roman"/>
              </a:rPr>
              <a:t> </a:t>
            </a:r>
            <a:r>
              <a:rPr sz="2000" dirty="0">
                <a:latin typeface="Times New Roman"/>
                <a:cs typeface="Times New Roman"/>
              </a:rPr>
              <a:t>hydrogen</a:t>
            </a:r>
            <a:r>
              <a:rPr sz="2000" spc="-50" dirty="0">
                <a:latin typeface="Times New Roman"/>
                <a:cs typeface="Times New Roman"/>
              </a:rPr>
              <a:t> </a:t>
            </a:r>
            <a:r>
              <a:rPr sz="2000" dirty="0">
                <a:latin typeface="Times New Roman"/>
                <a:cs typeface="Times New Roman"/>
              </a:rPr>
              <a:t>sulphide</a:t>
            </a:r>
            <a:r>
              <a:rPr sz="2000" spc="-35" dirty="0">
                <a:latin typeface="Times New Roman"/>
                <a:cs typeface="Times New Roman"/>
              </a:rPr>
              <a:t> </a:t>
            </a:r>
            <a:r>
              <a:rPr sz="2000" dirty="0">
                <a:latin typeface="Times New Roman"/>
                <a:cs typeface="Times New Roman"/>
              </a:rPr>
              <a:t>which</a:t>
            </a:r>
            <a:r>
              <a:rPr sz="2000" spc="-10" dirty="0">
                <a:latin typeface="Times New Roman"/>
                <a:cs typeface="Times New Roman"/>
              </a:rPr>
              <a:t> </a:t>
            </a:r>
            <a:r>
              <a:rPr sz="2000" dirty="0">
                <a:latin typeface="Times New Roman"/>
                <a:cs typeface="Times New Roman"/>
              </a:rPr>
              <a:t>may</a:t>
            </a:r>
            <a:r>
              <a:rPr sz="2000" spc="5" dirty="0">
                <a:latin typeface="Times New Roman"/>
                <a:cs typeface="Times New Roman"/>
              </a:rPr>
              <a:t> </a:t>
            </a:r>
            <a:r>
              <a:rPr sz="2000" dirty="0">
                <a:latin typeface="Times New Roman"/>
                <a:cs typeface="Times New Roman"/>
              </a:rPr>
              <a:t>be</a:t>
            </a:r>
            <a:r>
              <a:rPr sz="2000" spc="-5" dirty="0">
                <a:latin typeface="Times New Roman"/>
                <a:cs typeface="Times New Roman"/>
              </a:rPr>
              <a:t> </a:t>
            </a:r>
            <a:r>
              <a:rPr sz="2000" dirty="0">
                <a:latin typeface="Times New Roman"/>
                <a:cs typeface="Times New Roman"/>
              </a:rPr>
              <a:t>evolved</a:t>
            </a:r>
            <a:r>
              <a:rPr sz="2000" spc="-40" dirty="0">
                <a:latin typeface="Times New Roman"/>
                <a:cs typeface="Times New Roman"/>
              </a:rPr>
              <a:t> </a:t>
            </a:r>
            <a:r>
              <a:rPr sz="2000" dirty="0">
                <a:latin typeface="Times New Roman"/>
                <a:cs typeface="Times New Roman"/>
              </a:rPr>
              <a:t>along</a:t>
            </a:r>
            <a:r>
              <a:rPr lang="en-US" sz="2000" dirty="0">
                <a:latin typeface="Times New Roman"/>
                <a:cs typeface="Times New Roman"/>
              </a:rPr>
              <a:t> with arsine.</a:t>
            </a:r>
            <a:endParaRPr sz="2000" dirty="0">
              <a:latin typeface="Times New Roman"/>
              <a:cs typeface="Times New Roman"/>
            </a:endParaRPr>
          </a:p>
        </p:txBody>
      </p:sp>
    </p:spTree>
    <p:extLst>
      <p:ext uri="{BB962C8B-B14F-4D97-AF65-F5344CB8AC3E}">
        <p14:creationId xmlns:p14="http://schemas.microsoft.com/office/powerpoint/2010/main" val="4084780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662299" y="198131"/>
            <a:ext cx="8430425" cy="566822"/>
          </a:xfrm>
          <a:prstGeom prst="rect">
            <a:avLst/>
          </a:prstGeom>
        </p:spPr>
        <p:txBody>
          <a:bodyPr vert="horz" wrap="square" lIns="0" tIns="12700" rIns="0" bIns="0" rtlCol="0">
            <a:spAutoFit/>
          </a:bodyPr>
          <a:lstStyle/>
          <a:p>
            <a:pPr marL="12700">
              <a:lnSpc>
                <a:spcPct val="100000"/>
              </a:lnSpc>
              <a:spcBef>
                <a:spcPts val="100"/>
              </a:spcBef>
            </a:pPr>
            <a:r>
              <a:rPr lang="en-US" sz="3600" b="1" dirty="0" err="1">
                <a:solidFill>
                  <a:srgbClr val="000000"/>
                </a:solidFill>
                <a:latin typeface="Times New Roman"/>
                <a:cs typeface="Times New Roman"/>
              </a:rPr>
              <a:t>Gutzeit</a:t>
            </a:r>
            <a:r>
              <a:rPr lang="en-US" sz="3600" b="1" dirty="0">
                <a:solidFill>
                  <a:srgbClr val="000000"/>
                </a:solidFill>
                <a:latin typeface="Times New Roman"/>
                <a:cs typeface="Times New Roman"/>
              </a:rPr>
              <a:t> apparatus for the arsenic limit test </a:t>
            </a:r>
            <a:endParaRPr sz="3600" b="1" dirty="0">
              <a:solidFill>
                <a:srgbClr val="000000"/>
              </a:solidFill>
              <a:latin typeface="Times New Roman"/>
              <a:cs typeface="Times New Roman"/>
            </a:endParaRPr>
          </a:p>
        </p:txBody>
      </p:sp>
      <p:pic>
        <p:nvPicPr>
          <p:cNvPr id="3" name="object 2"/>
          <p:cNvPicPr/>
          <p:nvPr/>
        </p:nvPicPr>
        <p:blipFill rotWithShape="1">
          <a:blip r:embed="rId2" cstate="print"/>
          <a:srcRect l="12251" t="375" r="11337" b="6114"/>
          <a:stretch/>
        </p:blipFill>
        <p:spPr>
          <a:xfrm>
            <a:off x="2307365" y="1110953"/>
            <a:ext cx="7383567" cy="5469309"/>
          </a:xfrm>
          <a:prstGeom prst="rect">
            <a:avLst/>
          </a:prstGeom>
        </p:spPr>
      </p:pic>
    </p:spTree>
    <p:extLst>
      <p:ext uri="{BB962C8B-B14F-4D97-AF65-F5344CB8AC3E}">
        <p14:creationId xmlns:p14="http://schemas.microsoft.com/office/powerpoint/2010/main" val="1242510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460191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Lead</a:t>
            </a:r>
            <a:endParaRPr sz="3600" b="1" dirty="0">
              <a:solidFill>
                <a:srgbClr val="000000"/>
              </a:solidFill>
              <a:latin typeface="Times New Roman"/>
              <a:cs typeface="Times New Roman"/>
            </a:endParaRPr>
          </a:p>
        </p:txBody>
      </p:sp>
      <p:sp>
        <p:nvSpPr>
          <p:cNvPr id="4" name="object 19"/>
          <p:cNvSpPr txBox="1"/>
          <p:nvPr/>
        </p:nvSpPr>
        <p:spPr>
          <a:xfrm>
            <a:off x="724816" y="1216788"/>
            <a:ext cx="10799445" cy="4580741"/>
          </a:xfrm>
          <a:prstGeom prst="rect">
            <a:avLst/>
          </a:prstGeom>
        </p:spPr>
        <p:txBody>
          <a:bodyPr vert="horz" wrap="square" lIns="0" tIns="12700" rIns="0" bIns="0" rtlCol="0">
            <a:spAutoFit/>
          </a:bodyPr>
          <a:lstStyle/>
          <a:p>
            <a:pPr marL="756000" marR="619760">
              <a:lnSpc>
                <a:spcPct val="150100"/>
              </a:lnSpc>
              <a:spcBef>
                <a:spcPts val="100"/>
              </a:spcBef>
            </a:pPr>
            <a:r>
              <a:rPr sz="2200" dirty="0">
                <a:latin typeface="Times New Roman"/>
                <a:cs typeface="Times New Roman"/>
              </a:rPr>
              <a:t>Lead</a:t>
            </a:r>
            <a:r>
              <a:rPr sz="2200" spc="-55" dirty="0">
                <a:latin typeface="Times New Roman"/>
                <a:cs typeface="Times New Roman"/>
              </a:rPr>
              <a:t> </a:t>
            </a:r>
            <a:r>
              <a:rPr sz="2200" dirty="0">
                <a:latin typeface="Times New Roman"/>
                <a:cs typeface="Times New Roman"/>
              </a:rPr>
              <a:t>is</a:t>
            </a:r>
            <a:r>
              <a:rPr sz="2200" spc="-50" dirty="0">
                <a:latin typeface="Times New Roman"/>
                <a:cs typeface="Times New Roman"/>
              </a:rPr>
              <a:t> </a:t>
            </a:r>
            <a:r>
              <a:rPr sz="2200" dirty="0">
                <a:latin typeface="Times New Roman"/>
                <a:cs typeface="Times New Roman"/>
              </a:rPr>
              <a:t>a</a:t>
            </a:r>
            <a:r>
              <a:rPr sz="2200" spc="-50" dirty="0">
                <a:latin typeface="Times New Roman"/>
                <a:cs typeface="Times New Roman"/>
              </a:rPr>
              <a:t> </a:t>
            </a:r>
            <a:r>
              <a:rPr sz="2200" dirty="0">
                <a:latin typeface="Times New Roman"/>
                <a:cs typeface="Times New Roman"/>
              </a:rPr>
              <a:t>most</a:t>
            </a:r>
            <a:r>
              <a:rPr sz="2200" spc="-30" dirty="0">
                <a:latin typeface="Times New Roman"/>
                <a:cs typeface="Times New Roman"/>
              </a:rPr>
              <a:t> </a:t>
            </a:r>
            <a:r>
              <a:rPr sz="2200" dirty="0">
                <a:latin typeface="Times New Roman"/>
                <a:cs typeface="Times New Roman"/>
              </a:rPr>
              <a:t>undesirable</a:t>
            </a:r>
            <a:r>
              <a:rPr sz="2200" spc="-50" dirty="0">
                <a:latin typeface="Times New Roman"/>
                <a:cs typeface="Times New Roman"/>
              </a:rPr>
              <a:t> </a:t>
            </a:r>
            <a:r>
              <a:rPr sz="2200" dirty="0">
                <a:latin typeface="Times New Roman"/>
                <a:cs typeface="Times New Roman"/>
              </a:rPr>
              <a:t>impurity</a:t>
            </a:r>
            <a:r>
              <a:rPr sz="2200" spc="-30" dirty="0">
                <a:latin typeface="Times New Roman"/>
                <a:cs typeface="Times New Roman"/>
              </a:rPr>
              <a:t> </a:t>
            </a:r>
            <a:r>
              <a:rPr sz="2200" dirty="0">
                <a:latin typeface="Times New Roman"/>
                <a:cs typeface="Times New Roman"/>
              </a:rPr>
              <a:t>in</a:t>
            </a:r>
            <a:r>
              <a:rPr sz="2200" spc="-40" dirty="0">
                <a:latin typeface="Times New Roman"/>
                <a:cs typeface="Times New Roman"/>
              </a:rPr>
              <a:t> </a:t>
            </a:r>
            <a:r>
              <a:rPr sz="2200" dirty="0">
                <a:latin typeface="Times New Roman"/>
                <a:cs typeface="Times New Roman"/>
              </a:rPr>
              <a:t>medical</a:t>
            </a:r>
            <a:r>
              <a:rPr sz="2200" spc="-20" dirty="0">
                <a:latin typeface="Times New Roman"/>
                <a:cs typeface="Times New Roman"/>
              </a:rPr>
              <a:t> </a:t>
            </a:r>
            <a:r>
              <a:rPr sz="2200" dirty="0">
                <a:latin typeface="Times New Roman"/>
                <a:cs typeface="Times New Roman"/>
              </a:rPr>
              <a:t>compounds</a:t>
            </a:r>
            <a:r>
              <a:rPr sz="2200" spc="-60" dirty="0">
                <a:latin typeface="Times New Roman"/>
                <a:cs typeface="Times New Roman"/>
              </a:rPr>
              <a:t> </a:t>
            </a:r>
            <a:r>
              <a:rPr sz="2200" dirty="0">
                <a:latin typeface="Times New Roman"/>
                <a:cs typeface="Times New Roman"/>
              </a:rPr>
              <a:t>and</a:t>
            </a:r>
            <a:r>
              <a:rPr sz="2200" spc="-40" dirty="0">
                <a:latin typeface="Times New Roman"/>
                <a:cs typeface="Times New Roman"/>
              </a:rPr>
              <a:t> </a:t>
            </a:r>
            <a:r>
              <a:rPr sz="2200" dirty="0">
                <a:latin typeface="Times New Roman"/>
                <a:cs typeface="Times New Roman"/>
              </a:rPr>
              <a:t>comes</a:t>
            </a:r>
            <a:r>
              <a:rPr sz="2200" spc="-40" dirty="0">
                <a:latin typeface="Times New Roman"/>
                <a:cs typeface="Times New Roman"/>
              </a:rPr>
              <a:t> </a:t>
            </a:r>
            <a:r>
              <a:rPr sz="2200" dirty="0">
                <a:latin typeface="Times New Roman"/>
                <a:cs typeface="Times New Roman"/>
              </a:rPr>
              <a:t>through</a:t>
            </a:r>
            <a:r>
              <a:rPr sz="2200" spc="-50" dirty="0">
                <a:latin typeface="Times New Roman"/>
                <a:cs typeface="Times New Roman"/>
              </a:rPr>
              <a:t> </a:t>
            </a:r>
            <a:r>
              <a:rPr sz="2200" dirty="0">
                <a:latin typeface="Times New Roman"/>
                <a:cs typeface="Times New Roman"/>
              </a:rPr>
              <a:t>use</a:t>
            </a:r>
            <a:r>
              <a:rPr sz="2200" spc="-50" dirty="0">
                <a:latin typeface="Times New Roman"/>
                <a:cs typeface="Times New Roman"/>
              </a:rPr>
              <a:t> </a:t>
            </a:r>
            <a:r>
              <a:rPr sz="2200" spc="-25" dirty="0">
                <a:latin typeface="Times New Roman"/>
                <a:cs typeface="Times New Roman"/>
              </a:rPr>
              <a:t>of </a:t>
            </a:r>
            <a:r>
              <a:rPr sz="2200" dirty="0">
                <a:latin typeface="Times New Roman"/>
                <a:cs typeface="Times New Roman"/>
              </a:rPr>
              <a:t>sulphuric</a:t>
            </a:r>
            <a:r>
              <a:rPr sz="2200" spc="-65" dirty="0">
                <a:latin typeface="Times New Roman"/>
                <a:cs typeface="Times New Roman"/>
              </a:rPr>
              <a:t> </a:t>
            </a:r>
            <a:r>
              <a:rPr sz="2200" dirty="0">
                <a:latin typeface="Times New Roman"/>
                <a:cs typeface="Times New Roman"/>
              </a:rPr>
              <a:t>acid,</a:t>
            </a:r>
            <a:r>
              <a:rPr sz="2200" spc="-45" dirty="0">
                <a:latin typeface="Times New Roman"/>
                <a:cs typeface="Times New Roman"/>
              </a:rPr>
              <a:t> </a:t>
            </a:r>
            <a:r>
              <a:rPr sz="2200" dirty="0">
                <a:latin typeface="Times New Roman"/>
                <a:cs typeface="Times New Roman"/>
              </a:rPr>
              <a:t>lead</a:t>
            </a:r>
            <a:r>
              <a:rPr sz="2200" spc="-35" dirty="0">
                <a:latin typeface="Times New Roman"/>
                <a:cs typeface="Times New Roman"/>
              </a:rPr>
              <a:t> </a:t>
            </a:r>
            <a:r>
              <a:rPr sz="2200" dirty="0">
                <a:latin typeface="Times New Roman"/>
                <a:cs typeface="Times New Roman"/>
              </a:rPr>
              <a:t>lined</a:t>
            </a:r>
            <a:r>
              <a:rPr sz="2200" spc="-45" dirty="0">
                <a:latin typeface="Times New Roman"/>
                <a:cs typeface="Times New Roman"/>
              </a:rPr>
              <a:t> </a:t>
            </a:r>
            <a:r>
              <a:rPr sz="2200" dirty="0">
                <a:latin typeface="Times New Roman"/>
                <a:cs typeface="Times New Roman"/>
              </a:rPr>
              <a:t>apparatus</a:t>
            </a:r>
            <a:r>
              <a:rPr sz="2200" spc="-55" dirty="0">
                <a:latin typeface="Times New Roman"/>
                <a:cs typeface="Times New Roman"/>
              </a:rPr>
              <a:t> </a:t>
            </a:r>
            <a:r>
              <a:rPr sz="2200" dirty="0">
                <a:latin typeface="Times New Roman"/>
                <a:cs typeface="Times New Roman"/>
              </a:rPr>
              <a:t>and</a:t>
            </a:r>
            <a:r>
              <a:rPr sz="2200" spc="-35" dirty="0">
                <a:latin typeface="Times New Roman"/>
                <a:cs typeface="Times New Roman"/>
              </a:rPr>
              <a:t> </a:t>
            </a:r>
            <a:r>
              <a:rPr sz="2200" dirty="0">
                <a:latin typeface="Times New Roman"/>
                <a:cs typeface="Times New Roman"/>
              </a:rPr>
              <a:t>glass</a:t>
            </a:r>
            <a:r>
              <a:rPr sz="2200" spc="-60" dirty="0">
                <a:latin typeface="Times New Roman"/>
                <a:cs typeface="Times New Roman"/>
              </a:rPr>
              <a:t> </a:t>
            </a:r>
            <a:r>
              <a:rPr sz="2200" dirty="0">
                <a:latin typeface="Times New Roman"/>
                <a:cs typeface="Times New Roman"/>
              </a:rPr>
              <a:t>bottles</a:t>
            </a:r>
            <a:r>
              <a:rPr sz="2200" spc="-45" dirty="0">
                <a:latin typeface="Times New Roman"/>
                <a:cs typeface="Times New Roman"/>
              </a:rPr>
              <a:t> </a:t>
            </a:r>
            <a:r>
              <a:rPr sz="2200" dirty="0">
                <a:latin typeface="Times New Roman"/>
                <a:cs typeface="Times New Roman"/>
              </a:rPr>
              <a:t>use</a:t>
            </a:r>
            <a:r>
              <a:rPr sz="2200" spc="-55" dirty="0">
                <a:latin typeface="Times New Roman"/>
                <a:cs typeface="Times New Roman"/>
              </a:rPr>
              <a:t> </a:t>
            </a:r>
            <a:r>
              <a:rPr sz="2200" dirty="0">
                <a:latin typeface="Times New Roman"/>
                <a:cs typeface="Times New Roman"/>
              </a:rPr>
              <a:t>for</a:t>
            </a:r>
            <a:r>
              <a:rPr sz="2200" spc="-30" dirty="0">
                <a:latin typeface="Times New Roman"/>
                <a:cs typeface="Times New Roman"/>
              </a:rPr>
              <a:t> </a:t>
            </a:r>
            <a:r>
              <a:rPr sz="2200" dirty="0">
                <a:latin typeface="Times New Roman"/>
                <a:cs typeface="Times New Roman"/>
              </a:rPr>
              <a:t>storage</a:t>
            </a:r>
            <a:r>
              <a:rPr sz="2200" spc="-45" dirty="0">
                <a:latin typeface="Times New Roman"/>
                <a:cs typeface="Times New Roman"/>
              </a:rPr>
              <a:t> </a:t>
            </a:r>
            <a:r>
              <a:rPr sz="2200" dirty="0">
                <a:latin typeface="Times New Roman"/>
                <a:cs typeface="Times New Roman"/>
              </a:rPr>
              <a:t>of</a:t>
            </a:r>
            <a:r>
              <a:rPr sz="2200" spc="-45" dirty="0">
                <a:latin typeface="Times New Roman"/>
                <a:cs typeface="Times New Roman"/>
              </a:rPr>
              <a:t> </a:t>
            </a:r>
            <a:r>
              <a:rPr sz="2200" spc="-10" dirty="0">
                <a:latin typeface="Times New Roman"/>
                <a:cs typeface="Times New Roman"/>
              </a:rPr>
              <a:t>chemicals.</a:t>
            </a:r>
            <a:endParaRPr sz="2200" dirty="0">
              <a:latin typeface="Times New Roman"/>
              <a:cs typeface="Times New Roman"/>
            </a:endParaRPr>
          </a:p>
          <a:p>
            <a:pPr>
              <a:lnSpc>
                <a:spcPct val="100000"/>
              </a:lnSpc>
              <a:spcBef>
                <a:spcPts val="220"/>
              </a:spcBef>
            </a:pPr>
            <a:endParaRPr sz="2200" dirty="0">
              <a:latin typeface="Times New Roman"/>
              <a:cs typeface="Times New Roman"/>
            </a:endParaRPr>
          </a:p>
          <a:p>
            <a:pPr marL="99060">
              <a:lnSpc>
                <a:spcPct val="100000"/>
              </a:lnSpc>
            </a:pPr>
            <a:r>
              <a:rPr sz="2400" b="1" spc="-10" dirty="0">
                <a:latin typeface="Times New Roman"/>
                <a:cs typeface="Times New Roman"/>
              </a:rPr>
              <a:t>Principle:</a:t>
            </a:r>
            <a:endParaRPr sz="2400" dirty="0">
              <a:latin typeface="Times New Roman"/>
              <a:cs typeface="Times New Roman"/>
            </a:endParaRPr>
          </a:p>
          <a:p>
            <a:pPr marL="441960" indent="-342900">
              <a:lnSpc>
                <a:spcPct val="100000"/>
              </a:lnSpc>
              <a:spcBef>
                <a:spcPts val="1440"/>
              </a:spcBef>
              <a:buFont typeface="Arial" panose="020B0604020202020204" pitchFamily="34" charset="0"/>
              <a:buChar char="•"/>
            </a:pPr>
            <a:r>
              <a:rPr sz="2400" dirty="0">
                <a:latin typeface="Times New Roman"/>
                <a:cs typeface="Times New Roman"/>
              </a:rPr>
              <a:t>Limit</a:t>
            </a:r>
            <a:r>
              <a:rPr sz="2400" spc="-30" dirty="0">
                <a:latin typeface="Times New Roman"/>
                <a:cs typeface="Times New Roman"/>
              </a:rPr>
              <a:t> </a:t>
            </a:r>
            <a:r>
              <a:rPr sz="2400" dirty="0">
                <a:latin typeface="Times New Roman"/>
                <a:cs typeface="Times New Roman"/>
              </a:rPr>
              <a:t>test</a:t>
            </a:r>
            <a:r>
              <a:rPr sz="2400" spc="-20"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lead</a:t>
            </a:r>
            <a:r>
              <a:rPr sz="2400" spc="-10"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based</a:t>
            </a:r>
            <a:r>
              <a:rPr sz="2400" spc="-15" dirty="0">
                <a:latin typeface="Times New Roman"/>
                <a:cs typeface="Times New Roman"/>
              </a:rPr>
              <a:t> </a:t>
            </a:r>
            <a:r>
              <a:rPr sz="2400" dirty="0">
                <a:latin typeface="Times New Roman"/>
                <a:cs typeface="Times New Roman"/>
              </a:rPr>
              <a:t>on the</a:t>
            </a:r>
            <a:r>
              <a:rPr sz="2400" spc="-5" dirty="0">
                <a:latin typeface="Times New Roman"/>
                <a:cs typeface="Times New Roman"/>
              </a:rPr>
              <a:t> </a:t>
            </a:r>
            <a:r>
              <a:rPr sz="2400" dirty="0">
                <a:latin typeface="Times New Roman"/>
                <a:cs typeface="Times New Roman"/>
              </a:rPr>
              <a:t>reaction</a:t>
            </a:r>
            <a:r>
              <a:rPr sz="2400" spc="-35"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i="1" dirty="0">
                <a:latin typeface="Times New Roman"/>
                <a:cs typeface="Times New Roman"/>
              </a:rPr>
              <a:t>lead</a:t>
            </a:r>
            <a:r>
              <a:rPr sz="2400" i="1" spc="-15" dirty="0">
                <a:latin typeface="Times New Roman"/>
                <a:cs typeface="Times New Roman"/>
              </a:rPr>
              <a:t> </a:t>
            </a:r>
            <a:r>
              <a:rPr sz="2400" dirty="0">
                <a:latin typeface="Times New Roman"/>
                <a:cs typeface="Times New Roman"/>
              </a:rPr>
              <a:t>and </a:t>
            </a:r>
            <a:r>
              <a:rPr sz="2400" i="1" dirty="0">
                <a:latin typeface="Times New Roman"/>
                <a:cs typeface="Times New Roman"/>
              </a:rPr>
              <a:t>diphenyl</a:t>
            </a:r>
            <a:r>
              <a:rPr sz="2400" i="1" spc="-30" dirty="0">
                <a:latin typeface="Times New Roman"/>
                <a:cs typeface="Times New Roman"/>
              </a:rPr>
              <a:t> </a:t>
            </a:r>
            <a:r>
              <a:rPr sz="2400" i="1" dirty="0">
                <a:latin typeface="Times New Roman"/>
                <a:cs typeface="Times New Roman"/>
              </a:rPr>
              <a:t>thiocabazone</a:t>
            </a:r>
            <a:r>
              <a:rPr sz="2400" i="1" spc="-20" dirty="0">
                <a:latin typeface="Times New Roman"/>
                <a:cs typeface="Times New Roman"/>
              </a:rPr>
              <a:t> </a:t>
            </a:r>
            <a:r>
              <a:rPr sz="2400" i="1" spc="-10" dirty="0">
                <a:latin typeface="Times New Roman"/>
                <a:cs typeface="Times New Roman"/>
              </a:rPr>
              <a:t>(</a:t>
            </a:r>
            <a:r>
              <a:rPr sz="2400" i="1" spc="-10" dirty="0" err="1">
                <a:latin typeface="Times New Roman"/>
                <a:cs typeface="Times New Roman"/>
              </a:rPr>
              <a:t>dithizone</a:t>
            </a:r>
            <a:r>
              <a:rPr sz="2400" i="1" spc="-10" dirty="0">
                <a:latin typeface="Times New Roman"/>
                <a:cs typeface="Times New Roman"/>
              </a:rPr>
              <a:t>)</a:t>
            </a:r>
            <a:r>
              <a:rPr lang="en-US" sz="240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i="1" dirty="0">
                <a:latin typeface="Times New Roman"/>
                <a:cs typeface="Times New Roman"/>
              </a:rPr>
              <a:t>alkaline</a:t>
            </a:r>
            <a:r>
              <a:rPr sz="2400" i="1" spc="-30" dirty="0">
                <a:latin typeface="Times New Roman"/>
                <a:cs typeface="Times New Roman"/>
              </a:rPr>
              <a:t> </a:t>
            </a:r>
            <a:r>
              <a:rPr sz="2400" dirty="0">
                <a:latin typeface="Times New Roman"/>
                <a:cs typeface="Times New Roman"/>
              </a:rPr>
              <a:t>solution</a:t>
            </a:r>
            <a:r>
              <a:rPr sz="2400" spc="-25" dirty="0">
                <a:latin typeface="Times New Roman"/>
                <a:cs typeface="Times New Roman"/>
              </a:rPr>
              <a:t> </a:t>
            </a:r>
            <a:r>
              <a:rPr sz="2400" dirty="0">
                <a:latin typeface="Times New Roman"/>
                <a:cs typeface="Times New Roman"/>
              </a:rPr>
              <a:t>to</a:t>
            </a:r>
            <a:r>
              <a:rPr sz="2400" spc="-5" dirty="0">
                <a:latin typeface="Times New Roman"/>
                <a:cs typeface="Times New Roman"/>
              </a:rPr>
              <a:t> </a:t>
            </a:r>
            <a:r>
              <a:rPr sz="2400" dirty="0">
                <a:latin typeface="Times New Roman"/>
                <a:cs typeface="Times New Roman"/>
              </a:rPr>
              <a:t>form </a:t>
            </a:r>
            <a:r>
              <a:rPr sz="2400" i="1" dirty="0">
                <a:latin typeface="Times New Roman"/>
                <a:cs typeface="Times New Roman"/>
              </a:rPr>
              <a:t>lead</a:t>
            </a:r>
            <a:r>
              <a:rPr sz="2400" i="1" spc="-15" dirty="0">
                <a:latin typeface="Times New Roman"/>
                <a:cs typeface="Times New Roman"/>
              </a:rPr>
              <a:t> </a:t>
            </a:r>
            <a:r>
              <a:rPr sz="2400" i="1" dirty="0" err="1">
                <a:latin typeface="Times New Roman"/>
                <a:cs typeface="Times New Roman"/>
              </a:rPr>
              <a:t>dithizone</a:t>
            </a:r>
            <a:r>
              <a:rPr sz="2400" i="1" spc="-30" dirty="0">
                <a:latin typeface="Times New Roman"/>
                <a:cs typeface="Times New Roman"/>
              </a:rPr>
              <a:t> </a:t>
            </a:r>
            <a:r>
              <a:rPr sz="2400" i="1" spc="-50" dirty="0">
                <a:latin typeface="Times New Roman"/>
                <a:cs typeface="Times New Roman"/>
              </a:rPr>
              <a:t>c</a:t>
            </a:r>
            <a:r>
              <a:rPr lang="en-US" sz="2400" i="1" dirty="0">
                <a:latin typeface="Times New Roman"/>
                <a:cs typeface="Times New Roman"/>
              </a:rPr>
              <a:t>o</a:t>
            </a:r>
            <a:r>
              <a:rPr sz="2400" i="1" spc="-509" dirty="0">
                <a:latin typeface="Times New Roman"/>
                <a:cs typeface="Times New Roman"/>
              </a:rPr>
              <a:t> </a:t>
            </a:r>
            <a:r>
              <a:rPr sz="2400" i="1" dirty="0">
                <a:latin typeface="Times New Roman"/>
                <a:cs typeface="Times New Roman"/>
              </a:rPr>
              <a:t>mplex</a:t>
            </a:r>
            <a:r>
              <a:rPr sz="2400" i="1" spc="-30" dirty="0">
                <a:latin typeface="Times New Roman"/>
                <a:cs typeface="Times New Roman"/>
              </a:rPr>
              <a:t> </a:t>
            </a:r>
            <a:r>
              <a:rPr sz="2400" dirty="0">
                <a:latin typeface="Times New Roman"/>
                <a:cs typeface="Times New Roman"/>
              </a:rPr>
              <a:t>which</a:t>
            </a:r>
            <a:r>
              <a:rPr sz="2400" spc="-10" dirty="0">
                <a:latin typeface="Times New Roman"/>
                <a:cs typeface="Times New Roman"/>
              </a:rPr>
              <a:t> </a:t>
            </a:r>
            <a:r>
              <a:rPr sz="2400" dirty="0">
                <a:latin typeface="Times New Roman"/>
                <a:cs typeface="Times New Roman"/>
              </a:rPr>
              <a:t>is</a:t>
            </a:r>
            <a:r>
              <a:rPr sz="2400" spc="-25" dirty="0">
                <a:latin typeface="Times New Roman"/>
                <a:cs typeface="Times New Roman"/>
              </a:rPr>
              <a:t> </a:t>
            </a:r>
            <a:r>
              <a:rPr sz="2400" b="1" dirty="0">
                <a:solidFill>
                  <a:srgbClr val="FF0000"/>
                </a:solidFill>
                <a:latin typeface="Times New Roman"/>
                <a:cs typeface="Times New Roman"/>
              </a:rPr>
              <a:t>read</a:t>
            </a:r>
            <a:r>
              <a:rPr sz="2400" b="1" spc="-20" dirty="0">
                <a:solidFill>
                  <a:srgbClr val="FF0000"/>
                </a:solidFill>
                <a:latin typeface="Times New Roman"/>
                <a:cs typeface="Times New Roman"/>
              </a:rPr>
              <a:t> </a:t>
            </a:r>
            <a:r>
              <a:rPr sz="2400" b="1" dirty="0">
                <a:solidFill>
                  <a:srgbClr val="FF0000"/>
                </a:solidFill>
                <a:latin typeface="Times New Roman"/>
                <a:cs typeface="Times New Roman"/>
              </a:rPr>
              <a:t>in</a:t>
            </a:r>
            <a:r>
              <a:rPr sz="2400" b="1" spc="-15" dirty="0">
                <a:solidFill>
                  <a:srgbClr val="FF0000"/>
                </a:solidFill>
                <a:latin typeface="Times New Roman"/>
                <a:cs typeface="Times New Roman"/>
              </a:rPr>
              <a:t> </a:t>
            </a:r>
            <a:r>
              <a:rPr sz="2400" b="1" dirty="0">
                <a:solidFill>
                  <a:srgbClr val="FF0000"/>
                </a:solidFill>
                <a:latin typeface="Times New Roman"/>
                <a:cs typeface="Times New Roman"/>
              </a:rPr>
              <a:t>color</a:t>
            </a:r>
            <a:r>
              <a:rPr sz="2400" dirty="0">
                <a:solidFill>
                  <a:srgbClr val="FF0000"/>
                </a:solidFill>
                <a:latin typeface="Times New Roman"/>
                <a:cs typeface="Times New Roman"/>
              </a:rPr>
              <a:t>. </a:t>
            </a:r>
            <a:endParaRPr lang="en-US" sz="2400" dirty="0">
              <a:solidFill>
                <a:srgbClr val="FF0000"/>
              </a:solidFill>
              <a:latin typeface="Times New Roman"/>
              <a:cs typeface="Times New Roman"/>
            </a:endParaRPr>
          </a:p>
          <a:p>
            <a:pPr marL="441960" indent="-342900">
              <a:lnSpc>
                <a:spcPct val="100000"/>
              </a:lnSpc>
              <a:spcBef>
                <a:spcPts val="1440"/>
              </a:spcBef>
              <a:buFont typeface="Arial" panose="020B0604020202020204" pitchFamily="34" charset="0"/>
              <a:buChar char="•"/>
            </a:pPr>
            <a:r>
              <a:rPr sz="2400" b="1" dirty="0" err="1">
                <a:solidFill>
                  <a:srgbClr val="00B050"/>
                </a:solidFill>
                <a:latin typeface="Times New Roman"/>
                <a:cs typeface="Times New Roman"/>
              </a:rPr>
              <a:t>Dithizone</a:t>
            </a:r>
            <a:r>
              <a:rPr sz="2400" b="1" spc="-20" dirty="0">
                <a:solidFill>
                  <a:srgbClr val="00B050"/>
                </a:solidFill>
                <a:latin typeface="Times New Roman"/>
                <a:cs typeface="Times New Roman"/>
              </a:rPr>
              <a:t> </a:t>
            </a:r>
            <a:r>
              <a:rPr sz="2400" b="1" dirty="0">
                <a:solidFill>
                  <a:srgbClr val="00B050"/>
                </a:solidFill>
                <a:latin typeface="Times New Roman"/>
                <a:cs typeface="Times New Roman"/>
              </a:rPr>
              <a:t>is</a:t>
            </a:r>
            <a:r>
              <a:rPr sz="2400" b="1" spc="-25" dirty="0">
                <a:solidFill>
                  <a:srgbClr val="00B050"/>
                </a:solidFill>
                <a:latin typeface="Times New Roman"/>
                <a:cs typeface="Times New Roman"/>
              </a:rPr>
              <a:t> </a:t>
            </a:r>
            <a:r>
              <a:rPr sz="2400" b="1" dirty="0">
                <a:solidFill>
                  <a:srgbClr val="00B050"/>
                </a:solidFill>
                <a:latin typeface="Times New Roman"/>
                <a:cs typeface="Times New Roman"/>
              </a:rPr>
              <a:t>green</a:t>
            </a:r>
            <a:r>
              <a:rPr sz="2400" b="1" spc="-20" dirty="0">
                <a:solidFill>
                  <a:srgbClr val="00B050"/>
                </a:solidFill>
                <a:latin typeface="Times New Roman"/>
                <a:cs typeface="Times New Roman"/>
              </a:rPr>
              <a:t> </a:t>
            </a:r>
            <a:r>
              <a:rPr sz="2400" b="1" dirty="0">
                <a:solidFill>
                  <a:srgbClr val="00B050"/>
                </a:solidFill>
                <a:latin typeface="Times New Roman"/>
                <a:cs typeface="Times New Roman"/>
              </a:rPr>
              <a:t>in</a:t>
            </a:r>
            <a:r>
              <a:rPr sz="2400" b="1" spc="-30" dirty="0">
                <a:solidFill>
                  <a:srgbClr val="00B050"/>
                </a:solidFill>
                <a:latin typeface="Times New Roman"/>
                <a:cs typeface="Times New Roman"/>
              </a:rPr>
              <a:t> </a:t>
            </a:r>
            <a:r>
              <a:rPr sz="2400" b="1" dirty="0">
                <a:solidFill>
                  <a:srgbClr val="00B050"/>
                </a:solidFill>
                <a:latin typeface="Times New Roman"/>
                <a:cs typeface="Times New Roman"/>
              </a:rPr>
              <a:t>color</a:t>
            </a:r>
            <a:r>
              <a:rPr sz="2400" b="1" spc="-75" dirty="0">
                <a:solidFill>
                  <a:srgbClr val="00B050"/>
                </a:solidFill>
                <a:latin typeface="Times New Roman"/>
                <a:cs typeface="Times New Roman"/>
              </a:rPr>
              <a:t> </a:t>
            </a:r>
            <a:r>
              <a:rPr sz="2400" b="1" dirty="0">
                <a:solidFill>
                  <a:srgbClr val="00B050"/>
                </a:solidFill>
                <a:latin typeface="Times New Roman"/>
                <a:cs typeface="Times New Roman"/>
              </a:rPr>
              <a:t>in</a:t>
            </a:r>
            <a:r>
              <a:rPr sz="2400" b="1" spc="-20" dirty="0">
                <a:solidFill>
                  <a:srgbClr val="00B050"/>
                </a:solidFill>
                <a:latin typeface="Times New Roman"/>
                <a:cs typeface="Times New Roman"/>
              </a:rPr>
              <a:t> </a:t>
            </a:r>
            <a:r>
              <a:rPr sz="2400" b="1" spc="-10" dirty="0">
                <a:solidFill>
                  <a:srgbClr val="00B050"/>
                </a:solidFill>
                <a:latin typeface="Times New Roman"/>
                <a:cs typeface="Times New Roman"/>
              </a:rPr>
              <a:t>chloroform</a:t>
            </a:r>
            <a:r>
              <a:rPr lang="en-US" sz="2400" b="1" dirty="0">
                <a:latin typeface="Times New Roman"/>
                <a:cs typeface="Times New Roman"/>
              </a:rPr>
              <a:t> </a:t>
            </a:r>
            <a:r>
              <a:rPr lang="en-US" sz="2400" dirty="0">
                <a:latin typeface="Times New Roman"/>
                <a:cs typeface="Times New Roman"/>
              </a:rPr>
              <a:t>a</a:t>
            </a:r>
            <a:r>
              <a:rPr sz="2400" dirty="0">
                <a:latin typeface="Times New Roman"/>
                <a:cs typeface="Times New Roman"/>
              </a:rPr>
              <a:t>nd</a:t>
            </a:r>
            <a:r>
              <a:rPr sz="2400" spc="-10" dirty="0">
                <a:latin typeface="Times New Roman"/>
                <a:cs typeface="Times New Roman"/>
              </a:rPr>
              <a:t> </a:t>
            </a:r>
            <a:r>
              <a:rPr sz="2400" b="1" spc="-10" dirty="0">
                <a:solidFill>
                  <a:srgbClr val="CC00CC"/>
                </a:solidFill>
                <a:latin typeface="Times New Roman"/>
                <a:cs typeface="Times New Roman"/>
              </a:rPr>
              <a:t>lead-</a:t>
            </a:r>
            <a:r>
              <a:rPr sz="2400" b="1" dirty="0">
                <a:solidFill>
                  <a:srgbClr val="CC00CC"/>
                </a:solidFill>
                <a:latin typeface="Times New Roman"/>
                <a:cs typeface="Times New Roman"/>
              </a:rPr>
              <a:t>dithizone complex</a:t>
            </a:r>
            <a:r>
              <a:rPr sz="2400" b="1" spc="-20" dirty="0">
                <a:solidFill>
                  <a:srgbClr val="CC00CC"/>
                </a:solidFill>
                <a:latin typeface="Times New Roman"/>
                <a:cs typeface="Times New Roman"/>
              </a:rPr>
              <a:t> </a:t>
            </a:r>
            <a:r>
              <a:rPr sz="2400" b="1" dirty="0">
                <a:solidFill>
                  <a:srgbClr val="CC00CC"/>
                </a:solidFill>
                <a:latin typeface="Times New Roman"/>
                <a:cs typeface="Times New Roman"/>
              </a:rPr>
              <a:t>is</a:t>
            </a:r>
            <a:r>
              <a:rPr sz="2400" b="1" spc="-5" dirty="0">
                <a:solidFill>
                  <a:srgbClr val="CC00CC"/>
                </a:solidFill>
                <a:latin typeface="Times New Roman"/>
                <a:cs typeface="Times New Roman"/>
              </a:rPr>
              <a:t> </a:t>
            </a:r>
            <a:r>
              <a:rPr sz="2400" b="1" dirty="0">
                <a:solidFill>
                  <a:srgbClr val="CC00CC"/>
                </a:solidFill>
                <a:latin typeface="Times New Roman"/>
                <a:cs typeface="Times New Roman"/>
              </a:rPr>
              <a:t>violet</a:t>
            </a:r>
            <a:r>
              <a:rPr sz="2400" b="1" spc="-20" dirty="0">
                <a:solidFill>
                  <a:srgbClr val="CC00CC"/>
                </a:solidFill>
                <a:latin typeface="Times New Roman"/>
                <a:cs typeface="Times New Roman"/>
              </a:rPr>
              <a:t> </a:t>
            </a:r>
            <a:r>
              <a:rPr sz="2400" b="1" spc="-25" dirty="0">
                <a:solidFill>
                  <a:srgbClr val="CC00CC"/>
                </a:solidFill>
                <a:latin typeface="Times New Roman"/>
                <a:cs typeface="Times New Roman"/>
              </a:rPr>
              <a:t>in </a:t>
            </a:r>
            <a:r>
              <a:rPr sz="2400" b="1" dirty="0">
                <a:solidFill>
                  <a:srgbClr val="CC00CC"/>
                </a:solidFill>
                <a:latin typeface="Times New Roman"/>
                <a:cs typeface="Times New Roman"/>
              </a:rPr>
              <a:t>color</a:t>
            </a:r>
            <a:r>
              <a:rPr sz="2400" dirty="0">
                <a:latin typeface="Times New Roman"/>
                <a:cs typeface="Times New Roman"/>
              </a:rPr>
              <a:t>,</a:t>
            </a:r>
            <a:r>
              <a:rPr sz="2400" spc="-50" dirty="0">
                <a:latin typeface="Times New Roman"/>
                <a:cs typeface="Times New Roman"/>
              </a:rPr>
              <a:t> </a:t>
            </a:r>
            <a:r>
              <a:rPr sz="2400" dirty="0">
                <a:latin typeface="Times New Roman"/>
                <a:cs typeface="Times New Roman"/>
              </a:rPr>
              <a:t>so</a:t>
            </a:r>
            <a:r>
              <a:rPr sz="2400" spc="-10"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resulting</a:t>
            </a:r>
            <a:r>
              <a:rPr sz="2400" spc="-45" dirty="0">
                <a:latin typeface="Times New Roman"/>
                <a:cs typeface="Times New Roman"/>
              </a:rPr>
              <a:t> </a:t>
            </a:r>
            <a:r>
              <a:rPr sz="2400" dirty="0">
                <a:latin typeface="Times New Roman"/>
                <a:cs typeface="Times New Roman"/>
              </a:rPr>
              <a:t>color</a:t>
            </a:r>
            <a:r>
              <a:rPr sz="2400" spc="-20" dirty="0">
                <a:latin typeface="Times New Roman"/>
                <a:cs typeface="Times New Roman"/>
              </a:rPr>
              <a:t> </a:t>
            </a:r>
            <a:r>
              <a:rPr sz="2400" dirty="0">
                <a:latin typeface="Times New Roman"/>
                <a:cs typeface="Times New Roman"/>
              </a:rPr>
              <a:t>at</a:t>
            </a:r>
            <a:r>
              <a:rPr sz="2400" spc="-2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end</a:t>
            </a:r>
            <a:r>
              <a:rPr sz="2400" spc="-10"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process</a:t>
            </a:r>
            <a:r>
              <a:rPr sz="2400" spc="-20" dirty="0">
                <a:latin typeface="Times New Roman"/>
                <a:cs typeface="Times New Roman"/>
              </a:rPr>
              <a:t> </a:t>
            </a:r>
            <a:r>
              <a:rPr sz="2400" dirty="0">
                <a:solidFill>
                  <a:srgbClr val="FF0000"/>
                </a:solidFill>
                <a:latin typeface="Times New Roman"/>
                <a:cs typeface="Times New Roman"/>
              </a:rPr>
              <a:t>is</a:t>
            </a:r>
            <a:r>
              <a:rPr sz="2400" spc="-5" dirty="0">
                <a:solidFill>
                  <a:srgbClr val="FF0000"/>
                </a:solidFill>
                <a:latin typeface="Times New Roman"/>
                <a:cs typeface="Times New Roman"/>
              </a:rPr>
              <a:t> </a:t>
            </a:r>
            <a:r>
              <a:rPr sz="2400" spc="-20" dirty="0">
                <a:solidFill>
                  <a:srgbClr val="FF0000"/>
                </a:solidFill>
                <a:latin typeface="Times New Roman"/>
                <a:cs typeface="Times New Roman"/>
              </a:rPr>
              <a:t>red</a:t>
            </a:r>
            <a:r>
              <a:rPr lang="en-US" sz="2400" spc="-20" dirty="0">
                <a:latin typeface="Times New Roman"/>
                <a:cs typeface="Times New Roman"/>
              </a:rPr>
              <a:t>.</a:t>
            </a:r>
            <a:endParaRPr sz="2400" dirty="0">
              <a:latin typeface="Times New Roman"/>
              <a:cs typeface="Times New Roman"/>
            </a:endParaRPr>
          </a:p>
          <a:p>
            <a:pPr marL="12700">
              <a:lnSpc>
                <a:spcPct val="100000"/>
              </a:lnSpc>
              <a:spcBef>
                <a:spcPts val="1860"/>
              </a:spcBef>
            </a:pPr>
            <a:r>
              <a:rPr sz="2400" b="1" spc="-10" dirty="0">
                <a:latin typeface="Times New Roman"/>
                <a:cs typeface="Times New Roman"/>
              </a:rPr>
              <a:t>Procedure:</a:t>
            </a:r>
            <a:endParaRPr sz="2400" dirty="0">
              <a:latin typeface="Times New Roman"/>
              <a:cs typeface="Times New Roman"/>
            </a:endParaRPr>
          </a:p>
        </p:txBody>
      </p:sp>
    </p:spTree>
    <p:extLst>
      <p:ext uri="{BB962C8B-B14F-4D97-AF65-F5344CB8AC3E}">
        <p14:creationId xmlns:p14="http://schemas.microsoft.com/office/powerpoint/2010/main" val="2399519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460191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Lead</a:t>
            </a:r>
            <a:endParaRPr sz="3600" b="1" dirty="0">
              <a:solidFill>
                <a:srgbClr val="000000"/>
              </a:solidFill>
              <a:latin typeface="Times New Roman"/>
              <a:cs typeface="Times New Roman"/>
            </a:endParaRPr>
          </a:p>
        </p:txBody>
      </p:sp>
      <p:sp>
        <p:nvSpPr>
          <p:cNvPr id="2" name="Rectangle 1"/>
          <p:cNvSpPr/>
          <p:nvPr/>
        </p:nvSpPr>
        <p:spPr>
          <a:xfrm>
            <a:off x="700755" y="1443841"/>
            <a:ext cx="10434415" cy="4154984"/>
          </a:xfrm>
          <a:prstGeom prst="rect">
            <a:avLst/>
          </a:prstGeom>
        </p:spPr>
        <p:txBody>
          <a:bodyPr wrap="square">
            <a:spAutoFit/>
          </a:bodyPr>
          <a:lstStyle/>
          <a:p>
            <a:pPr marL="342900" indent="-342900">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Dithizone</a:t>
            </a:r>
            <a:r>
              <a:rPr lang="en-US" sz="2200" dirty="0">
                <a:latin typeface="Times New Roman" panose="02020603050405020304" pitchFamily="18" charset="0"/>
                <a:cs typeface="Times New Roman" panose="02020603050405020304" pitchFamily="18" charset="0"/>
              </a:rPr>
              <a:t> in chloroform, is able to extract lead from alkaline aqueous solutions as a </a:t>
            </a:r>
            <a:r>
              <a:rPr lang="en-US" sz="2200" dirty="0">
                <a:solidFill>
                  <a:srgbClr val="FF0000"/>
                </a:solidFill>
                <a:latin typeface="Times New Roman" panose="02020603050405020304" pitchFamily="18" charset="0"/>
                <a:cs typeface="Times New Roman" panose="02020603050405020304" pitchFamily="18" charset="0"/>
              </a:rPr>
              <a:t>lead </a:t>
            </a:r>
            <a:r>
              <a:rPr lang="en-US" sz="2200" dirty="0" err="1">
                <a:solidFill>
                  <a:srgbClr val="FF0000"/>
                </a:solidFill>
                <a:latin typeface="Times New Roman" panose="02020603050405020304" pitchFamily="18" charset="0"/>
                <a:cs typeface="Times New Roman" panose="02020603050405020304" pitchFamily="18" charset="0"/>
              </a:rPr>
              <a:t>dithizone</a:t>
            </a:r>
            <a:r>
              <a:rPr lang="en-US" sz="2200" dirty="0">
                <a:solidFill>
                  <a:srgbClr val="FF0000"/>
                </a:solidFill>
                <a:latin typeface="Times New Roman" panose="02020603050405020304" pitchFamily="18" charset="0"/>
                <a:cs typeface="Times New Roman" panose="02020603050405020304" pitchFamily="18" charset="0"/>
              </a:rPr>
              <a:t> complex (Red in </a:t>
            </a:r>
            <a:r>
              <a:rPr lang="en-US" sz="2200" dirty="0" err="1">
                <a:solidFill>
                  <a:srgbClr val="FF0000"/>
                </a:solidFill>
                <a:latin typeface="Times New Roman" panose="02020603050405020304" pitchFamily="18" charset="0"/>
                <a:cs typeface="Times New Roman" panose="02020603050405020304" pitchFamily="18" charset="0"/>
              </a:rPr>
              <a:t>colour</a:t>
            </a:r>
            <a:r>
              <a:rPr lang="en-US" sz="2200" dirty="0">
                <a:solidFill>
                  <a:srgbClr val="FF000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original </a:t>
            </a:r>
            <a:r>
              <a:rPr lang="en-US" sz="2200" dirty="0" err="1">
                <a:latin typeface="Times New Roman" panose="02020603050405020304" pitchFamily="18" charset="0"/>
                <a:cs typeface="Times New Roman" panose="02020603050405020304" pitchFamily="18" charset="0"/>
              </a:rPr>
              <a:t>dithizone</a:t>
            </a:r>
            <a:r>
              <a:rPr lang="en-US" sz="2200" dirty="0">
                <a:latin typeface="Times New Roman" panose="02020603050405020304" pitchFamily="18" charset="0"/>
                <a:cs typeface="Times New Roman" panose="02020603050405020304" pitchFamily="18" charset="0"/>
              </a:rPr>
              <a:t> is having a green </a:t>
            </a:r>
            <a:r>
              <a:rPr lang="en-US" sz="2200" dirty="0" err="1">
                <a:latin typeface="Times New Roman" panose="02020603050405020304" pitchFamily="18" charset="0"/>
                <a:cs typeface="Times New Roman" panose="02020603050405020304" pitchFamily="18" charset="0"/>
              </a:rPr>
              <a:t>colour</a:t>
            </a:r>
            <a:r>
              <a:rPr lang="en-US" sz="2200" dirty="0">
                <a:latin typeface="Times New Roman" panose="02020603050405020304" pitchFamily="18" charset="0"/>
                <a:cs typeface="Times New Roman" panose="02020603050405020304" pitchFamily="18" charset="0"/>
              </a:rPr>
              <a:t> in chloroform while the lead- </a:t>
            </a:r>
            <a:r>
              <a:rPr lang="en-US" sz="2200" dirty="0" err="1">
                <a:latin typeface="Times New Roman" panose="02020603050405020304" pitchFamily="18" charset="0"/>
                <a:cs typeface="Times New Roman" panose="02020603050405020304" pitchFamily="18" charset="0"/>
              </a:rPr>
              <a:t>dithizone</a:t>
            </a:r>
            <a:r>
              <a:rPr lang="en-US" sz="2200" dirty="0">
                <a:latin typeface="Times New Roman" panose="02020603050405020304" pitchFamily="18" charset="0"/>
                <a:cs typeface="Times New Roman" panose="02020603050405020304" pitchFamily="18" charset="0"/>
              </a:rPr>
              <a:t> is having a violet color. So, resulting color at the end of the process is read.</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a:t>
            </a:r>
            <a:r>
              <a:rPr lang="en-US" sz="2200" dirty="0">
                <a:solidFill>
                  <a:srgbClr val="FF0000"/>
                </a:solidFill>
                <a:latin typeface="Times New Roman" panose="02020603050405020304" pitchFamily="18" charset="0"/>
                <a:cs typeface="Times New Roman" panose="02020603050405020304" pitchFamily="18" charset="0"/>
              </a:rPr>
              <a:t>intensity of the color </a:t>
            </a:r>
            <a:r>
              <a:rPr lang="en-US" sz="2200" dirty="0">
                <a:latin typeface="Times New Roman" panose="02020603050405020304" pitchFamily="18" charset="0"/>
                <a:cs typeface="Times New Roman" panose="02020603050405020304" pitchFamily="18" charset="0"/>
              </a:rPr>
              <a:t>of complex is </a:t>
            </a:r>
            <a:r>
              <a:rPr lang="en-US" sz="2200" dirty="0" err="1">
                <a:latin typeface="Times New Roman" panose="02020603050405020304" pitchFamily="18" charset="0"/>
                <a:cs typeface="Times New Roman" panose="02020603050405020304" pitchFamily="18" charset="0"/>
              </a:rPr>
              <a:t>dependant</a:t>
            </a:r>
            <a:r>
              <a:rPr lang="en-US" sz="2200" dirty="0">
                <a:latin typeface="Times New Roman" panose="02020603050405020304" pitchFamily="18" charset="0"/>
                <a:cs typeface="Times New Roman" panose="02020603050405020304" pitchFamily="18" charset="0"/>
              </a:rPr>
              <a:t> upon the </a:t>
            </a:r>
            <a:r>
              <a:rPr lang="en-US" sz="2200" dirty="0">
                <a:solidFill>
                  <a:srgbClr val="FF0000"/>
                </a:solidFill>
                <a:latin typeface="Times New Roman" panose="02020603050405020304" pitchFamily="18" charset="0"/>
                <a:cs typeface="Times New Roman" panose="02020603050405020304" pitchFamily="18" charset="0"/>
              </a:rPr>
              <a:t>amount of lead </a:t>
            </a:r>
            <a:r>
              <a:rPr lang="en-US" sz="2200" dirty="0">
                <a:latin typeface="Times New Roman" panose="02020603050405020304" pitchFamily="18" charset="0"/>
                <a:cs typeface="Times New Roman" panose="02020603050405020304" pitchFamily="18" charset="0"/>
              </a:rPr>
              <a:t>in the solution.</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color of the lead-</a:t>
            </a:r>
            <a:r>
              <a:rPr lang="en-US" sz="2200" dirty="0" err="1">
                <a:latin typeface="Times New Roman" panose="02020603050405020304" pitchFamily="18" charset="0"/>
                <a:cs typeface="Times New Roman" panose="02020603050405020304" pitchFamily="18" charset="0"/>
              </a:rPr>
              <a:t>dithizone</a:t>
            </a:r>
            <a:r>
              <a:rPr lang="en-US" sz="2200" dirty="0">
                <a:latin typeface="Times New Roman" panose="02020603050405020304" pitchFamily="18" charset="0"/>
                <a:cs typeface="Times New Roman" panose="02020603050405020304" pitchFamily="18" charset="0"/>
              </a:rPr>
              <a:t> complex in chloroform has been compared with </a:t>
            </a:r>
            <a:r>
              <a:rPr lang="en-US" sz="2200" dirty="0" err="1">
                <a:latin typeface="Times New Roman" panose="02020603050405020304" pitchFamily="18" charset="0"/>
                <a:cs typeface="Times New Roman" panose="02020603050405020304" pitchFamily="18" charset="0"/>
              </a:rPr>
              <a:t>astandard</a:t>
            </a:r>
            <a:r>
              <a:rPr lang="en-US" sz="2200" dirty="0">
                <a:latin typeface="Times New Roman" panose="02020603050405020304" pitchFamily="18" charset="0"/>
                <a:cs typeface="Times New Roman" panose="02020603050405020304" pitchFamily="18" charset="0"/>
              </a:rPr>
              <a:t> volume of lead solution, treated in the same manner.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 this method, the lead present as an impurity in the substances, gets separated by extracting an alkaline solution with a </a:t>
            </a:r>
            <a:r>
              <a:rPr lang="en-US" sz="2200" dirty="0" err="1">
                <a:latin typeface="Times New Roman" panose="02020603050405020304" pitchFamily="18" charset="0"/>
                <a:cs typeface="Times New Roman" panose="02020603050405020304" pitchFamily="18" charset="0"/>
              </a:rPr>
              <a:t>dithizone</a:t>
            </a:r>
            <a:r>
              <a:rPr lang="en-US" sz="2200" dirty="0">
                <a:latin typeface="Times New Roman" panose="02020603050405020304" pitchFamily="18" charset="0"/>
                <a:cs typeface="Times New Roman" panose="02020603050405020304" pitchFamily="18" charset="0"/>
              </a:rPr>
              <a:t> extraction solution.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interference and influence of the other metal ions has been eliminated </a:t>
            </a:r>
            <a:r>
              <a:rPr lang="en-US" sz="2200" dirty="0" err="1">
                <a:latin typeface="Times New Roman" panose="02020603050405020304" pitchFamily="18" charset="0"/>
                <a:cs typeface="Times New Roman" panose="02020603050405020304" pitchFamily="18" charset="0"/>
              </a:rPr>
              <a:t>byadjusting</a:t>
            </a:r>
            <a:r>
              <a:rPr lang="en-US" sz="2200" dirty="0">
                <a:latin typeface="Times New Roman" panose="02020603050405020304" pitchFamily="18" charset="0"/>
                <a:cs typeface="Times New Roman" panose="02020603050405020304" pitchFamily="18" charset="0"/>
              </a:rPr>
              <a:t> the optimum pH for the extraction by employing ammonium citrate/ potassium cyanide.</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717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0" y="232313"/>
            <a:ext cx="6712721"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Lead - </a:t>
            </a:r>
            <a:r>
              <a:rPr lang="en-IN" sz="3600" b="1" spc="-10" dirty="0">
                <a:latin typeface="Times New Roman"/>
                <a:cs typeface="Times New Roman"/>
              </a:rPr>
              <a:t>Procedure:</a:t>
            </a:r>
            <a:endParaRPr sz="3600" b="1" dirty="0">
              <a:solidFill>
                <a:srgbClr val="000000"/>
              </a:solidFill>
              <a:latin typeface="Times New Roman"/>
              <a:cs typeface="Times New Roman"/>
            </a:endParaRPr>
          </a:p>
        </p:txBody>
      </p:sp>
      <p:sp>
        <p:nvSpPr>
          <p:cNvPr id="5" name="object 9"/>
          <p:cNvSpPr txBox="1"/>
          <p:nvPr/>
        </p:nvSpPr>
        <p:spPr>
          <a:xfrm>
            <a:off x="421811" y="1106425"/>
            <a:ext cx="5585883" cy="5560497"/>
          </a:xfrm>
          <a:prstGeom prst="rect">
            <a:avLst/>
          </a:prstGeom>
        </p:spPr>
        <p:txBody>
          <a:bodyPr vert="horz" wrap="square" lIns="0" tIns="12700" rIns="0" bIns="0" rtlCol="0">
            <a:spAutoFit/>
          </a:bodyPr>
          <a:lstStyle/>
          <a:p>
            <a:pPr marL="169545" marR="100330" algn="ctr">
              <a:lnSpc>
                <a:spcPct val="150000"/>
              </a:lnSpc>
              <a:spcBef>
                <a:spcPts val="100"/>
              </a:spcBef>
              <a:tabLst>
                <a:tab pos="512445" algn="l"/>
              </a:tabLst>
            </a:pPr>
            <a:r>
              <a:rPr lang="en-US" sz="1700" b="1" dirty="0">
                <a:latin typeface="Times New Roman"/>
                <a:cs typeface="Times New Roman"/>
              </a:rPr>
              <a:t>Test sample</a:t>
            </a:r>
          </a:p>
          <a:p>
            <a:pPr marL="455295" marR="100330" indent="-285750">
              <a:lnSpc>
                <a:spcPct val="150000"/>
              </a:lnSpc>
              <a:spcBef>
                <a:spcPts val="100"/>
              </a:spcBef>
              <a:buFont typeface="Arial" panose="020B0604020202020204" pitchFamily="34" charset="0"/>
              <a:buChar char="•"/>
              <a:tabLst>
                <a:tab pos="512445" algn="l"/>
              </a:tabLst>
            </a:pPr>
            <a:r>
              <a:rPr sz="1700" dirty="0">
                <a:latin typeface="Times New Roman"/>
                <a:cs typeface="Times New Roman"/>
              </a:rPr>
              <a:t>A</a:t>
            </a:r>
            <a:r>
              <a:rPr sz="1700" spc="-114" dirty="0">
                <a:latin typeface="Times New Roman"/>
                <a:cs typeface="Times New Roman"/>
              </a:rPr>
              <a:t> </a:t>
            </a:r>
            <a:r>
              <a:rPr sz="1700" dirty="0">
                <a:latin typeface="Times New Roman"/>
                <a:cs typeface="Times New Roman"/>
              </a:rPr>
              <a:t>known</a:t>
            </a:r>
            <a:r>
              <a:rPr sz="1700" spc="-35" dirty="0">
                <a:latin typeface="Times New Roman"/>
                <a:cs typeface="Times New Roman"/>
              </a:rPr>
              <a:t> </a:t>
            </a:r>
            <a:r>
              <a:rPr sz="1700" dirty="0">
                <a:latin typeface="Times New Roman"/>
                <a:cs typeface="Times New Roman"/>
              </a:rPr>
              <a:t>quantity</a:t>
            </a:r>
            <a:r>
              <a:rPr sz="1700" spc="-30" dirty="0">
                <a:latin typeface="Times New Roman"/>
                <a:cs typeface="Times New Roman"/>
              </a:rPr>
              <a:t> </a:t>
            </a:r>
            <a:r>
              <a:rPr sz="1700" dirty="0">
                <a:latin typeface="Times New Roman"/>
                <a:cs typeface="Times New Roman"/>
              </a:rPr>
              <a:t>of</a:t>
            </a:r>
            <a:r>
              <a:rPr sz="1700" spc="-15" dirty="0">
                <a:latin typeface="Times New Roman"/>
                <a:cs typeface="Times New Roman"/>
              </a:rPr>
              <a:t> </a:t>
            </a:r>
            <a:r>
              <a:rPr sz="1700" dirty="0">
                <a:latin typeface="Times New Roman"/>
                <a:cs typeface="Times New Roman"/>
              </a:rPr>
              <a:t>sample</a:t>
            </a:r>
            <a:r>
              <a:rPr sz="1700" spc="-10" dirty="0">
                <a:latin typeface="Times New Roman"/>
                <a:cs typeface="Times New Roman"/>
              </a:rPr>
              <a:t> </a:t>
            </a:r>
            <a:r>
              <a:rPr sz="1700" dirty="0">
                <a:latin typeface="Times New Roman"/>
                <a:cs typeface="Times New Roman"/>
              </a:rPr>
              <a:t>solution</a:t>
            </a:r>
            <a:r>
              <a:rPr sz="1700" spc="-35" dirty="0">
                <a:latin typeface="Times New Roman"/>
                <a:cs typeface="Times New Roman"/>
              </a:rPr>
              <a:t> </a:t>
            </a:r>
            <a:r>
              <a:rPr sz="1700" dirty="0">
                <a:latin typeface="Times New Roman"/>
                <a:cs typeface="Times New Roman"/>
              </a:rPr>
              <a:t>is</a:t>
            </a:r>
            <a:r>
              <a:rPr sz="1700" spc="-20" dirty="0">
                <a:latin typeface="Times New Roman"/>
                <a:cs typeface="Times New Roman"/>
              </a:rPr>
              <a:t> </a:t>
            </a:r>
            <a:r>
              <a:rPr sz="1700" dirty="0">
                <a:latin typeface="Times New Roman"/>
                <a:cs typeface="Times New Roman"/>
              </a:rPr>
              <a:t>transferred</a:t>
            </a:r>
            <a:r>
              <a:rPr sz="1700" spc="-40" dirty="0">
                <a:latin typeface="Times New Roman"/>
                <a:cs typeface="Times New Roman"/>
              </a:rPr>
              <a:t> </a:t>
            </a:r>
            <a:r>
              <a:rPr sz="1700" dirty="0">
                <a:latin typeface="Times New Roman"/>
                <a:cs typeface="Times New Roman"/>
              </a:rPr>
              <a:t>in</a:t>
            </a:r>
            <a:r>
              <a:rPr sz="1700" spc="-10" dirty="0">
                <a:latin typeface="Times New Roman"/>
                <a:cs typeface="Times New Roman"/>
              </a:rPr>
              <a:t> </a:t>
            </a:r>
            <a:r>
              <a:rPr sz="1700" spc="-50" dirty="0">
                <a:latin typeface="Times New Roman"/>
                <a:cs typeface="Times New Roman"/>
              </a:rPr>
              <a:t>a </a:t>
            </a:r>
            <a:r>
              <a:rPr sz="1700" dirty="0">
                <a:latin typeface="Times New Roman"/>
                <a:cs typeface="Times New Roman"/>
              </a:rPr>
              <a:t>separating</a:t>
            </a:r>
            <a:r>
              <a:rPr sz="1700" spc="-65" dirty="0">
                <a:latin typeface="Times New Roman"/>
                <a:cs typeface="Times New Roman"/>
              </a:rPr>
              <a:t> </a:t>
            </a:r>
            <a:r>
              <a:rPr sz="1700" spc="-10" dirty="0">
                <a:latin typeface="Times New Roman"/>
                <a:cs typeface="Times New Roman"/>
              </a:rPr>
              <a:t>funnel</a:t>
            </a:r>
            <a:r>
              <a:rPr lang="en-US" sz="1700" dirty="0">
                <a:latin typeface="Times New Roman"/>
                <a:cs typeface="Times New Roman"/>
              </a:rPr>
              <a:t>. </a:t>
            </a:r>
            <a:r>
              <a:rPr sz="1700" dirty="0">
                <a:latin typeface="Times New Roman"/>
                <a:cs typeface="Times New Roman"/>
              </a:rPr>
              <a:t>Add</a:t>
            </a:r>
            <a:r>
              <a:rPr sz="1700" spc="-30" dirty="0">
                <a:latin typeface="Times New Roman"/>
                <a:cs typeface="Times New Roman"/>
              </a:rPr>
              <a:t> </a:t>
            </a:r>
            <a:r>
              <a:rPr sz="1700" dirty="0">
                <a:latin typeface="Times New Roman"/>
                <a:cs typeface="Times New Roman"/>
              </a:rPr>
              <a:t>6ml</a:t>
            </a:r>
            <a:r>
              <a:rPr sz="1700" spc="-10" dirty="0">
                <a:latin typeface="Times New Roman"/>
                <a:cs typeface="Times New Roman"/>
              </a:rPr>
              <a:t> </a:t>
            </a:r>
            <a:r>
              <a:rPr sz="1700" dirty="0">
                <a:latin typeface="Times New Roman"/>
                <a:cs typeface="Times New Roman"/>
              </a:rPr>
              <a:t>of</a:t>
            </a:r>
            <a:r>
              <a:rPr sz="1700" spc="-15" dirty="0">
                <a:latin typeface="Times New Roman"/>
                <a:cs typeface="Times New Roman"/>
              </a:rPr>
              <a:t> </a:t>
            </a:r>
            <a:r>
              <a:rPr sz="1700" dirty="0">
                <a:latin typeface="Times New Roman"/>
                <a:cs typeface="Times New Roman"/>
              </a:rPr>
              <a:t>ammonium</a:t>
            </a:r>
            <a:r>
              <a:rPr sz="1700" spc="-10" dirty="0">
                <a:latin typeface="Times New Roman"/>
                <a:cs typeface="Times New Roman"/>
              </a:rPr>
              <a:t> citrate</a:t>
            </a:r>
            <a:endParaRPr sz="1700" dirty="0">
              <a:latin typeface="Times New Roman"/>
              <a:cs typeface="Times New Roman"/>
            </a:endParaRPr>
          </a:p>
          <a:p>
            <a:pPr marL="455295" marR="1168400" indent="-285750">
              <a:lnSpc>
                <a:spcPct val="150000"/>
              </a:lnSpc>
              <a:buFont typeface="Arial" panose="020B0604020202020204" pitchFamily="34" charset="0"/>
              <a:buChar char="•"/>
              <a:tabLst>
                <a:tab pos="512445" algn="l"/>
              </a:tabLst>
            </a:pPr>
            <a:r>
              <a:rPr sz="1700" dirty="0">
                <a:latin typeface="Times New Roman"/>
                <a:cs typeface="Times New Roman"/>
              </a:rPr>
              <a:t>Add</a:t>
            </a:r>
            <a:r>
              <a:rPr sz="1700" spc="-25" dirty="0">
                <a:latin typeface="Times New Roman"/>
                <a:cs typeface="Times New Roman"/>
              </a:rPr>
              <a:t> </a:t>
            </a:r>
            <a:r>
              <a:rPr sz="1700" dirty="0">
                <a:latin typeface="Times New Roman"/>
                <a:cs typeface="Times New Roman"/>
              </a:rPr>
              <a:t>2</a:t>
            </a:r>
            <a:r>
              <a:rPr sz="1700" spc="-25" dirty="0">
                <a:latin typeface="Times New Roman"/>
                <a:cs typeface="Times New Roman"/>
              </a:rPr>
              <a:t> </a:t>
            </a:r>
            <a:r>
              <a:rPr sz="1700" dirty="0">
                <a:latin typeface="Times New Roman"/>
                <a:cs typeface="Times New Roman"/>
              </a:rPr>
              <a:t>ml</a:t>
            </a:r>
            <a:r>
              <a:rPr sz="1700" spc="-10"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potassium</a:t>
            </a:r>
            <a:r>
              <a:rPr sz="1700" spc="-10" dirty="0">
                <a:latin typeface="Times New Roman"/>
                <a:cs typeface="Times New Roman"/>
              </a:rPr>
              <a:t> </a:t>
            </a:r>
            <a:r>
              <a:rPr sz="1700" dirty="0">
                <a:latin typeface="Times New Roman"/>
                <a:cs typeface="Times New Roman"/>
              </a:rPr>
              <a:t>cyanide</a:t>
            </a:r>
            <a:r>
              <a:rPr sz="1700" spc="-55" dirty="0">
                <a:latin typeface="Times New Roman"/>
                <a:cs typeface="Times New Roman"/>
              </a:rPr>
              <a:t> </a:t>
            </a:r>
            <a:r>
              <a:rPr sz="1700" dirty="0">
                <a:latin typeface="Times New Roman"/>
                <a:cs typeface="Times New Roman"/>
              </a:rPr>
              <a:t>and</a:t>
            </a:r>
            <a:r>
              <a:rPr sz="1700" spc="-15" dirty="0">
                <a:latin typeface="Times New Roman"/>
                <a:cs typeface="Times New Roman"/>
              </a:rPr>
              <a:t> </a:t>
            </a:r>
            <a:r>
              <a:rPr sz="1700" dirty="0">
                <a:latin typeface="Times New Roman"/>
                <a:cs typeface="Times New Roman"/>
              </a:rPr>
              <a:t>2</a:t>
            </a:r>
            <a:r>
              <a:rPr sz="1700" spc="-20" dirty="0">
                <a:latin typeface="Times New Roman"/>
                <a:cs typeface="Times New Roman"/>
              </a:rPr>
              <a:t> </a:t>
            </a:r>
            <a:r>
              <a:rPr sz="1700" dirty="0">
                <a:latin typeface="Times New Roman"/>
                <a:cs typeface="Times New Roman"/>
              </a:rPr>
              <a:t>ml</a:t>
            </a:r>
            <a:r>
              <a:rPr sz="1700" spc="-10" dirty="0">
                <a:latin typeface="Times New Roman"/>
                <a:cs typeface="Times New Roman"/>
              </a:rPr>
              <a:t> </a:t>
            </a:r>
            <a:r>
              <a:rPr sz="1700" spc="-25" dirty="0">
                <a:latin typeface="Times New Roman"/>
                <a:cs typeface="Times New Roman"/>
              </a:rPr>
              <a:t>of</a:t>
            </a:r>
            <a:r>
              <a:rPr lang="en-US" sz="1700" spc="-25" dirty="0">
                <a:latin typeface="Times New Roman"/>
                <a:cs typeface="Times New Roman"/>
              </a:rPr>
              <a:t> </a:t>
            </a:r>
            <a:r>
              <a:rPr sz="1700" dirty="0">
                <a:latin typeface="Times New Roman"/>
                <a:cs typeface="Times New Roman"/>
              </a:rPr>
              <a:t>hydroxylamine</a:t>
            </a:r>
            <a:r>
              <a:rPr sz="1700" spc="-114" dirty="0">
                <a:latin typeface="Times New Roman"/>
                <a:cs typeface="Times New Roman"/>
              </a:rPr>
              <a:t> </a:t>
            </a:r>
            <a:r>
              <a:rPr sz="1700" spc="-10" dirty="0">
                <a:latin typeface="Times New Roman"/>
                <a:cs typeface="Times New Roman"/>
              </a:rPr>
              <a:t>hydrochloride</a:t>
            </a:r>
            <a:endParaRPr sz="1700" dirty="0">
              <a:latin typeface="Times New Roman"/>
              <a:cs typeface="Times New Roman"/>
            </a:endParaRPr>
          </a:p>
          <a:p>
            <a:pPr marL="455295" indent="-285750">
              <a:lnSpc>
                <a:spcPct val="100000"/>
              </a:lnSpc>
              <a:spcBef>
                <a:spcPts val="1080"/>
              </a:spcBef>
              <a:buFont typeface="Arial" panose="020B0604020202020204" pitchFamily="34" charset="0"/>
              <a:buChar char="•"/>
              <a:tabLst>
                <a:tab pos="512445" algn="l"/>
              </a:tabLst>
            </a:pPr>
            <a:r>
              <a:rPr sz="1700" dirty="0">
                <a:latin typeface="Times New Roman"/>
                <a:cs typeface="Times New Roman"/>
              </a:rPr>
              <a:t>Add</a:t>
            </a:r>
            <a:r>
              <a:rPr sz="1700" spc="-30" dirty="0">
                <a:latin typeface="Times New Roman"/>
                <a:cs typeface="Times New Roman"/>
              </a:rPr>
              <a:t> </a:t>
            </a:r>
            <a:r>
              <a:rPr sz="1700" dirty="0">
                <a:latin typeface="Times New Roman"/>
                <a:cs typeface="Times New Roman"/>
              </a:rPr>
              <a:t>2</a:t>
            </a:r>
            <a:r>
              <a:rPr sz="1700" spc="-25" dirty="0">
                <a:latin typeface="Times New Roman"/>
                <a:cs typeface="Times New Roman"/>
              </a:rPr>
              <a:t> </a:t>
            </a:r>
            <a:r>
              <a:rPr sz="1700" dirty="0">
                <a:latin typeface="Times New Roman"/>
                <a:cs typeface="Times New Roman"/>
              </a:rPr>
              <a:t>drops</a:t>
            </a:r>
            <a:r>
              <a:rPr sz="1700" spc="-20" dirty="0">
                <a:latin typeface="Times New Roman"/>
                <a:cs typeface="Times New Roman"/>
              </a:rPr>
              <a:t> </a:t>
            </a:r>
            <a:r>
              <a:rPr sz="1700" dirty="0">
                <a:latin typeface="Times New Roman"/>
                <a:cs typeface="Times New Roman"/>
              </a:rPr>
              <a:t>of</a:t>
            </a:r>
            <a:r>
              <a:rPr sz="1700" spc="-15" dirty="0">
                <a:latin typeface="Times New Roman"/>
                <a:cs typeface="Times New Roman"/>
              </a:rPr>
              <a:t> </a:t>
            </a:r>
            <a:r>
              <a:rPr sz="1700" dirty="0">
                <a:latin typeface="Times New Roman"/>
                <a:cs typeface="Times New Roman"/>
              </a:rPr>
              <a:t>phenol</a:t>
            </a:r>
            <a:r>
              <a:rPr sz="1700" spc="-15" dirty="0">
                <a:latin typeface="Times New Roman"/>
                <a:cs typeface="Times New Roman"/>
              </a:rPr>
              <a:t> </a:t>
            </a:r>
            <a:r>
              <a:rPr sz="1700" spc="-25" dirty="0">
                <a:latin typeface="Times New Roman"/>
                <a:cs typeface="Times New Roman"/>
              </a:rPr>
              <a:t>red</a:t>
            </a:r>
            <a:endParaRPr sz="1700" dirty="0">
              <a:latin typeface="Times New Roman"/>
              <a:cs typeface="Times New Roman"/>
            </a:endParaRPr>
          </a:p>
          <a:p>
            <a:pPr marL="455295" indent="-285750">
              <a:lnSpc>
                <a:spcPct val="100000"/>
              </a:lnSpc>
              <a:spcBef>
                <a:spcPts val="1080"/>
              </a:spcBef>
              <a:buFont typeface="Arial" panose="020B0604020202020204" pitchFamily="34" charset="0"/>
              <a:buChar char="•"/>
              <a:tabLst>
                <a:tab pos="512445" algn="l"/>
              </a:tabLst>
            </a:pPr>
            <a:r>
              <a:rPr sz="1700" dirty="0">
                <a:latin typeface="Times New Roman"/>
                <a:cs typeface="Times New Roman"/>
              </a:rPr>
              <a:t>Make</a:t>
            </a:r>
            <a:r>
              <a:rPr sz="1700" spc="-45" dirty="0">
                <a:latin typeface="Times New Roman"/>
                <a:cs typeface="Times New Roman"/>
              </a:rPr>
              <a:t> </a:t>
            </a:r>
            <a:r>
              <a:rPr sz="1700" dirty="0">
                <a:latin typeface="Times New Roman"/>
                <a:cs typeface="Times New Roman"/>
              </a:rPr>
              <a:t>solution</a:t>
            </a:r>
            <a:r>
              <a:rPr sz="1700" spc="-35" dirty="0">
                <a:latin typeface="Times New Roman"/>
                <a:cs typeface="Times New Roman"/>
              </a:rPr>
              <a:t> </a:t>
            </a:r>
            <a:r>
              <a:rPr sz="1700" dirty="0">
                <a:latin typeface="Times New Roman"/>
                <a:cs typeface="Times New Roman"/>
              </a:rPr>
              <a:t>alkaline</a:t>
            </a:r>
            <a:r>
              <a:rPr sz="1700" spc="-40" dirty="0">
                <a:latin typeface="Times New Roman"/>
                <a:cs typeface="Times New Roman"/>
              </a:rPr>
              <a:t> </a:t>
            </a:r>
            <a:r>
              <a:rPr sz="1700" dirty="0">
                <a:latin typeface="Times New Roman"/>
                <a:cs typeface="Times New Roman"/>
              </a:rPr>
              <a:t>by</a:t>
            </a:r>
            <a:r>
              <a:rPr sz="1700" spc="-40" dirty="0">
                <a:latin typeface="Times New Roman"/>
                <a:cs typeface="Times New Roman"/>
              </a:rPr>
              <a:t> </a:t>
            </a:r>
            <a:r>
              <a:rPr sz="1700" dirty="0">
                <a:latin typeface="Times New Roman"/>
                <a:cs typeface="Times New Roman"/>
              </a:rPr>
              <a:t>adding</a:t>
            </a:r>
            <a:r>
              <a:rPr sz="1700" spc="-40" dirty="0">
                <a:latin typeface="Times New Roman"/>
                <a:cs typeface="Times New Roman"/>
              </a:rPr>
              <a:t> </a:t>
            </a:r>
            <a:r>
              <a:rPr sz="1700" dirty="0">
                <a:latin typeface="Times New Roman"/>
                <a:cs typeface="Times New Roman"/>
              </a:rPr>
              <a:t>ammonia</a:t>
            </a:r>
            <a:r>
              <a:rPr sz="1700" spc="-25" dirty="0">
                <a:latin typeface="Times New Roman"/>
                <a:cs typeface="Times New Roman"/>
              </a:rPr>
              <a:t> </a:t>
            </a:r>
            <a:r>
              <a:rPr sz="1700" spc="-10" dirty="0">
                <a:latin typeface="Times New Roman"/>
                <a:cs typeface="Times New Roman"/>
              </a:rPr>
              <a:t>solution.</a:t>
            </a:r>
            <a:endParaRPr sz="1700" dirty="0">
              <a:latin typeface="Times New Roman"/>
              <a:cs typeface="Times New Roman"/>
            </a:endParaRPr>
          </a:p>
          <a:p>
            <a:pPr marL="455295" indent="-285750">
              <a:lnSpc>
                <a:spcPct val="100000"/>
              </a:lnSpc>
              <a:spcBef>
                <a:spcPts val="1080"/>
              </a:spcBef>
              <a:buFont typeface="Arial" panose="020B0604020202020204" pitchFamily="34" charset="0"/>
              <a:buChar char="•"/>
              <a:tabLst>
                <a:tab pos="512445" algn="l"/>
              </a:tabLst>
            </a:pPr>
            <a:r>
              <a:rPr sz="1700" dirty="0">
                <a:latin typeface="Times New Roman"/>
                <a:cs typeface="Times New Roman"/>
              </a:rPr>
              <a:t>Extract</a:t>
            </a:r>
            <a:r>
              <a:rPr sz="1700" spc="-45" dirty="0">
                <a:latin typeface="Times New Roman"/>
                <a:cs typeface="Times New Roman"/>
              </a:rPr>
              <a:t> </a:t>
            </a:r>
            <a:r>
              <a:rPr sz="1700" dirty="0">
                <a:latin typeface="Times New Roman"/>
                <a:cs typeface="Times New Roman"/>
              </a:rPr>
              <a:t>with</a:t>
            </a:r>
            <a:r>
              <a:rPr sz="1700" spc="-20" dirty="0">
                <a:latin typeface="Times New Roman"/>
                <a:cs typeface="Times New Roman"/>
              </a:rPr>
              <a:t> </a:t>
            </a:r>
            <a:r>
              <a:rPr sz="1700" dirty="0">
                <a:latin typeface="Times New Roman"/>
                <a:cs typeface="Times New Roman"/>
              </a:rPr>
              <a:t>5</a:t>
            </a:r>
            <a:r>
              <a:rPr sz="1700" spc="-25" dirty="0">
                <a:latin typeface="Times New Roman"/>
                <a:cs typeface="Times New Roman"/>
              </a:rPr>
              <a:t> </a:t>
            </a:r>
            <a:r>
              <a:rPr sz="1700" dirty="0">
                <a:latin typeface="Times New Roman"/>
                <a:cs typeface="Times New Roman"/>
              </a:rPr>
              <a:t>ml</a:t>
            </a:r>
            <a:r>
              <a:rPr sz="1700" spc="-10"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dithizone</a:t>
            </a:r>
            <a:r>
              <a:rPr sz="1700" spc="-30" dirty="0">
                <a:latin typeface="Times New Roman"/>
                <a:cs typeface="Times New Roman"/>
              </a:rPr>
              <a:t> </a:t>
            </a:r>
            <a:r>
              <a:rPr sz="1700" dirty="0">
                <a:latin typeface="Times New Roman"/>
                <a:cs typeface="Times New Roman"/>
              </a:rPr>
              <a:t>until</a:t>
            </a:r>
            <a:r>
              <a:rPr sz="1700" spc="-30" dirty="0">
                <a:latin typeface="Times New Roman"/>
                <a:cs typeface="Times New Roman"/>
              </a:rPr>
              <a:t> </a:t>
            </a:r>
            <a:r>
              <a:rPr sz="1700" dirty="0">
                <a:latin typeface="Times New Roman"/>
                <a:cs typeface="Times New Roman"/>
              </a:rPr>
              <a:t>it</a:t>
            </a:r>
            <a:r>
              <a:rPr sz="1700" spc="-15" dirty="0">
                <a:latin typeface="Times New Roman"/>
                <a:cs typeface="Times New Roman"/>
              </a:rPr>
              <a:t> </a:t>
            </a:r>
            <a:r>
              <a:rPr sz="1700" dirty="0">
                <a:latin typeface="Times New Roman"/>
                <a:cs typeface="Times New Roman"/>
              </a:rPr>
              <a:t>becomes</a:t>
            </a:r>
            <a:r>
              <a:rPr sz="1700" spc="-10" dirty="0">
                <a:latin typeface="Times New Roman"/>
                <a:cs typeface="Times New Roman"/>
              </a:rPr>
              <a:t> green</a:t>
            </a:r>
            <a:endParaRPr sz="1700" dirty="0">
              <a:latin typeface="Times New Roman"/>
              <a:cs typeface="Times New Roman"/>
            </a:endParaRPr>
          </a:p>
          <a:p>
            <a:pPr marL="455295" marR="17780" indent="-285750">
              <a:lnSpc>
                <a:spcPct val="150000"/>
              </a:lnSpc>
              <a:buFont typeface="Arial" panose="020B0604020202020204" pitchFamily="34" charset="0"/>
              <a:buChar char="•"/>
              <a:tabLst>
                <a:tab pos="512445" algn="l"/>
              </a:tabLst>
            </a:pPr>
            <a:r>
              <a:rPr sz="1700" dirty="0">
                <a:latin typeface="Times New Roman"/>
                <a:cs typeface="Times New Roman"/>
              </a:rPr>
              <a:t>Combine</a:t>
            </a:r>
            <a:r>
              <a:rPr sz="1700" spc="-40" dirty="0">
                <a:latin typeface="Times New Roman"/>
                <a:cs typeface="Times New Roman"/>
              </a:rPr>
              <a:t> </a:t>
            </a:r>
            <a:r>
              <a:rPr sz="1700" dirty="0">
                <a:latin typeface="Times New Roman"/>
                <a:cs typeface="Times New Roman"/>
              </a:rPr>
              <a:t>dithizone</a:t>
            </a:r>
            <a:r>
              <a:rPr sz="1700" spc="-45" dirty="0">
                <a:latin typeface="Times New Roman"/>
                <a:cs typeface="Times New Roman"/>
              </a:rPr>
              <a:t> </a:t>
            </a:r>
            <a:r>
              <a:rPr sz="1700" dirty="0">
                <a:latin typeface="Times New Roman"/>
                <a:cs typeface="Times New Roman"/>
              </a:rPr>
              <a:t>extracts</a:t>
            </a:r>
            <a:r>
              <a:rPr sz="1700" spc="-35" dirty="0">
                <a:latin typeface="Times New Roman"/>
                <a:cs typeface="Times New Roman"/>
              </a:rPr>
              <a:t> </a:t>
            </a:r>
            <a:r>
              <a:rPr sz="1700" dirty="0">
                <a:latin typeface="Times New Roman"/>
                <a:cs typeface="Times New Roman"/>
              </a:rPr>
              <a:t>are</a:t>
            </a:r>
            <a:r>
              <a:rPr sz="1700" spc="-40" dirty="0">
                <a:latin typeface="Times New Roman"/>
                <a:cs typeface="Times New Roman"/>
              </a:rPr>
              <a:t> </a:t>
            </a:r>
            <a:r>
              <a:rPr sz="1700" dirty="0">
                <a:latin typeface="Times New Roman"/>
                <a:cs typeface="Times New Roman"/>
              </a:rPr>
              <a:t>shaken</a:t>
            </a:r>
            <a:r>
              <a:rPr sz="1700" spc="-20" dirty="0">
                <a:latin typeface="Times New Roman"/>
                <a:cs typeface="Times New Roman"/>
              </a:rPr>
              <a:t> </a:t>
            </a:r>
            <a:r>
              <a:rPr sz="1700" dirty="0">
                <a:latin typeface="Times New Roman"/>
                <a:cs typeface="Times New Roman"/>
              </a:rPr>
              <a:t>for</a:t>
            </a:r>
            <a:r>
              <a:rPr sz="1700" spc="-25" dirty="0">
                <a:latin typeface="Times New Roman"/>
                <a:cs typeface="Times New Roman"/>
              </a:rPr>
              <a:t> </a:t>
            </a:r>
            <a:r>
              <a:rPr sz="1700" dirty="0">
                <a:latin typeface="Times New Roman"/>
                <a:cs typeface="Times New Roman"/>
              </a:rPr>
              <a:t>30</a:t>
            </a:r>
            <a:r>
              <a:rPr sz="1700" spc="-30" dirty="0">
                <a:latin typeface="Times New Roman"/>
                <a:cs typeface="Times New Roman"/>
              </a:rPr>
              <a:t> </a:t>
            </a:r>
            <a:r>
              <a:rPr sz="1700" dirty="0">
                <a:latin typeface="Times New Roman"/>
                <a:cs typeface="Times New Roman"/>
              </a:rPr>
              <a:t>mins</a:t>
            </a:r>
            <a:r>
              <a:rPr sz="1700" spc="-35" dirty="0">
                <a:latin typeface="Times New Roman"/>
                <a:cs typeface="Times New Roman"/>
              </a:rPr>
              <a:t> </a:t>
            </a:r>
            <a:r>
              <a:rPr sz="1700" spc="-20" dirty="0">
                <a:latin typeface="Times New Roman"/>
                <a:cs typeface="Times New Roman"/>
              </a:rPr>
              <a:t>with </a:t>
            </a:r>
            <a:r>
              <a:rPr sz="1700" dirty="0">
                <a:latin typeface="Times New Roman"/>
                <a:cs typeface="Times New Roman"/>
              </a:rPr>
              <a:t>30</a:t>
            </a:r>
            <a:r>
              <a:rPr sz="1700" spc="-35" dirty="0">
                <a:latin typeface="Times New Roman"/>
                <a:cs typeface="Times New Roman"/>
              </a:rPr>
              <a:t> </a:t>
            </a:r>
            <a:r>
              <a:rPr sz="1700" dirty="0">
                <a:latin typeface="Times New Roman"/>
                <a:cs typeface="Times New Roman"/>
              </a:rPr>
              <a:t>ml</a:t>
            </a:r>
            <a:r>
              <a:rPr sz="1700" spc="-15"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nitric</a:t>
            </a:r>
            <a:r>
              <a:rPr sz="1700" spc="-25" dirty="0">
                <a:latin typeface="Times New Roman"/>
                <a:cs typeface="Times New Roman"/>
              </a:rPr>
              <a:t> </a:t>
            </a:r>
            <a:r>
              <a:rPr sz="1700" dirty="0">
                <a:latin typeface="Times New Roman"/>
                <a:cs typeface="Times New Roman"/>
              </a:rPr>
              <a:t>acid</a:t>
            </a:r>
            <a:r>
              <a:rPr sz="1700" spc="-15" dirty="0">
                <a:latin typeface="Times New Roman"/>
                <a:cs typeface="Times New Roman"/>
              </a:rPr>
              <a:t> </a:t>
            </a:r>
            <a:r>
              <a:rPr sz="1700" dirty="0">
                <a:latin typeface="Times New Roman"/>
                <a:cs typeface="Times New Roman"/>
              </a:rPr>
              <a:t>&amp;</a:t>
            </a:r>
            <a:r>
              <a:rPr sz="1700" spc="-15" dirty="0">
                <a:latin typeface="Times New Roman"/>
                <a:cs typeface="Times New Roman"/>
              </a:rPr>
              <a:t> </a:t>
            </a:r>
            <a:r>
              <a:rPr sz="1700" dirty="0">
                <a:latin typeface="Times New Roman"/>
                <a:cs typeface="Times New Roman"/>
              </a:rPr>
              <a:t>the</a:t>
            </a:r>
            <a:r>
              <a:rPr sz="1700" spc="-15" dirty="0">
                <a:latin typeface="Times New Roman"/>
                <a:cs typeface="Times New Roman"/>
              </a:rPr>
              <a:t> </a:t>
            </a:r>
            <a:r>
              <a:rPr sz="1700" dirty="0">
                <a:latin typeface="Times New Roman"/>
                <a:cs typeface="Times New Roman"/>
              </a:rPr>
              <a:t>chloroform</a:t>
            </a:r>
            <a:r>
              <a:rPr sz="1700" spc="-30" dirty="0">
                <a:latin typeface="Times New Roman"/>
                <a:cs typeface="Times New Roman"/>
              </a:rPr>
              <a:t> </a:t>
            </a:r>
            <a:r>
              <a:rPr sz="1700" dirty="0">
                <a:latin typeface="Times New Roman"/>
                <a:cs typeface="Times New Roman"/>
              </a:rPr>
              <a:t>layer</a:t>
            </a:r>
            <a:r>
              <a:rPr sz="1700" spc="-40" dirty="0">
                <a:latin typeface="Times New Roman"/>
                <a:cs typeface="Times New Roman"/>
              </a:rPr>
              <a:t> </a:t>
            </a:r>
            <a:r>
              <a:rPr sz="1700" dirty="0">
                <a:latin typeface="Times New Roman"/>
                <a:cs typeface="Times New Roman"/>
              </a:rPr>
              <a:t>is</a:t>
            </a:r>
            <a:r>
              <a:rPr sz="1700" spc="-25" dirty="0">
                <a:latin typeface="Times New Roman"/>
                <a:cs typeface="Times New Roman"/>
              </a:rPr>
              <a:t> </a:t>
            </a:r>
            <a:r>
              <a:rPr sz="1700" spc="-10" dirty="0">
                <a:latin typeface="Times New Roman"/>
                <a:cs typeface="Times New Roman"/>
              </a:rPr>
              <a:t>discarded</a:t>
            </a:r>
            <a:endParaRPr sz="1700" dirty="0">
              <a:latin typeface="Times New Roman"/>
              <a:cs typeface="Times New Roman"/>
            </a:endParaRPr>
          </a:p>
          <a:p>
            <a:pPr marL="455295" marR="482600" indent="-285750">
              <a:lnSpc>
                <a:spcPct val="150000"/>
              </a:lnSpc>
              <a:buFont typeface="Arial" panose="020B0604020202020204" pitchFamily="34" charset="0"/>
              <a:buChar char="•"/>
              <a:tabLst>
                <a:tab pos="512445" algn="l"/>
              </a:tabLst>
            </a:pPr>
            <a:r>
              <a:rPr sz="1700" spc="-45" dirty="0">
                <a:latin typeface="Times New Roman"/>
                <a:cs typeface="Times New Roman"/>
              </a:rPr>
              <a:t>To</a:t>
            </a:r>
            <a:r>
              <a:rPr sz="1700" spc="-40" dirty="0">
                <a:latin typeface="Times New Roman"/>
                <a:cs typeface="Times New Roman"/>
              </a:rPr>
              <a:t> </a:t>
            </a:r>
            <a:r>
              <a:rPr sz="1700" dirty="0">
                <a:latin typeface="Times New Roman"/>
                <a:cs typeface="Times New Roman"/>
              </a:rPr>
              <a:t>the</a:t>
            </a:r>
            <a:r>
              <a:rPr sz="1700" spc="-20" dirty="0">
                <a:latin typeface="Times New Roman"/>
                <a:cs typeface="Times New Roman"/>
              </a:rPr>
              <a:t> </a:t>
            </a:r>
            <a:r>
              <a:rPr sz="1700" dirty="0">
                <a:latin typeface="Times New Roman"/>
                <a:cs typeface="Times New Roman"/>
              </a:rPr>
              <a:t>acid</a:t>
            </a:r>
            <a:r>
              <a:rPr sz="1700" spc="-30" dirty="0">
                <a:latin typeface="Times New Roman"/>
                <a:cs typeface="Times New Roman"/>
              </a:rPr>
              <a:t> </a:t>
            </a:r>
            <a:r>
              <a:rPr sz="1700" dirty="0">
                <a:latin typeface="Times New Roman"/>
                <a:cs typeface="Times New Roman"/>
              </a:rPr>
              <a:t>solution</a:t>
            </a:r>
            <a:r>
              <a:rPr sz="1700" spc="-30" dirty="0">
                <a:latin typeface="Times New Roman"/>
                <a:cs typeface="Times New Roman"/>
              </a:rPr>
              <a:t> </a:t>
            </a:r>
            <a:r>
              <a:rPr sz="1700" dirty="0">
                <a:latin typeface="Times New Roman"/>
                <a:cs typeface="Times New Roman"/>
              </a:rPr>
              <a:t>add</a:t>
            </a:r>
            <a:r>
              <a:rPr sz="1700" spc="-20" dirty="0">
                <a:latin typeface="Times New Roman"/>
                <a:cs typeface="Times New Roman"/>
              </a:rPr>
              <a:t> </a:t>
            </a:r>
            <a:r>
              <a:rPr sz="1700" dirty="0">
                <a:latin typeface="Times New Roman"/>
                <a:cs typeface="Times New Roman"/>
              </a:rPr>
              <a:t>5</a:t>
            </a:r>
            <a:r>
              <a:rPr sz="1700" spc="-20" dirty="0">
                <a:latin typeface="Times New Roman"/>
                <a:cs typeface="Times New Roman"/>
              </a:rPr>
              <a:t> </a:t>
            </a:r>
            <a:r>
              <a:rPr sz="1700" dirty="0">
                <a:latin typeface="Times New Roman"/>
                <a:cs typeface="Times New Roman"/>
              </a:rPr>
              <a:t>ml</a:t>
            </a:r>
            <a:r>
              <a:rPr sz="1700" spc="-25" dirty="0">
                <a:latin typeface="Times New Roman"/>
                <a:cs typeface="Times New Roman"/>
              </a:rPr>
              <a:t> </a:t>
            </a:r>
            <a:r>
              <a:rPr sz="1700" dirty="0">
                <a:latin typeface="Times New Roman"/>
                <a:cs typeface="Times New Roman"/>
              </a:rPr>
              <a:t>of</a:t>
            </a:r>
            <a:r>
              <a:rPr sz="1700" spc="-15" dirty="0">
                <a:latin typeface="Times New Roman"/>
                <a:cs typeface="Times New Roman"/>
              </a:rPr>
              <a:t> </a:t>
            </a:r>
            <a:r>
              <a:rPr sz="1700" dirty="0">
                <a:latin typeface="Times New Roman"/>
                <a:cs typeface="Times New Roman"/>
              </a:rPr>
              <a:t>standard</a:t>
            </a:r>
            <a:r>
              <a:rPr sz="1700" spc="-20" dirty="0">
                <a:latin typeface="Times New Roman"/>
                <a:cs typeface="Times New Roman"/>
              </a:rPr>
              <a:t> </a:t>
            </a:r>
            <a:r>
              <a:rPr sz="1700" spc="-10" dirty="0" err="1">
                <a:latin typeface="Times New Roman"/>
                <a:cs typeface="Times New Roman"/>
              </a:rPr>
              <a:t>dithizone</a:t>
            </a:r>
            <a:r>
              <a:rPr sz="1700" spc="-10" dirty="0">
                <a:latin typeface="Times New Roman"/>
                <a:cs typeface="Times New Roman"/>
              </a:rPr>
              <a:t> solution</a:t>
            </a:r>
            <a:r>
              <a:rPr lang="en-US" sz="1700" dirty="0">
                <a:latin typeface="Times New Roman"/>
                <a:cs typeface="Times New Roman"/>
              </a:rPr>
              <a:t>. </a:t>
            </a:r>
            <a:r>
              <a:rPr sz="1700" dirty="0">
                <a:latin typeface="Times New Roman"/>
                <a:cs typeface="Times New Roman"/>
              </a:rPr>
              <a:t>Add</a:t>
            </a:r>
            <a:r>
              <a:rPr sz="1700" spc="-25" dirty="0">
                <a:latin typeface="Times New Roman"/>
                <a:cs typeface="Times New Roman"/>
              </a:rPr>
              <a:t> </a:t>
            </a:r>
            <a:r>
              <a:rPr sz="1700" dirty="0">
                <a:latin typeface="Times New Roman"/>
                <a:cs typeface="Times New Roman"/>
              </a:rPr>
              <a:t>4</a:t>
            </a:r>
            <a:r>
              <a:rPr sz="1700" spc="-25" dirty="0">
                <a:latin typeface="Times New Roman"/>
                <a:cs typeface="Times New Roman"/>
              </a:rPr>
              <a:t> </a:t>
            </a:r>
            <a:r>
              <a:rPr sz="1700" dirty="0">
                <a:latin typeface="Times New Roman"/>
                <a:cs typeface="Times New Roman"/>
              </a:rPr>
              <a:t>ml</a:t>
            </a:r>
            <a:r>
              <a:rPr sz="1700" spc="-15"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ammonium</a:t>
            </a:r>
            <a:r>
              <a:rPr sz="1700" spc="-5" dirty="0">
                <a:latin typeface="Times New Roman"/>
                <a:cs typeface="Times New Roman"/>
              </a:rPr>
              <a:t> </a:t>
            </a:r>
            <a:r>
              <a:rPr sz="1700" spc="-10" dirty="0">
                <a:latin typeface="Times New Roman"/>
                <a:cs typeface="Times New Roman"/>
              </a:rPr>
              <a:t>cyanide</a:t>
            </a:r>
            <a:r>
              <a:rPr lang="en-US" sz="1700" dirty="0">
                <a:latin typeface="Times New Roman"/>
                <a:cs typeface="Times New Roman"/>
              </a:rPr>
              <a:t>. </a:t>
            </a:r>
            <a:r>
              <a:rPr sz="1700" dirty="0">
                <a:latin typeface="Times New Roman"/>
                <a:cs typeface="Times New Roman"/>
              </a:rPr>
              <a:t>Shake</a:t>
            </a:r>
            <a:r>
              <a:rPr sz="1700" spc="-40" dirty="0">
                <a:latin typeface="Times New Roman"/>
                <a:cs typeface="Times New Roman"/>
              </a:rPr>
              <a:t> </a:t>
            </a:r>
            <a:r>
              <a:rPr sz="1700" dirty="0">
                <a:latin typeface="Times New Roman"/>
                <a:cs typeface="Times New Roman"/>
              </a:rPr>
              <a:t>for</a:t>
            </a:r>
            <a:r>
              <a:rPr sz="1700" spc="-15" dirty="0">
                <a:latin typeface="Times New Roman"/>
                <a:cs typeface="Times New Roman"/>
              </a:rPr>
              <a:t> </a:t>
            </a:r>
            <a:r>
              <a:rPr sz="1700" dirty="0">
                <a:latin typeface="Times New Roman"/>
                <a:cs typeface="Times New Roman"/>
              </a:rPr>
              <a:t>30</a:t>
            </a:r>
            <a:r>
              <a:rPr sz="1700" spc="-30" dirty="0">
                <a:latin typeface="Times New Roman"/>
                <a:cs typeface="Times New Roman"/>
              </a:rPr>
              <a:t> </a:t>
            </a:r>
            <a:r>
              <a:rPr sz="1700" spc="-20" dirty="0">
                <a:latin typeface="Times New Roman"/>
                <a:cs typeface="Times New Roman"/>
              </a:rPr>
              <a:t>mins</a:t>
            </a:r>
            <a:endParaRPr sz="1700" dirty="0">
              <a:latin typeface="Times New Roman"/>
              <a:cs typeface="Times New Roman"/>
            </a:endParaRPr>
          </a:p>
          <a:p>
            <a:pPr marL="336550" indent="-285750">
              <a:lnSpc>
                <a:spcPct val="100000"/>
              </a:lnSpc>
              <a:spcBef>
                <a:spcPts val="1080"/>
              </a:spcBef>
              <a:buFont typeface="Arial" panose="020B0604020202020204" pitchFamily="34" charset="0"/>
              <a:buChar char="•"/>
            </a:pPr>
            <a:r>
              <a:rPr lang="en-US" sz="1700" spc="-75" dirty="0">
                <a:latin typeface="Times New Roman"/>
                <a:cs typeface="Times New Roman"/>
              </a:rPr>
              <a:t> </a:t>
            </a:r>
            <a:r>
              <a:rPr lang="en-US" sz="1700" spc="-35" dirty="0">
                <a:latin typeface="Times New Roman"/>
                <a:cs typeface="Times New Roman"/>
              </a:rPr>
              <a:t> </a:t>
            </a:r>
            <a:r>
              <a:rPr sz="1700" dirty="0">
                <a:latin typeface="Times New Roman"/>
                <a:cs typeface="Times New Roman"/>
              </a:rPr>
              <a:t>Observe</a:t>
            </a:r>
            <a:r>
              <a:rPr sz="1700" spc="-45" dirty="0">
                <a:latin typeface="Times New Roman"/>
                <a:cs typeface="Times New Roman"/>
              </a:rPr>
              <a:t> </a:t>
            </a:r>
            <a:r>
              <a:rPr sz="1700" dirty="0">
                <a:latin typeface="Times New Roman"/>
                <a:cs typeface="Times New Roman"/>
              </a:rPr>
              <a:t>the</a:t>
            </a:r>
            <a:r>
              <a:rPr sz="1700" spc="-35" dirty="0">
                <a:latin typeface="Times New Roman"/>
                <a:cs typeface="Times New Roman"/>
              </a:rPr>
              <a:t> </a:t>
            </a:r>
            <a:r>
              <a:rPr sz="1700" spc="-20" dirty="0">
                <a:latin typeface="Times New Roman"/>
                <a:cs typeface="Times New Roman"/>
              </a:rPr>
              <a:t>color</a:t>
            </a:r>
            <a:endParaRPr sz="1700" dirty="0">
              <a:latin typeface="Times New Roman"/>
              <a:cs typeface="Times New Roman"/>
            </a:endParaRPr>
          </a:p>
        </p:txBody>
      </p:sp>
      <p:sp>
        <p:nvSpPr>
          <p:cNvPr id="6" name="object 19"/>
          <p:cNvSpPr txBox="1"/>
          <p:nvPr/>
        </p:nvSpPr>
        <p:spPr>
          <a:xfrm>
            <a:off x="6231859" y="915348"/>
            <a:ext cx="5716270" cy="5942652"/>
          </a:xfrm>
          <a:prstGeom prst="rect">
            <a:avLst/>
          </a:prstGeom>
        </p:spPr>
        <p:txBody>
          <a:bodyPr vert="horz" wrap="square" lIns="0" tIns="12700" rIns="0" bIns="0" rtlCol="0">
            <a:spAutoFit/>
          </a:bodyPr>
          <a:lstStyle/>
          <a:p>
            <a:pPr marL="12700" marR="5080" algn="ctr">
              <a:lnSpc>
                <a:spcPct val="150000"/>
              </a:lnSpc>
              <a:spcBef>
                <a:spcPts val="100"/>
              </a:spcBef>
              <a:tabLst>
                <a:tab pos="355600" algn="l"/>
              </a:tabLst>
            </a:pPr>
            <a:r>
              <a:rPr lang="en-US" sz="1700" b="1" dirty="0">
                <a:latin typeface="Times New Roman"/>
                <a:cs typeface="Times New Roman"/>
              </a:rPr>
              <a:t>Standard sample</a:t>
            </a:r>
          </a:p>
          <a:p>
            <a:pPr marL="355600" marR="5080" indent="-342900">
              <a:lnSpc>
                <a:spcPct val="150000"/>
              </a:lnSpc>
              <a:spcBef>
                <a:spcPts val="100"/>
              </a:spcBef>
              <a:buFont typeface="Arial" panose="020B0604020202020204" pitchFamily="34" charset="0"/>
              <a:buChar char="•"/>
              <a:tabLst>
                <a:tab pos="355600" algn="l"/>
              </a:tabLst>
            </a:pPr>
            <a:r>
              <a:rPr sz="1700" dirty="0">
                <a:latin typeface="Times New Roman"/>
                <a:cs typeface="Times New Roman"/>
              </a:rPr>
              <a:t>A</a:t>
            </a:r>
            <a:r>
              <a:rPr sz="1700" spc="-114" dirty="0">
                <a:latin typeface="Times New Roman"/>
                <a:cs typeface="Times New Roman"/>
              </a:rPr>
              <a:t> </a:t>
            </a:r>
            <a:r>
              <a:rPr sz="1700" dirty="0">
                <a:latin typeface="Times New Roman"/>
                <a:cs typeface="Times New Roman"/>
              </a:rPr>
              <a:t>standard</a:t>
            </a:r>
            <a:r>
              <a:rPr sz="1700" spc="-50" dirty="0">
                <a:latin typeface="Times New Roman"/>
                <a:cs typeface="Times New Roman"/>
              </a:rPr>
              <a:t> </a:t>
            </a:r>
            <a:r>
              <a:rPr sz="1700" dirty="0">
                <a:latin typeface="Times New Roman"/>
                <a:cs typeface="Times New Roman"/>
              </a:rPr>
              <a:t>lead</a:t>
            </a:r>
            <a:r>
              <a:rPr sz="1700" spc="-30" dirty="0">
                <a:latin typeface="Times New Roman"/>
                <a:cs typeface="Times New Roman"/>
              </a:rPr>
              <a:t> </a:t>
            </a:r>
            <a:r>
              <a:rPr sz="1700" dirty="0">
                <a:latin typeface="Times New Roman"/>
                <a:cs typeface="Times New Roman"/>
              </a:rPr>
              <a:t>solution</a:t>
            </a:r>
            <a:r>
              <a:rPr sz="1700" spc="-25" dirty="0">
                <a:latin typeface="Times New Roman"/>
                <a:cs typeface="Times New Roman"/>
              </a:rPr>
              <a:t> </a:t>
            </a:r>
            <a:r>
              <a:rPr sz="1700" dirty="0">
                <a:latin typeface="Times New Roman"/>
                <a:cs typeface="Times New Roman"/>
              </a:rPr>
              <a:t>is</a:t>
            </a:r>
            <a:r>
              <a:rPr sz="1700" spc="-40" dirty="0">
                <a:latin typeface="Times New Roman"/>
                <a:cs typeface="Times New Roman"/>
              </a:rPr>
              <a:t> </a:t>
            </a:r>
            <a:r>
              <a:rPr sz="1700" dirty="0">
                <a:latin typeface="Times New Roman"/>
                <a:cs typeface="Times New Roman"/>
              </a:rPr>
              <a:t>prepared</a:t>
            </a:r>
            <a:r>
              <a:rPr sz="1700" spc="-25" dirty="0">
                <a:latin typeface="Times New Roman"/>
                <a:cs typeface="Times New Roman"/>
              </a:rPr>
              <a:t> </a:t>
            </a:r>
            <a:r>
              <a:rPr sz="1700" dirty="0">
                <a:latin typeface="Times New Roman"/>
                <a:cs typeface="Times New Roman"/>
              </a:rPr>
              <a:t>equivalent</a:t>
            </a:r>
            <a:r>
              <a:rPr sz="1700" spc="-50" dirty="0">
                <a:latin typeface="Times New Roman"/>
                <a:cs typeface="Times New Roman"/>
              </a:rPr>
              <a:t> </a:t>
            </a:r>
            <a:r>
              <a:rPr sz="1700" dirty="0">
                <a:latin typeface="Times New Roman"/>
                <a:cs typeface="Times New Roman"/>
              </a:rPr>
              <a:t>to</a:t>
            </a:r>
            <a:r>
              <a:rPr sz="1700" spc="-30" dirty="0">
                <a:latin typeface="Times New Roman"/>
                <a:cs typeface="Times New Roman"/>
              </a:rPr>
              <a:t> </a:t>
            </a:r>
            <a:r>
              <a:rPr sz="1700" spc="-25" dirty="0">
                <a:latin typeface="Times New Roman"/>
                <a:cs typeface="Times New Roman"/>
              </a:rPr>
              <a:t>the </a:t>
            </a:r>
            <a:r>
              <a:rPr sz="1700" dirty="0">
                <a:latin typeface="Times New Roman"/>
                <a:cs typeface="Times New Roman"/>
              </a:rPr>
              <a:t>amount</a:t>
            </a:r>
            <a:r>
              <a:rPr sz="1700" spc="-55" dirty="0">
                <a:latin typeface="Times New Roman"/>
                <a:cs typeface="Times New Roman"/>
              </a:rPr>
              <a:t> </a:t>
            </a:r>
            <a:r>
              <a:rPr sz="1700" dirty="0">
                <a:latin typeface="Times New Roman"/>
                <a:cs typeface="Times New Roman"/>
              </a:rPr>
              <a:t>of</a:t>
            </a:r>
            <a:r>
              <a:rPr sz="1700" spc="-30" dirty="0">
                <a:latin typeface="Times New Roman"/>
                <a:cs typeface="Times New Roman"/>
              </a:rPr>
              <a:t> </a:t>
            </a:r>
            <a:r>
              <a:rPr sz="1700" dirty="0">
                <a:latin typeface="Times New Roman"/>
                <a:cs typeface="Times New Roman"/>
              </a:rPr>
              <a:t>lead</a:t>
            </a:r>
            <a:r>
              <a:rPr sz="1700" spc="-50" dirty="0">
                <a:latin typeface="Times New Roman"/>
                <a:cs typeface="Times New Roman"/>
              </a:rPr>
              <a:t> </a:t>
            </a:r>
            <a:r>
              <a:rPr sz="1700" dirty="0">
                <a:latin typeface="Times New Roman"/>
                <a:cs typeface="Times New Roman"/>
              </a:rPr>
              <a:t>permitted</a:t>
            </a:r>
            <a:r>
              <a:rPr sz="1700" spc="-35" dirty="0">
                <a:latin typeface="Times New Roman"/>
                <a:cs typeface="Times New Roman"/>
              </a:rPr>
              <a:t> </a:t>
            </a:r>
            <a:r>
              <a:rPr sz="1700" dirty="0">
                <a:latin typeface="Times New Roman"/>
                <a:cs typeface="Times New Roman"/>
              </a:rPr>
              <a:t>in</a:t>
            </a:r>
            <a:r>
              <a:rPr sz="1700" spc="-35" dirty="0">
                <a:latin typeface="Times New Roman"/>
                <a:cs typeface="Times New Roman"/>
              </a:rPr>
              <a:t> </a:t>
            </a:r>
            <a:r>
              <a:rPr sz="1700" dirty="0">
                <a:latin typeface="Times New Roman"/>
                <a:cs typeface="Times New Roman"/>
              </a:rPr>
              <a:t>the</a:t>
            </a:r>
            <a:r>
              <a:rPr sz="1700" spc="-40" dirty="0">
                <a:latin typeface="Times New Roman"/>
                <a:cs typeface="Times New Roman"/>
              </a:rPr>
              <a:t> </a:t>
            </a:r>
            <a:r>
              <a:rPr sz="1700" dirty="0">
                <a:latin typeface="Times New Roman"/>
                <a:cs typeface="Times New Roman"/>
              </a:rPr>
              <a:t>sample</a:t>
            </a:r>
            <a:r>
              <a:rPr sz="1700" spc="-25" dirty="0">
                <a:latin typeface="Times New Roman"/>
                <a:cs typeface="Times New Roman"/>
              </a:rPr>
              <a:t> </a:t>
            </a:r>
            <a:r>
              <a:rPr sz="1700" dirty="0">
                <a:latin typeface="Times New Roman"/>
                <a:cs typeface="Times New Roman"/>
              </a:rPr>
              <a:t>under</a:t>
            </a:r>
            <a:r>
              <a:rPr sz="1700" spc="-35" dirty="0">
                <a:latin typeface="Times New Roman"/>
                <a:cs typeface="Times New Roman"/>
              </a:rPr>
              <a:t> </a:t>
            </a:r>
            <a:r>
              <a:rPr sz="1700" spc="-10" dirty="0">
                <a:latin typeface="Times New Roman"/>
                <a:cs typeface="Times New Roman"/>
              </a:rPr>
              <a:t>examination</a:t>
            </a:r>
            <a:r>
              <a:rPr lang="en-US" sz="1700" dirty="0">
                <a:latin typeface="Times New Roman"/>
                <a:cs typeface="Times New Roman"/>
              </a:rPr>
              <a:t> </a:t>
            </a:r>
            <a:r>
              <a:rPr sz="1700" dirty="0">
                <a:latin typeface="Times New Roman"/>
                <a:cs typeface="Times New Roman"/>
              </a:rPr>
              <a:t>Add</a:t>
            </a:r>
            <a:r>
              <a:rPr sz="1700" spc="-30" dirty="0">
                <a:latin typeface="Times New Roman"/>
                <a:cs typeface="Times New Roman"/>
              </a:rPr>
              <a:t> </a:t>
            </a:r>
            <a:r>
              <a:rPr sz="1700" dirty="0">
                <a:latin typeface="Times New Roman"/>
                <a:cs typeface="Times New Roman"/>
              </a:rPr>
              <a:t>6ml</a:t>
            </a:r>
            <a:r>
              <a:rPr sz="1700" spc="-10" dirty="0">
                <a:latin typeface="Times New Roman"/>
                <a:cs typeface="Times New Roman"/>
              </a:rPr>
              <a:t> </a:t>
            </a:r>
            <a:r>
              <a:rPr sz="1700" dirty="0">
                <a:latin typeface="Times New Roman"/>
                <a:cs typeface="Times New Roman"/>
              </a:rPr>
              <a:t>of</a:t>
            </a:r>
            <a:r>
              <a:rPr sz="1700" spc="-15" dirty="0">
                <a:latin typeface="Times New Roman"/>
                <a:cs typeface="Times New Roman"/>
              </a:rPr>
              <a:t> </a:t>
            </a:r>
            <a:r>
              <a:rPr sz="1700" dirty="0">
                <a:latin typeface="Times New Roman"/>
                <a:cs typeface="Times New Roman"/>
              </a:rPr>
              <a:t>ammonium</a:t>
            </a:r>
            <a:r>
              <a:rPr sz="1700" spc="-10" dirty="0">
                <a:latin typeface="Times New Roman"/>
                <a:cs typeface="Times New Roman"/>
              </a:rPr>
              <a:t> citrate</a:t>
            </a:r>
            <a:endParaRPr sz="1700" dirty="0">
              <a:latin typeface="Times New Roman"/>
              <a:cs typeface="Times New Roman"/>
            </a:endParaRPr>
          </a:p>
          <a:p>
            <a:pPr marL="355600" marR="1385570" indent="-342900">
              <a:lnSpc>
                <a:spcPct val="150000"/>
              </a:lnSpc>
              <a:buFont typeface="Arial" panose="020B0604020202020204" pitchFamily="34" charset="0"/>
              <a:buChar char="•"/>
              <a:tabLst>
                <a:tab pos="355600" algn="l"/>
              </a:tabLst>
            </a:pPr>
            <a:r>
              <a:rPr sz="1700" dirty="0">
                <a:latin typeface="Times New Roman"/>
                <a:cs typeface="Times New Roman"/>
              </a:rPr>
              <a:t>Add</a:t>
            </a:r>
            <a:r>
              <a:rPr sz="1700" spc="-25" dirty="0">
                <a:latin typeface="Times New Roman"/>
                <a:cs typeface="Times New Roman"/>
              </a:rPr>
              <a:t> </a:t>
            </a:r>
            <a:r>
              <a:rPr sz="1700" dirty="0">
                <a:latin typeface="Times New Roman"/>
                <a:cs typeface="Times New Roman"/>
              </a:rPr>
              <a:t>2</a:t>
            </a:r>
            <a:r>
              <a:rPr sz="1700" spc="-15" dirty="0">
                <a:latin typeface="Times New Roman"/>
                <a:cs typeface="Times New Roman"/>
              </a:rPr>
              <a:t> </a:t>
            </a:r>
            <a:r>
              <a:rPr sz="1700" dirty="0">
                <a:latin typeface="Times New Roman"/>
                <a:cs typeface="Times New Roman"/>
              </a:rPr>
              <a:t>ml</a:t>
            </a:r>
            <a:r>
              <a:rPr sz="1700" spc="-10"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potassium</a:t>
            </a:r>
            <a:r>
              <a:rPr sz="1700" spc="-15" dirty="0">
                <a:latin typeface="Times New Roman"/>
                <a:cs typeface="Times New Roman"/>
              </a:rPr>
              <a:t> </a:t>
            </a:r>
            <a:r>
              <a:rPr sz="1700" dirty="0">
                <a:latin typeface="Times New Roman"/>
                <a:cs typeface="Times New Roman"/>
              </a:rPr>
              <a:t>cyanide</a:t>
            </a:r>
            <a:r>
              <a:rPr sz="1700" spc="-50" dirty="0">
                <a:latin typeface="Times New Roman"/>
                <a:cs typeface="Times New Roman"/>
              </a:rPr>
              <a:t> </a:t>
            </a:r>
            <a:r>
              <a:rPr sz="1700" dirty="0">
                <a:latin typeface="Times New Roman"/>
                <a:cs typeface="Times New Roman"/>
              </a:rPr>
              <a:t>and</a:t>
            </a:r>
            <a:r>
              <a:rPr sz="1700" spc="-15" dirty="0">
                <a:latin typeface="Times New Roman"/>
                <a:cs typeface="Times New Roman"/>
              </a:rPr>
              <a:t> </a:t>
            </a:r>
            <a:r>
              <a:rPr sz="1700" dirty="0">
                <a:latin typeface="Times New Roman"/>
                <a:cs typeface="Times New Roman"/>
              </a:rPr>
              <a:t>2</a:t>
            </a:r>
            <a:r>
              <a:rPr sz="1700" spc="-25" dirty="0">
                <a:latin typeface="Times New Roman"/>
                <a:cs typeface="Times New Roman"/>
              </a:rPr>
              <a:t> </a:t>
            </a:r>
            <a:r>
              <a:rPr sz="1700" dirty="0">
                <a:latin typeface="Times New Roman"/>
                <a:cs typeface="Times New Roman"/>
              </a:rPr>
              <a:t>ml</a:t>
            </a:r>
            <a:r>
              <a:rPr sz="1700" spc="-10" dirty="0">
                <a:latin typeface="Times New Roman"/>
                <a:cs typeface="Times New Roman"/>
              </a:rPr>
              <a:t> </a:t>
            </a:r>
            <a:r>
              <a:rPr sz="1700" spc="-25" dirty="0">
                <a:latin typeface="Times New Roman"/>
                <a:cs typeface="Times New Roman"/>
              </a:rPr>
              <a:t>of </a:t>
            </a:r>
            <a:r>
              <a:rPr sz="1700" dirty="0">
                <a:latin typeface="Times New Roman"/>
                <a:cs typeface="Times New Roman"/>
              </a:rPr>
              <a:t>hydroxylamine</a:t>
            </a:r>
            <a:r>
              <a:rPr sz="1700" spc="-114" dirty="0">
                <a:latin typeface="Times New Roman"/>
                <a:cs typeface="Times New Roman"/>
              </a:rPr>
              <a:t> </a:t>
            </a:r>
            <a:r>
              <a:rPr sz="1700" spc="-10" dirty="0">
                <a:latin typeface="Times New Roman"/>
                <a:cs typeface="Times New Roman"/>
              </a:rPr>
              <a:t>hydrochloride</a:t>
            </a:r>
            <a:endParaRPr sz="1700" dirty="0">
              <a:latin typeface="Times New Roman"/>
              <a:cs typeface="Times New Roman"/>
            </a:endParaRPr>
          </a:p>
          <a:p>
            <a:pPr marL="354965" indent="-342265">
              <a:lnSpc>
                <a:spcPct val="100000"/>
              </a:lnSpc>
              <a:spcBef>
                <a:spcPts val="1080"/>
              </a:spcBef>
              <a:buFont typeface="Arial" panose="020B0604020202020204" pitchFamily="34" charset="0"/>
              <a:buChar char="•"/>
              <a:tabLst>
                <a:tab pos="354965" algn="l"/>
              </a:tabLst>
            </a:pPr>
            <a:r>
              <a:rPr sz="1700" dirty="0">
                <a:latin typeface="Times New Roman"/>
                <a:cs typeface="Times New Roman"/>
              </a:rPr>
              <a:t>Add</a:t>
            </a:r>
            <a:r>
              <a:rPr sz="1700" spc="-20" dirty="0">
                <a:latin typeface="Times New Roman"/>
                <a:cs typeface="Times New Roman"/>
              </a:rPr>
              <a:t> </a:t>
            </a:r>
            <a:r>
              <a:rPr sz="1700" dirty="0">
                <a:latin typeface="Times New Roman"/>
                <a:cs typeface="Times New Roman"/>
              </a:rPr>
              <a:t>2</a:t>
            </a:r>
            <a:r>
              <a:rPr sz="1700" spc="-15" dirty="0">
                <a:latin typeface="Times New Roman"/>
                <a:cs typeface="Times New Roman"/>
              </a:rPr>
              <a:t> </a:t>
            </a:r>
            <a:r>
              <a:rPr sz="1700" dirty="0">
                <a:latin typeface="Times New Roman"/>
                <a:cs typeface="Times New Roman"/>
              </a:rPr>
              <a:t>drops</a:t>
            </a:r>
            <a:r>
              <a:rPr sz="1700" spc="-20" dirty="0">
                <a:latin typeface="Times New Roman"/>
                <a:cs typeface="Times New Roman"/>
              </a:rPr>
              <a:t> </a:t>
            </a:r>
            <a:r>
              <a:rPr sz="1700" dirty="0">
                <a:latin typeface="Times New Roman"/>
                <a:cs typeface="Times New Roman"/>
              </a:rPr>
              <a:t>of</a:t>
            </a:r>
            <a:r>
              <a:rPr sz="1700" spc="-5" dirty="0">
                <a:latin typeface="Times New Roman"/>
                <a:cs typeface="Times New Roman"/>
              </a:rPr>
              <a:t> </a:t>
            </a:r>
            <a:r>
              <a:rPr sz="1700" dirty="0">
                <a:latin typeface="Times New Roman"/>
                <a:cs typeface="Times New Roman"/>
              </a:rPr>
              <a:t>phenol</a:t>
            </a:r>
            <a:r>
              <a:rPr sz="1700" spc="-10" dirty="0">
                <a:latin typeface="Times New Roman"/>
                <a:cs typeface="Times New Roman"/>
              </a:rPr>
              <a:t> </a:t>
            </a:r>
            <a:r>
              <a:rPr sz="1700" spc="-25" dirty="0">
                <a:latin typeface="Times New Roman"/>
                <a:cs typeface="Times New Roman"/>
              </a:rPr>
              <a:t>red</a:t>
            </a:r>
            <a:endParaRPr sz="1700" dirty="0">
              <a:latin typeface="Times New Roman"/>
              <a:cs typeface="Times New Roman"/>
            </a:endParaRPr>
          </a:p>
          <a:p>
            <a:pPr marL="354965" indent="-342265">
              <a:lnSpc>
                <a:spcPct val="100000"/>
              </a:lnSpc>
              <a:spcBef>
                <a:spcPts val="1080"/>
              </a:spcBef>
              <a:buFont typeface="Arial" panose="020B0604020202020204" pitchFamily="34" charset="0"/>
              <a:buChar char="•"/>
              <a:tabLst>
                <a:tab pos="354965" algn="l"/>
              </a:tabLst>
            </a:pPr>
            <a:r>
              <a:rPr sz="1700" dirty="0">
                <a:latin typeface="Times New Roman"/>
                <a:cs typeface="Times New Roman"/>
              </a:rPr>
              <a:t>Make</a:t>
            </a:r>
            <a:r>
              <a:rPr sz="1700" spc="-50" dirty="0">
                <a:latin typeface="Times New Roman"/>
                <a:cs typeface="Times New Roman"/>
              </a:rPr>
              <a:t> </a:t>
            </a:r>
            <a:r>
              <a:rPr sz="1700" dirty="0">
                <a:latin typeface="Times New Roman"/>
                <a:cs typeface="Times New Roman"/>
              </a:rPr>
              <a:t>solution</a:t>
            </a:r>
            <a:r>
              <a:rPr sz="1700" spc="-40" dirty="0">
                <a:latin typeface="Times New Roman"/>
                <a:cs typeface="Times New Roman"/>
              </a:rPr>
              <a:t> </a:t>
            </a:r>
            <a:r>
              <a:rPr sz="1700" dirty="0">
                <a:latin typeface="Times New Roman"/>
                <a:cs typeface="Times New Roman"/>
              </a:rPr>
              <a:t>alkaline</a:t>
            </a:r>
            <a:r>
              <a:rPr sz="1700" spc="-40" dirty="0">
                <a:latin typeface="Times New Roman"/>
                <a:cs typeface="Times New Roman"/>
              </a:rPr>
              <a:t> </a:t>
            </a:r>
            <a:r>
              <a:rPr sz="1700" dirty="0">
                <a:latin typeface="Times New Roman"/>
                <a:cs typeface="Times New Roman"/>
              </a:rPr>
              <a:t>by</a:t>
            </a:r>
            <a:r>
              <a:rPr sz="1700" spc="-45" dirty="0">
                <a:latin typeface="Times New Roman"/>
                <a:cs typeface="Times New Roman"/>
              </a:rPr>
              <a:t> </a:t>
            </a:r>
            <a:r>
              <a:rPr sz="1700" dirty="0">
                <a:latin typeface="Times New Roman"/>
                <a:cs typeface="Times New Roman"/>
              </a:rPr>
              <a:t>adding</a:t>
            </a:r>
            <a:r>
              <a:rPr sz="1700" spc="-40" dirty="0">
                <a:latin typeface="Times New Roman"/>
                <a:cs typeface="Times New Roman"/>
              </a:rPr>
              <a:t> </a:t>
            </a:r>
            <a:r>
              <a:rPr sz="1700" dirty="0">
                <a:latin typeface="Times New Roman"/>
                <a:cs typeface="Times New Roman"/>
              </a:rPr>
              <a:t>ammonia</a:t>
            </a:r>
            <a:r>
              <a:rPr sz="1700" spc="-25" dirty="0">
                <a:latin typeface="Times New Roman"/>
                <a:cs typeface="Times New Roman"/>
              </a:rPr>
              <a:t> </a:t>
            </a:r>
            <a:r>
              <a:rPr sz="1700" spc="-10" dirty="0">
                <a:latin typeface="Times New Roman"/>
                <a:cs typeface="Times New Roman"/>
              </a:rPr>
              <a:t>solution.</a:t>
            </a:r>
            <a:endParaRPr sz="1700" dirty="0">
              <a:latin typeface="Times New Roman"/>
              <a:cs typeface="Times New Roman"/>
            </a:endParaRPr>
          </a:p>
          <a:p>
            <a:pPr marL="354965" indent="-342265">
              <a:lnSpc>
                <a:spcPct val="100000"/>
              </a:lnSpc>
              <a:spcBef>
                <a:spcPts val="1080"/>
              </a:spcBef>
              <a:buFont typeface="Arial" panose="020B0604020202020204" pitchFamily="34" charset="0"/>
              <a:buChar char="•"/>
              <a:tabLst>
                <a:tab pos="354965" algn="l"/>
              </a:tabLst>
            </a:pPr>
            <a:r>
              <a:rPr sz="1700" dirty="0">
                <a:latin typeface="Times New Roman"/>
                <a:cs typeface="Times New Roman"/>
              </a:rPr>
              <a:t>Extract</a:t>
            </a:r>
            <a:r>
              <a:rPr sz="1700" spc="-45" dirty="0">
                <a:latin typeface="Times New Roman"/>
                <a:cs typeface="Times New Roman"/>
              </a:rPr>
              <a:t> </a:t>
            </a:r>
            <a:r>
              <a:rPr sz="1700" dirty="0">
                <a:latin typeface="Times New Roman"/>
                <a:cs typeface="Times New Roman"/>
              </a:rPr>
              <a:t>with</a:t>
            </a:r>
            <a:r>
              <a:rPr sz="1700" spc="-20" dirty="0">
                <a:latin typeface="Times New Roman"/>
                <a:cs typeface="Times New Roman"/>
              </a:rPr>
              <a:t> </a:t>
            </a:r>
            <a:r>
              <a:rPr sz="1700" dirty="0">
                <a:latin typeface="Times New Roman"/>
                <a:cs typeface="Times New Roman"/>
              </a:rPr>
              <a:t>5</a:t>
            </a:r>
            <a:r>
              <a:rPr sz="1700" spc="-25" dirty="0">
                <a:latin typeface="Times New Roman"/>
                <a:cs typeface="Times New Roman"/>
              </a:rPr>
              <a:t> </a:t>
            </a:r>
            <a:r>
              <a:rPr sz="1700" dirty="0">
                <a:latin typeface="Times New Roman"/>
                <a:cs typeface="Times New Roman"/>
              </a:rPr>
              <a:t>ml</a:t>
            </a:r>
            <a:r>
              <a:rPr sz="1700" spc="-10"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dithizone</a:t>
            </a:r>
            <a:r>
              <a:rPr sz="1700" spc="-30" dirty="0">
                <a:latin typeface="Times New Roman"/>
                <a:cs typeface="Times New Roman"/>
              </a:rPr>
              <a:t> </a:t>
            </a:r>
            <a:r>
              <a:rPr sz="1700" dirty="0">
                <a:latin typeface="Times New Roman"/>
                <a:cs typeface="Times New Roman"/>
              </a:rPr>
              <a:t>until</a:t>
            </a:r>
            <a:r>
              <a:rPr sz="1700" spc="-30" dirty="0">
                <a:latin typeface="Times New Roman"/>
                <a:cs typeface="Times New Roman"/>
              </a:rPr>
              <a:t> </a:t>
            </a:r>
            <a:r>
              <a:rPr sz="1700" dirty="0">
                <a:latin typeface="Times New Roman"/>
                <a:cs typeface="Times New Roman"/>
              </a:rPr>
              <a:t>it</a:t>
            </a:r>
            <a:r>
              <a:rPr sz="1700" spc="-15" dirty="0">
                <a:latin typeface="Times New Roman"/>
                <a:cs typeface="Times New Roman"/>
              </a:rPr>
              <a:t> </a:t>
            </a:r>
            <a:r>
              <a:rPr sz="1700" dirty="0">
                <a:latin typeface="Times New Roman"/>
                <a:cs typeface="Times New Roman"/>
              </a:rPr>
              <a:t>becomes</a:t>
            </a:r>
            <a:r>
              <a:rPr sz="1700" spc="-10" dirty="0">
                <a:latin typeface="Times New Roman"/>
                <a:cs typeface="Times New Roman"/>
              </a:rPr>
              <a:t> green</a:t>
            </a:r>
            <a:endParaRPr sz="1700" dirty="0">
              <a:latin typeface="Times New Roman"/>
              <a:cs typeface="Times New Roman"/>
            </a:endParaRPr>
          </a:p>
          <a:p>
            <a:pPr marL="355600" marR="234950" indent="-342900">
              <a:lnSpc>
                <a:spcPct val="150000"/>
              </a:lnSpc>
              <a:buFont typeface="Arial" panose="020B0604020202020204" pitchFamily="34" charset="0"/>
              <a:buChar char="•"/>
              <a:tabLst>
                <a:tab pos="355600" algn="l"/>
              </a:tabLst>
            </a:pPr>
            <a:r>
              <a:rPr sz="1700" dirty="0">
                <a:latin typeface="Times New Roman"/>
                <a:cs typeface="Times New Roman"/>
              </a:rPr>
              <a:t>Combine</a:t>
            </a:r>
            <a:r>
              <a:rPr sz="1700" spc="-40" dirty="0">
                <a:latin typeface="Times New Roman"/>
                <a:cs typeface="Times New Roman"/>
              </a:rPr>
              <a:t> </a:t>
            </a:r>
            <a:r>
              <a:rPr sz="1700" dirty="0">
                <a:latin typeface="Times New Roman"/>
                <a:cs typeface="Times New Roman"/>
              </a:rPr>
              <a:t>dithizone</a:t>
            </a:r>
            <a:r>
              <a:rPr sz="1700" spc="-45" dirty="0">
                <a:latin typeface="Times New Roman"/>
                <a:cs typeface="Times New Roman"/>
              </a:rPr>
              <a:t> </a:t>
            </a:r>
            <a:r>
              <a:rPr sz="1700" dirty="0">
                <a:latin typeface="Times New Roman"/>
                <a:cs typeface="Times New Roman"/>
              </a:rPr>
              <a:t>extracts</a:t>
            </a:r>
            <a:r>
              <a:rPr sz="1700" spc="-35" dirty="0">
                <a:latin typeface="Times New Roman"/>
                <a:cs typeface="Times New Roman"/>
              </a:rPr>
              <a:t> </a:t>
            </a:r>
            <a:r>
              <a:rPr sz="1700" dirty="0">
                <a:latin typeface="Times New Roman"/>
                <a:cs typeface="Times New Roman"/>
              </a:rPr>
              <a:t>are</a:t>
            </a:r>
            <a:r>
              <a:rPr sz="1700" spc="-40" dirty="0">
                <a:latin typeface="Times New Roman"/>
                <a:cs typeface="Times New Roman"/>
              </a:rPr>
              <a:t> </a:t>
            </a:r>
            <a:r>
              <a:rPr sz="1700" dirty="0">
                <a:latin typeface="Times New Roman"/>
                <a:cs typeface="Times New Roman"/>
              </a:rPr>
              <a:t>shaken</a:t>
            </a:r>
            <a:r>
              <a:rPr sz="1700" spc="-20" dirty="0">
                <a:latin typeface="Times New Roman"/>
                <a:cs typeface="Times New Roman"/>
              </a:rPr>
              <a:t> </a:t>
            </a:r>
            <a:r>
              <a:rPr sz="1700" dirty="0">
                <a:latin typeface="Times New Roman"/>
                <a:cs typeface="Times New Roman"/>
              </a:rPr>
              <a:t>for</a:t>
            </a:r>
            <a:r>
              <a:rPr sz="1700" spc="-25" dirty="0">
                <a:latin typeface="Times New Roman"/>
                <a:cs typeface="Times New Roman"/>
              </a:rPr>
              <a:t> </a:t>
            </a:r>
            <a:r>
              <a:rPr sz="1700" dirty="0">
                <a:latin typeface="Times New Roman"/>
                <a:cs typeface="Times New Roman"/>
              </a:rPr>
              <a:t>30</a:t>
            </a:r>
            <a:r>
              <a:rPr sz="1700" spc="-30" dirty="0">
                <a:latin typeface="Times New Roman"/>
                <a:cs typeface="Times New Roman"/>
              </a:rPr>
              <a:t> </a:t>
            </a:r>
            <a:r>
              <a:rPr sz="1700" dirty="0">
                <a:latin typeface="Times New Roman"/>
                <a:cs typeface="Times New Roman"/>
              </a:rPr>
              <a:t>mins</a:t>
            </a:r>
            <a:r>
              <a:rPr sz="1700" spc="-35" dirty="0">
                <a:latin typeface="Times New Roman"/>
                <a:cs typeface="Times New Roman"/>
              </a:rPr>
              <a:t> </a:t>
            </a:r>
            <a:r>
              <a:rPr sz="1700" spc="-20" dirty="0">
                <a:latin typeface="Times New Roman"/>
                <a:cs typeface="Times New Roman"/>
              </a:rPr>
              <a:t>with </a:t>
            </a:r>
            <a:r>
              <a:rPr sz="1700" dirty="0">
                <a:latin typeface="Times New Roman"/>
                <a:cs typeface="Times New Roman"/>
              </a:rPr>
              <a:t>30</a:t>
            </a:r>
            <a:r>
              <a:rPr sz="1700" spc="-35" dirty="0">
                <a:latin typeface="Times New Roman"/>
                <a:cs typeface="Times New Roman"/>
              </a:rPr>
              <a:t> </a:t>
            </a:r>
            <a:r>
              <a:rPr sz="1700" dirty="0">
                <a:latin typeface="Times New Roman"/>
                <a:cs typeface="Times New Roman"/>
              </a:rPr>
              <a:t>ml</a:t>
            </a:r>
            <a:r>
              <a:rPr sz="1700" spc="-15"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nitric</a:t>
            </a:r>
            <a:r>
              <a:rPr sz="1700" spc="-25" dirty="0">
                <a:latin typeface="Times New Roman"/>
                <a:cs typeface="Times New Roman"/>
              </a:rPr>
              <a:t> </a:t>
            </a:r>
            <a:r>
              <a:rPr sz="1700" dirty="0">
                <a:latin typeface="Times New Roman"/>
                <a:cs typeface="Times New Roman"/>
              </a:rPr>
              <a:t>acid</a:t>
            </a:r>
            <a:r>
              <a:rPr sz="1700" spc="-15" dirty="0">
                <a:latin typeface="Times New Roman"/>
                <a:cs typeface="Times New Roman"/>
              </a:rPr>
              <a:t> </a:t>
            </a:r>
            <a:r>
              <a:rPr sz="1700" dirty="0">
                <a:latin typeface="Times New Roman"/>
                <a:cs typeface="Times New Roman"/>
              </a:rPr>
              <a:t>&amp;</a:t>
            </a:r>
            <a:r>
              <a:rPr sz="1700" spc="-15" dirty="0">
                <a:latin typeface="Times New Roman"/>
                <a:cs typeface="Times New Roman"/>
              </a:rPr>
              <a:t> </a:t>
            </a:r>
            <a:r>
              <a:rPr sz="1700" dirty="0">
                <a:latin typeface="Times New Roman"/>
                <a:cs typeface="Times New Roman"/>
              </a:rPr>
              <a:t>the</a:t>
            </a:r>
            <a:r>
              <a:rPr sz="1700" spc="-15" dirty="0">
                <a:latin typeface="Times New Roman"/>
                <a:cs typeface="Times New Roman"/>
              </a:rPr>
              <a:t> </a:t>
            </a:r>
            <a:r>
              <a:rPr sz="1700" dirty="0">
                <a:latin typeface="Times New Roman"/>
                <a:cs typeface="Times New Roman"/>
              </a:rPr>
              <a:t>chloroform</a:t>
            </a:r>
            <a:r>
              <a:rPr sz="1700" spc="-30" dirty="0">
                <a:latin typeface="Times New Roman"/>
                <a:cs typeface="Times New Roman"/>
              </a:rPr>
              <a:t> </a:t>
            </a:r>
            <a:r>
              <a:rPr sz="1700" dirty="0">
                <a:latin typeface="Times New Roman"/>
                <a:cs typeface="Times New Roman"/>
              </a:rPr>
              <a:t>layer</a:t>
            </a:r>
            <a:r>
              <a:rPr sz="1700" spc="-40" dirty="0">
                <a:latin typeface="Times New Roman"/>
                <a:cs typeface="Times New Roman"/>
              </a:rPr>
              <a:t> </a:t>
            </a:r>
            <a:r>
              <a:rPr sz="1700" dirty="0">
                <a:latin typeface="Times New Roman"/>
                <a:cs typeface="Times New Roman"/>
              </a:rPr>
              <a:t>is</a:t>
            </a:r>
            <a:r>
              <a:rPr sz="1700" spc="-25" dirty="0">
                <a:latin typeface="Times New Roman"/>
                <a:cs typeface="Times New Roman"/>
              </a:rPr>
              <a:t> </a:t>
            </a:r>
            <a:r>
              <a:rPr sz="1700" spc="-10" dirty="0">
                <a:latin typeface="Times New Roman"/>
                <a:cs typeface="Times New Roman"/>
              </a:rPr>
              <a:t>discarded</a:t>
            </a:r>
            <a:endParaRPr sz="1700" dirty="0">
              <a:latin typeface="Times New Roman"/>
              <a:cs typeface="Times New Roman"/>
            </a:endParaRPr>
          </a:p>
          <a:p>
            <a:pPr marL="355600" marR="700405" indent="-342900">
              <a:lnSpc>
                <a:spcPct val="150000"/>
              </a:lnSpc>
              <a:buFont typeface="Arial" panose="020B0604020202020204" pitchFamily="34" charset="0"/>
              <a:buChar char="•"/>
              <a:tabLst>
                <a:tab pos="355600" algn="l"/>
              </a:tabLst>
            </a:pPr>
            <a:r>
              <a:rPr sz="1700" spc="-45" dirty="0">
                <a:latin typeface="Times New Roman"/>
                <a:cs typeface="Times New Roman"/>
              </a:rPr>
              <a:t>To</a:t>
            </a:r>
            <a:r>
              <a:rPr sz="1700" spc="-40" dirty="0">
                <a:latin typeface="Times New Roman"/>
                <a:cs typeface="Times New Roman"/>
              </a:rPr>
              <a:t> </a:t>
            </a:r>
            <a:r>
              <a:rPr sz="1700" dirty="0">
                <a:latin typeface="Times New Roman"/>
                <a:cs typeface="Times New Roman"/>
              </a:rPr>
              <a:t>the</a:t>
            </a:r>
            <a:r>
              <a:rPr sz="1700" spc="-20" dirty="0">
                <a:latin typeface="Times New Roman"/>
                <a:cs typeface="Times New Roman"/>
              </a:rPr>
              <a:t> </a:t>
            </a:r>
            <a:r>
              <a:rPr sz="1700" dirty="0">
                <a:latin typeface="Times New Roman"/>
                <a:cs typeface="Times New Roman"/>
              </a:rPr>
              <a:t>acid</a:t>
            </a:r>
            <a:r>
              <a:rPr sz="1700" spc="-30" dirty="0">
                <a:latin typeface="Times New Roman"/>
                <a:cs typeface="Times New Roman"/>
              </a:rPr>
              <a:t> </a:t>
            </a:r>
            <a:r>
              <a:rPr sz="1700" dirty="0">
                <a:latin typeface="Times New Roman"/>
                <a:cs typeface="Times New Roman"/>
              </a:rPr>
              <a:t>solution</a:t>
            </a:r>
            <a:r>
              <a:rPr sz="1700" spc="-30" dirty="0">
                <a:latin typeface="Times New Roman"/>
                <a:cs typeface="Times New Roman"/>
              </a:rPr>
              <a:t> </a:t>
            </a:r>
            <a:r>
              <a:rPr sz="1700" dirty="0">
                <a:latin typeface="Times New Roman"/>
                <a:cs typeface="Times New Roman"/>
              </a:rPr>
              <a:t>add</a:t>
            </a:r>
            <a:r>
              <a:rPr sz="1700" spc="-20" dirty="0">
                <a:latin typeface="Times New Roman"/>
                <a:cs typeface="Times New Roman"/>
              </a:rPr>
              <a:t> </a:t>
            </a:r>
            <a:r>
              <a:rPr sz="1700" dirty="0">
                <a:latin typeface="Times New Roman"/>
                <a:cs typeface="Times New Roman"/>
              </a:rPr>
              <a:t>5</a:t>
            </a:r>
            <a:r>
              <a:rPr sz="1700" spc="-15" dirty="0">
                <a:latin typeface="Times New Roman"/>
                <a:cs typeface="Times New Roman"/>
              </a:rPr>
              <a:t> </a:t>
            </a:r>
            <a:r>
              <a:rPr sz="1700" dirty="0">
                <a:latin typeface="Times New Roman"/>
                <a:cs typeface="Times New Roman"/>
              </a:rPr>
              <a:t>ml</a:t>
            </a:r>
            <a:r>
              <a:rPr sz="1700" spc="-20" dirty="0">
                <a:latin typeface="Times New Roman"/>
                <a:cs typeface="Times New Roman"/>
              </a:rPr>
              <a:t> </a:t>
            </a:r>
            <a:r>
              <a:rPr sz="1700" dirty="0">
                <a:latin typeface="Times New Roman"/>
                <a:cs typeface="Times New Roman"/>
              </a:rPr>
              <a:t>of</a:t>
            </a:r>
            <a:r>
              <a:rPr sz="1700" spc="-20" dirty="0">
                <a:latin typeface="Times New Roman"/>
                <a:cs typeface="Times New Roman"/>
              </a:rPr>
              <a:t> </a:t>
            </a:r>
            <a:r>
              <a:rPr sz="1700" dirty="0">
                <a:latin typeface="Times New Roman"/>
                <a:cs typeface="Times New Roman"/>
              </a:rPr>
              <a:t>standard</a:t>
            </a:r>
            <a:r>
              <a:rPr sz="1700" spc="-20" dirty="0">
                <a:latin typeface="Times New Roman"/>
                <a:cs typeface="Times New Roman"/>
              </a:rPr>
              <a:t> </a:t>
            </a:r>
            <a:r>
              <a:rPr sz="1700" spc="-10" dirty="0" err="1">
                <a:latin typeface="Times New Roman"/>
                <a:cs typeface="Times New Roman"/>
              </a:rPr>
              <a:t>dithizone</a:t>
            </a:r>
            <a:r>
              <a:rPr sz="1700" spc="-10" dirty="0">
                <a:latin typeface="Times New Roman"/>
                <a:cs typeface="Times New Roman"/>
              </a:rPr>
              <a:t> solution</a:t>
            </a:r>
            <a:r>
              <a:rPr lang="en-US" sz="1700" dirty="0">
                <a:latin typeface="Times New Roman"/>
                <a:cs typeface="Times New Roman"/>
              </a:rPr>
              <a:t>. </a:t>
            </a:r>
            <a:r>
              <a:rPr sz="1700" dirty="0">
                <a:latin typeface="Times New Roman"/>
                <a:cs typeface="Times New Roman"/>
              </a:rPr>
              <a:t>Add</a:t>
            </a:r>
            <a:r>
              <a:rPr sz="1700" spc="-30" dirty="0">
                <a:latin typeface="Times New Roman"/>
                <a:cs typeface="Times New Roman"/>
              </a:rPr>
              <a:t> </a:t>
            </a:r>
            <a:r>
              <a:rPr sz="1700" dirty="0">
                <a:latin typeface="Times New Roman"/>
                <a:cs typeface="Times New Roman"/>
              </a:rPr>
              <a:t>4</a:t>
            </a:r>
            <a:r>
              <a:rPr sz="1700" spc="-15" dirty="0">
                <a:latin typeface="Times New Roman"/>
                <a:cs typeface="Times New Roman"/>
              </a:rPr>
              <a:t> </a:t>
            </a:r>
            <a:r>
              <a:rPr sz="1700" dirty="0">
                <a:latin typeface="Times New Roman"/>
                <a:cs typeface="Times New Roman"/>
              </a:rPr>
              <a:t>ml</a:t>
            </a:r>
            <a:r>
              <a:rPr sz="1700" spc="-10" dirty="0">
                <a:latin typeface="Times New Roman"/>
                <a:cs typeface="Times New Roman"/>
              </a:rPr>
              <a:t> </a:t>
            </a:r>
            <a:r>
              <a:rPr sz="1700" dirty="0">
                <a:latin typeface="Times New Roman"/>
                <a:cs typeface="Times New Roman"/>
              </a:rPr>
              <a:t>of</a:t>
            </a:r>
            <a:r>
              <a:rPr sz="1700" spc="-10" dirty="0">
                <a:latin typeface="Times New Roman"/>
                <a:cs typeface="Times New Roman"/>
              </a:rPr>
              <a:t> </a:t>
            </a:r>
            <a:r>
              <a:rPr sz="1700" dirty="0">
                <a:latin typeface="Times New Roman"/>
                <a:cs typeface="Times New Roman"/>
              </a:rPr>
              <a:t>ammonium</a:t>
            </a:r>
            <a:r>
              <a:rPr sz="1700" spc="-10" dirty="0">
                <a:latin typeface="Times New Roman"/>
                <a:cs typeface="Times New Roman"/>
              </a:rPr>
              <a:t> cyanide</a:t>
            </a:r>
            <a:r>
              <a:rPr lang="en-US" sz="1700" spc="-10" dirty="0">
                <a:latin typeface="Times New Roman"/>
                <a:cs typeface="Times New Roman"/>
              </a:rPr>
              <a:t>. Shake for 30 mins.</a:t>
            </a:r>
          </a:p>
          <a:p>
            <a:pPr marL="355600" marR="700405" indent="-342900">
              <a:lnSpc>
                <a:spcPct val="150000"/>
              </a:lnSpc>
              <a:buFont typeface="Arial" panose="020B0604020202020204" pitchFamily="34" charset="0"/>
              <a:buChar char="•"/>
              <a:tabLst>
                <a:tab pos="355600" algn="l"/>
              </a:tabLst>
            </a:pPr>
            <a:r>
              <a:rPr lang="en-US" sz="1700" spc="-10" dirty="0">
                <a:latin typeface="Times New Roman"/>
                <a:cs typeface="Times New Roman"/>
              </a:rPr>
              <a:t>Observe the color</a:t>
            </a:r>
            <a:endParaRPr sz="1700" dirty="0">
              <a:latin typeface="Times New Roman"/>
              <a:cs typeface="Times New Roman"/>
            </a:endParaRPr>
          </a:p>
        </p:txBody>
      </p:sp>
    </p:spTree>
    <p:extLst>
      <p:ext uri="{BB962C8B-B14F-4D97-AF65-F5344CB8AC3E}">
        <p14:creationId xmlns:p14="http://schemas.microsoft.com/office/powerpoint/2010/main" val="2531907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363623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Lead</a:t>
            </a:r>
            <a:endParaRPr sz="3600" b="1" dirty="0">
              <a:solidFill>
                <a:srgbClr val="000000"/>
              </a:solidFill>
              <a:latin typeface="Times New Roman"/>
              <a:cs typeface="Times New Roman"/>
            </a:endParaRPr>
          </a:p>
        </p:txBody>
      </p:sp>
      <p:sp>
        <p:nvSpPr>
          <p:cNvPr id="8" name="object 6"/>
          <p:cNvSpPr txBox="1">
            <a:spLocks/>
          </p:cNvSpPr>
          <p:nvPr/>
        </p:nvSpPr>
        <p:spPr>
          <a:xfrm>
            <a:off x="944311" y="1171022"/>
            <a:ext cx="10162540" cy="1972945"/>
          </a:xfrm>
          <a:prstGeom prst="rect">
            <a:avLst/>
          </a:prstGeom>
        </p:spPr>
        <p:txBody>
          <a:bodyPr vert="horz" wrap="square" lIns="0" tIns="20955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650"/>
              </a:spcBef>
            </a:pPr>
            <a:r>
              <a:rPr lang="en-US" sz="2400" b="1" spc="-10" dirty="0">
                <a:latin typeface="Times New Roman" panose="02020603050405020304" pitchFamily="18" charset="0"/>
                <a:cs typeface="Times New Roman" panose="02020603050405020304" pitchFamily="18" charset="0"/>
              </a:rPr>
              <a:t>Observation:</a:t>
            </a:r>
            <a:endParaRPr lang="en-US" sz="2400" b="1" dirty="0">
              <a:latin typeface="Times New Roman" panose="02020603050405020304" pitchFamily="18" charset="0"/>
              <a:cs typeface="Times New Roman" panose="02020603050405020304" pitchFamily="18" charset="0"/>
            </a:endParaRPr>
          </a:p>
          <a:p>
            <a:pPr marL="12700" marR="5080">
              <a:lnSpc>
                <a:spcPct val="150000"/>
              </a:lnSpc>
              <a:spcBef>
                <a:spcPts val="100"/>
              </a:spcBef>
            </a:pPr>
            <a:r>
              <a:rPr lang="en-US" sz="2000" dirty="0">
                <a:latin typeface="Times New Roman"/>
                <a:cs typeface="Times New Roman"/>
              </a:rPr>
              <a:t>The</a:t>
            </a:r>
            <a:r>
              <a:rPr lang="en-US" sz="2000" spc="-25" dirty="0">
                <a:latin typeface="Times New Roman"/>
                <a:cs typeface="Times New Roman"/>
              </a:rPr>
              <a:t> </a:t>
            </a:r>
            <a:r>
              <a:rPr lang="en-US" sz="2000" dirty="0">
                <a:latin typeface="Times New Roman"/>
                <a:cs typeface="Times New Roman"/>
              </a:rPr>
              <a:t>intensity</a:t>
            </a:r>
            <a:r>
              <a:rPr lang="en-US" sz="2000" spc="-30" dirty="0">
                <a:latin typeface="Times New Roman"/>
                <a:cs typeface="Times New Roman"/>
              </a:rPr>
              <a:t> </a:t>
            </a:r>
            <a:r>
              <a:rPr lang="en-US" sz="2000" dirty="0">
                <a:latin typeface="Times New Roman"/>
                <a:cs typeface="Times New Roman"/>
              </a:rPr>
              <a:t>of</a:t>
            </a:r>
            <a:r>
              <a:rPr lang="en-US" sz="2000" spc="-10" dirty="0">
                <a:latin typeface="Times New Roman"/>
                <a:cs typeface="Times New Roman"/>
              </a:rPr>
              <a:t> </a:t>
            </a:r>
            <a:r>
              <a:rPr lang="en-US" sz="2000" dirty="0">
                <a:latin typeface="Times New Roman"/>
                <a:cs typeface="Times New Roman"/>
              </a:rPr>
              <a:t>the</a:t>
            </a:r>
            <a:r>
              <a:rPr lang="en-US" sz="2000" spc="-15" dirty="0">
                <a:latin typeface="Times New Roman"/>
                <a:cs typeface="Times New Roman"/>
              </a:rPr>
              <a:t> </a:t>
            </a:r>
            <a:r>
              <a:rPr lang="en-US" sz="2000" dirty="0">
                <a:latin typeface="Times New Roman"/>
                <a:cs typeface="Times New Roman"/>
              </a:rPr>
              <a:t>color</a:t>
            </a:r>
            <a:r>
              <a:rPr lang="en-US" sz="2000" spc="-25" dirty="0">
                <a:latin typeface="Times New Roman"/>
                <a:cs typeface="Times New Roman"/>
              </a:rPr>
              <a:t> </a:t>
            </a:r>
            <a:r>
              <a:rPr lang="en-US" sz="2000" dirty="0">
                <a:latin typeface="Times New Roman"/>
                <a:cs typeface="Times New Roman"/>
              </a:rPr>
              <a:t>of</a:t>
            </a:r>
            <a:r>
              <a:rPr lang="en-US" sz="2000" spc="-10" dirty="0">
                <a:latin typeface="Times New Roman"/>
                <a:cs typeface="Times New Roman"/>
              </a:rPr>
              <a:t> </a:t>
            </a:r>
            <a:r>
              <a:rPr lang="en-US" sz="2000" dirty="0">
                <a:latin typeface="Times New Roman"/>
                <a:cs typeface="Times New Roman"/>
              </a:rPr>
              <a:t>complex,</a:t>
            </a:r>
            <a:r>
              <a:rPr lang="en-US" sz="2000" spc="-20" dirty="0">
                <a:latin typeface="Times New Roman"/>
                <a:cs typeface="Times New Roman"/>
              </a:rPr>
              <a:t> </a:t>
            </a:r>
            <a:r>
              <a:rPr lang="en-US" sz="2000" dirty="0">
                <a:latin typeface="Times New Roman"/>
                <a:cs typeface="Times New Roman"/>
              </a:rPr>
              <a:t>is</a:t>
            </a:r>
            <a:r>
              <a:rPr lang="en-US" sz="2000" spc="-15" dirty="0">
                <a:latin typeface="Times New Roman"/>
                <a:cs typeface="Times New Roman"/>
              </a:rPr>
              <a:t> </a:t>
            </a:r>
            <a:r>
              <a:rPr lang="en-US" sz="2000" dirty="0">
                <a:latin typeface="Times New Roman"/>
                <a:cs typeface="Times New Roman"/>
              </a:rPr>
              <a:t>depends</a:t>
            </a:r>
            <a:r>
              <a:rPr lang="en-US" sz="2000" spc="-35" dirty="0">
                <a:latin typeface="Times New Roman"/>
                <a:cs typeface="Times New Roman"/>
              </a:rPr>
              <a:t> </a:t>
            </a:r>
            <a:r>
              <a:rPr lang="en-US" sz="2000" dirty="0">
                <a:latin typeface="Times New Roman"/>
                <a:cs typeface="Times New Roman"/>
              </a:rPr>
              <a:t>on</a:t>
            </a:r>
            <a:r>
              <a:rPr lang="en-US" sz="2000" spc="-20" dirty="0">
                <a:latin typeface="Times New Roman"/>
                <a:cs typeface="Times New Roman"/>
              </a:rPr>
              <a:t> </a:t>
            </a:r>
            <a:r>
              <a:rPr lang="en-US" sz="2000" dirty="0">
                <a:latin typeface="Times New Roman"/>
                <a:cs typeface="Times New Roman"/>
              </a:rPr>
              <a:t>the</a:t>
            </a:r>
            <a:r>
              <a:rPr lang="en-US" sz="2000" spc="-10" dirty="0">
                <a:latin typeface="Times New Roman"/>
                <a:cs typeface="Times New Roman"/>
              </a:rPr>
              <a:t> </a:t>
            </a:r>
            <a:r>
              <a:rPr lang="en-US" sz="2000" dirty="0">
                <a:latin typeface="Times New Roman"/>
                <a:cs typeface="Times New Roman"/>
              </a:rPr>
              <a:t>amount</a:t>
            </a:r>
            <a:r>
              <a:rPr lang="en-US" sz="2000" spc="-15" dirty="0">
                <a:latin typeface="Times New Roman"/>
                <a:cs typeface="Times New Roman"/>
              </a:rPr>
              <a:t> </a:t>
            </a:r>
            <a:r>
              <a:rPr lang="en-US" sz="2000" dirty="0">
                <a:latin typeface="Times New Roman"/>
                <a:cs typeface="Times New Roman"/>
              </a:rPr>
              <a:t>of</a:t>
            </a:r>
            <a:r>
              <a:rPr lang="en-US" sz="2000" spc="-15" dirty="0">
                <a:latin typeface="Times New Roman"/>
                <a:cs typeface="Times New Roman"/>
              </a:rPr>
              <a:t> </a:t>
            </a:r>
            <a:r>
              <a:rPr lang="en-US" sz="2000" dirty="0">
                <a:latin typeface="Times New Roman"/>
                <a:cs typeface="Times New Roman"/>
              </a:rPr>
              <a:t>lead in</a:t>
            </a:r>
            <a:r>
              <a:rPr lang="en-US" sz="2000" spc="-5" dirty="0">
                <a:latin typeface="Times New Roman"/>
                <a:cs typeface="Times New Roman"/>
              </a:rPr>
              <a:t> </a:t>
            </a:r>
            <a:r>
              <a:rPr lang="en-US" sz="2000" dirty="0">
                <a:latin typeface="Times New Roman"/>
                <a:cs typeface="Times New Roman"/>
              </a:rPr>
              <a:t>the</a:t>
            </a:r>
            <a:r>
              <a:rPr lang="en-US" sz="2000" spc="-30" dirty="0">
                <a:latin typeface="Times New Roman"/>
                <a:cs typeface="Times New Roman"/>
              </a:rPr>
              <a:t> </a:t>
            </a:r>
            <a:r>
              <a:rPr lang="en-US" sz="2000" dirty="0">
                <a:latin typeface="Times New Roman"/>
                <a:cs typeface="Times New Roman"/>
              </a:rPr>
              <a:t>solution.</a:t>
            </a:r>
            <a:r>
              <a:rPr lang="en-US" sz="2000" spc="-80" dirty="0">
                <a:latin typeface="Times New Roman"/>
                <a:cs typeface="Times New Roman"/>
              </a:rPr>
              <a:t> </a:t>
            </a:r>
            <a:r>
              <a:rPr lang="en-US" sz="2000" dirty="0">
                <a:latin typeface="Times New Roman"/>
                <a:cs typeface="Times New Roman"/>
              </a:rPr>
              <a:t>The </a:t>
            </a:r>
            <a:r>
              <a:rPr lang="en-US" sz="2000" spc="-10" dirty="0">
                <a:latin typeface="Times New Roman"/>
                <a:cs typeface="Times New Roman"/>
              </a:rPr>
              <a:t>color </a:t>
            </a:r>
            <a:r>
              <a:rPr lang="en-US" sz="2000" dirty="0">
                <a:latin typeface="Times New Roman"/>
                <a:cs typeface="Times New Roman"/>
              </a:rPr>
              <a:t>produce</a:t>
            </a:r>
            <a:r>
              <a:rPr lang="en-US" sz="2000" spc="-50" dirty="0">
                <a:latin typeface="Times New Roman"/>
                <a:cs typeface="Times New Roman"/>
              </a:rPr>
              <a:t> </a:t>
            </a:r>
            <a:r>
              <a:rPr lang="en-US" sz="2000" dirty="0">
                <a:latin typeface="Times New Roman"/>
                <a:cs typeface="Times New Roman"/>
              </a:rPr>
              <a:t>in</a:t>
            </a:r>
            <a:r>
              <a:rPr lang="en-US" sz="2000" spc="-10" dirty="0">
                <a:latin typeface="Times New Roman"/>
                <a:cs typeface="Times New Roman"/>
              </a:rPr>
              <a:t> </a:t>
            </a:r>
            <a:r>
              <a:rPr lang="en-US" sz="2000" dirty="0">
                <a:latin typeface="Times New Roman"/>
                <a:cs typeface="Times New Roman"/>
              </a:rPr>
              <a:t>sample</a:t>
            </a:r>
            <a:r>
              <a:rPr lang="en-US" sz="2000" spc="-5" dirty="0">
                <a:latin typeface="Times New Roman"/>
                <a:cs typeface="Times New Roman"/>
              </a:rPr>
              <a:t> </a:t>
            </a:r>
            <a:r>
              <a:rPr lang="en-US" sz="2000" dirty="0">
                <a:latin typeface="Times New Roman"/>
                <a:cs typeface="Times New Roman"/>
              </a:rPr>
              <a:t>solution</a:t>
            </a:r>
            <a:r>
              <a:rPr lang="en-US" sz="2000" spc="-20" dirty="0">
                <a:latin typeface="Times New Roman"/>
                <a:cs typeface="Times New Roman"/>
              </a:rPr>
              <a:t> </a:t>
            </a:r>
            <a:r>
              <a:rPr lang="en-US" sz="2000" dirty="0">
                <a:latin typeface="Times New Roman"/>
                <a:cs typeface="Times New Roman"/>
              </a:rPr>
              <a:t>should</a:t>
            </a:r>
            <a:r>
              <a:rPr lang="en-US" sz="2000" spc="-35" dirty="0">
                <a:latin typeface="Times New Roman"/>
                <a:cs typeface="Times New Roman"/>
              </a:rPr>
              <a:t> </a:t>
            </a:r>
            <a:r>
              <a:rPr lang="en-US" sz="2000" dirty="0">
                <a:latin typeface="Times New Roman"/>
                <a:cs typeface="Times New Roman"/>
              </a:rPr>
              <a:t>not</a:t>
            </a:r>
            <a:r>
              <a:rPr lang="en-US" sz="2000" spc="-25" dirty="0">
                <a:latin typeface="Times New Roman"/>
                <a:cs typeface="Times New Roman"/>
              </a:rPr>
              <a:t> </a:t>
            </a:r>
            <a:r>
              <a:rPr lang="en-US" sz="2000" dirty="0">
                <a:latin typeface="Times New Roman"/>
                <a:cs typeface="Times New Roman"/>
              </a:rPr>
              <a:t>be</a:t>
            </a:r>
            <a:r>
              <a:rPr lang="en-US" sz="2000" spc="-10" dirty="0">
                <a:latin typeface="Times New Roman"/>
                <a:cs typeface="Times New Roman"/>
              </a:rPr>
              <a:t> </a:t>
            </a:r>
            <a:r>
              <a:rPr lang="en-US" sz="2000" dirty="0">
                <a:latin typeface="Times New Roman"/>
                <a:cs typeface="Times New Roman"/>
              </a:rPr>
              <a:t>greater</a:t>
            </a:r>
            <a:r>
              <a:rPr lang="en-US" sz="2000" spc="-30" dirty="0">
                <a:latin typeface="Times New Roman"/>
                <a:cs typeface="Times New Roman"/>
              </a:rPr>
              <a:t> </a:t>
            </a:r>
            <a:r>
              <a:rPr lang="en-US" sz="2000" dirty="0" err="1">
                <a:latin typeface="Times New Roman"/>
                <a:cs typeface="Times New Roman"/>
              </a:rPr>
              <a:t>th</a:t>
            </a:r>
            <a:r>
              <a:rPr lang="en-US" sz="2000" spc="390" dirty="0">
                <a:latin typeface="Times New Roman"/>
                <a:cs typeface="Times New Roman"/>
              </a:rPr>
              <a:t> </a:t>
            </a:r>
            <a:r>
              <a:rPr lang="en-US" sz="2000" dirty="0">
                <a:latin typeface="Times New Roman"/>
                <a:cs typeface="Times New Roman"/>
              </a:rPr>
              <a:t>n</a:t>
            </a:r>
            <a:r>
              <a:rPr lang="en-US" sz="2000" spc="-15" dirty="0">
                <a:latin typeface="Times New Roman"/>
                <a:cs typeface="Times New Roman"/>
              </a:rPr>
              <a:t> </a:t>
            </a:r>
            <a:r>
              <a:rPr lang="en-US" sz="2000" dirty="0">
                <a:latin typeface="Times New Roman"/>
                <a:cs typeface="Times New Roman"/>
              </a:rPr>
              <a:t>standard</a:t>
            </a:r>
            <a:r>
              <a:rPr lang="en-US" sz="2000" spc="-20" dirty="0">
                <a:latin typeface="Times New Roman"/>
                <a:cs typeface="Times New Roman"/>
              </a:rPr>
              <a:t> </a:t>
            </a:r>
            <a:r>
              <a:rPr lang="en-US" sz="2000" dirty="0">
                <a:latin typeface="Times New Roman"/>
                <a:cs typeface="Times New Roman"/>
              </a:rPr>
              <a:t>solution.</a:t>
            </a:r>
            <a:r>
              <a:rPr lang="en-US" sz="2000" spc="-55" dirty="0">
                <a:latin typeface="Times New Roman"/>
                <a:cs typeface="Times New Roman"/>
              </a:rPr>
              <a:t> </a:t>
            </a:r>
            <a:r>
              <a:rPr lang="en-US" sz="2000" dirty="0">
                <a:latin typeface="Times New Roman"/>
                <a:cs typeface="Times New Roman"/>
              </a:rPr>
              <a:t>If</a:t>
            </a:r>
            <a:r>
              <a:rPr lang="en-US" sz="2000" spc="-15" dirty="0">
                <a:latin typeface="Times New Roman"/>
                <a:cs typeface="Times New Roman"/>
              </a:rPr>
              <a:t> </a:t>
            </a:r>
            <a:r>
              <a:rPr lang="en-US" sz="2000" dirty="0">
                <a:latin typeface="Times New Roman"/>
                <a:cs typeface="Times New Roman"/>
              </a:rPr>
              <a:t>color</a:t>
            </a:r>
            <a:r>
              <a:rPr lang="en-US" sz="2000" spc="-10" dirty="0">
                <a:latin typeface="Times New Roman"/>
                <a:cs typeface="Times New Roman"/>
              </a:rPr>
              <a:t> </a:t>
            </a:r>
            <a:r>
              <a:rPr lang="en-US" sz="2000" dirty="0">
                <a:latin typeface="Times New Roman"/>
                <a:cs typeface="Times New Roman"/>
              </a:rPr>
              <a:t>produces</a:t>
            </a:r>
            <a:r>
              <a:rPr lang="en-US" sz="2000" spc="-60" dirty="0">
                <a:latin typeface="Times New Roman"/>
                <a:cs typeface="Times New Roman"/>
              </a:rPr>
              <a:t> </a:t>
            </a:r>
            <a:r>
              <a:rPr lang="en-US" sz="2000" dirty="0">
                <a:latin typeface="Times New Roman"/>
                <a:cs typeface="Times New Roman"/>
              </a:rPr>
              <a:t>in</a:t>
            </a:r>
            <a:r>
              <a:rPr lang="en-US" sz="2000" spc="-5" dirty="0">
                <a:latin typeface="Times New Roman"/>
                <a:cs typeface="Times New Roman"/>
              </a:rPr>
              <a:t> </a:t>
            </a:r>
            <a:r>
              <a:rPr lang="en-US" sz="2000" spc="-10" dirty="0">
                <a:latin typeface="Times New Roman"/>
                <a:cs typeface="Times New Roman"/>
              </a:rPr>
              <a:t>sample </a:t>
            </a:r>
            <a:r>
              <a:rPr lang="en-US" sz="2000" dirty="0">
                <a:latin typeface="Times New Roman"/>
                <a:cs typeface="Times New Roman"/>
              </a:rPr>
              <a:t>solution</a:t>
            </a:r>
            <a:r>
              <a:rPr lang="en-US" sz="2000" spc="-50" dirty="0">
                <a:latin typeface="Times New Roman"/>
                <a:cs typeface="Times New Roman"/>
              </a:rPr>
              <a:t> </a:t>
            </a:r>
            <a:r>
              <a:rPr lang="en-US" sz="2000" dirty="0">
                <a:latin typeface="Times New Roman"/>
                <a:cs typeface="Times New Roman"/>
              </a:rPr>
              <a:t>is</a:t>
            </a:r>
            <a:r>
              <a:rPr lang="en-US" sz="2000" spc="-20" dirty="0">
                <a:latin typeface="Times New Roman"/>
                <a:cs typeface="Times New Roman"/>
              </a:rPr>
              <a:t> </a:t>
            </a:r>
            <a:r>
              <a:rPr lang="en-US" sz="2000" dirty="0">
                <a:latin typeface="Times New Roman"/>
                <a:cs typeface="Times New Roman"/>
              </a:rPr>
              <a:t>less</a:t>
            </a:r>
            <a:r>
              <a:rPr lang="en-US" sz="2000" spc="-15" dirty="0">
                <a:latin typeface="Times New Roman"/>
                <a:cs typeface="Times New Roman"/>
              </a:rPr>
              <a:t> </a:t>
            </a:r>
            <a:r>
              <a:rPr lang="en-US" sz="2000" dirty="0">
                <a:latin typeface="Times New Roman"/>
                <a:cs typeface="Times New Roman"/>
              </a:rPr>
              <a:t>than</a:t>
            </a:r>
            <a:r>
              <a:rPr lang="en-US" sz="2000" spc="-20" dirty="0">
                <a:latin typeface="Times New Roman"/>
                <a:cs typeface="Times New Roman"/>
              </a:rPr>
              <a:t> </a:t>
            </a:r>
            <a:r>
              <a:rPr lang="en-US" sz="2000" dirty="0">
                <a:latin typeface="Times New Roman"/>
                <a:cs typeface="Times New Roman"/>
              </a:rPr>
              <a:t>the</a:t>
            </a:r>
            <a:r>
              <a:rPr lang="en-US" sz="2000" spc="-15" dirty="0">
                <a:latin typeface="Times New Roman"/>
                <a:cs typeface="Times New Roman"/>
              </a:rPr>
              <a:t> </a:t>
            </a:r>
            <a:r>
              <a:rPr lang="en-US" sz="2000" dirty="0">
                <a:latin typeface="Times New Roman"/>
                <a:cs typeface="Times New Roman"/>
              </a:rPr>
              <a:t>standard</a:t>
            </a:r>
            <a:r>
              <a:rPr lang="en-US" sz="2000" spc="-40" dirty="0">
                <a:latin typeface="Times New Roman"/>
                <a:cs typeface="Times New Roman"/>
              </a:rPr>
              <a:t> </a:t>
            </a:r>
            <a:r>
              <a:rPr lang="en-US" sz="2000" dirty="0">
                <a:latin typeface="Times New Roman"/>
                <a:cs typeface="Times New Roman"/>
              </a:rPr>
              <a:t>solution,</a:t>
            </a:r>
            <a:r>
              <a:rPr lang="en-US" sz="2000" spc="-40" dirty="0">
                <a:latin typeface="Times New Roman"/>
                <a:cs typeface="Times New Roman"/>
              </a:rPr>
              <a:t> </a:t>
            </a:r>
            <a:r>
              <a:rPr lang="en-US" sz="2000" dirty="0">
                <a:latin typeface="Times New Roman"/>
                <a:cs typeface="Times New Roman"/>
              </a:rPr>
              <a:t>the</a:t>
            </a:r>
            <a:r>
              <a:rPr lang="en-US" sz="2000" spc="-30" dirty="0">
                <a:latin typeface="Times New Roman"/>
                <a:cs typeface="Times New Roman"/>
              </a:rPr>
              <a:t> </a:t>
            </a:r>
            <a:r>
              <a:rPr lang="en-US" sz="2000" dirty="0">
                <a:latin typeface="Times New Roman"/>
                <a:cs typeface="Times New Roman"/>
              </a:rPr>
              <a:t>sample</a:t>
            </a:r>
            <a:r>
              <a:rPr lang="en-US" sz="2000" spc="-15" dirty="0">
                <a:latin typeface="Times New Roman"/>
                <a:cs typeface="Times New Roman"/>
              </a:rPr>
              <a:t> </a:t>
            </a:r>
            <a:r>
              <a:rPr lang="en-US" sz="2000" dirty="0">
                <a:latin typeface="Times New Roman"/>
                <a:cs typeface="Times New Roman"/>
              </a:rPr>
              <a:t>will</a:t>
            </a:r>
            <a:r>
              <a:rPr lang="en-US" sz="2000" spc="-20" dirty="0">
                <a:latin typeface="Times New Roman"/>
                <a:cs typeface="Times New Roman"/>
              </a:rPr>
              <a:t> </a:t>
            </a:r>
            <a:r>
              <a:rPr lang="en-US" sz="2000" dirty="0">
                <a:latin typeface="Times New Roman"/>
                <a:cs typeface="Times New Roman"/>
              </a:rPr>
              <a:t>pass</a:t>
            </a:r>
            <a:r>
              <a:rPr lang="en-US" sz="2000" spc="-30" dirty="0">
                <a:latin typeface="Times New Roman"/>
                <a:cs typeface="Times New Roman"/>
              </a:rPr>
              <a:t> </a:t>
            </a:r>
            <a:r>
              <a:rPr lang="en-US" sz="2000" dirty="0">
                <a:solidFill>
                  <a:srgbClr val="FFFFFF"/>
                </a:solidFill>
                <a:latin typeface="Times New Roman"/>
                <a:cs typeface="Times New Roman"/>
              </a:rPr>
              <a:t>the</a:t>
            </a:r>
            <a:r>
              <a:rPr lang="en-US" sz="2000" spc="-10" dirty="0">
                <a:solidFill>
                  <a:srgbClr val="FFFFFF"/>
                </a:solidFill>
                <a:latin typeface="Times New Roman"/>
                <a:cs typeface="Times New Roman"/>
              </a:rPr>
              <a:t> </a:t>
            </a:r>
            <a:r>
              <a:rPr lang="en-US" sz="2000" dirty="0">
                <a:solidFill>
                  <a:srgbClr val="FFFFFF"/>
                </a:solidFill>
                <a:latin typeface="Times New Roman"/>
                <a:cs typeface="Times New Roman"/>
              </a:rPr>
              <a:t>limit</a:t>
            </a:r>
            <a:r>
              <a:rPr lang="en-US" sz="2000" spc="-15" dirty="0">
                <a:solidFill>
                  <a:srgbClr val="FFFFFF"/>
                </a:solidFill>
                <a:latin typeface="Times New Roman"/>
                <a:cs typeface="Times New Roman"/>
              </a:rPr>
              <a:t> </a:t>
            </a:r>
            <a:r>
              <a:rPr lang="en-US" sz="2000" dirty="0">
                <a:solidFill>
                  <a:srgbClr val="FFFFFF"/>
                </a:solidFill>
                <a:latin typeface="Times New Roman"/>
                <a:cs typeface="Times New Roman"/>
              </a:rPr>
              <a:t>test</a:t>
            </a:r>
            <a:r>
              <a:rPr lang="en-US" sz="2000" spc="-25" dirty="0">
                <a:solidFill>
                  <a:srgbClr val="FFFFFF"/>
                </a:solidFill>
                <a:latin typeface="Times New Roman"/>
                <a:cs typeface="Times New Roman"/>
              </a:rPr>
              <a:t> </a:t>
            </a:r>
            <a:r>
              <a:rPr lang="en-US" sz="2000" dirty="0">
                <a:solidFill>
                  <a:srgbClr val="FFFFFF"/>
                </a:solidFill>
                <a:latin typeface="Times New Roman"/>
                <a:cs typeface="Times New Roman"/>
              </a:rPr>
              <a:t>of</a:t>
            </a:r>
            <a:r>
              <a:rPr lang="en-US" sz="2000" spc="-25" dirty="0">
                <a:solidFill>
                  <a:srgbClr val="FFFFFF"/>
                </a:solidFill>
                <a:latin typeface="Times New Roman"/>
                <a:cs typeface="Times New Roman"/>
              </a:rPr>
              <a:t> </a:t>
            </a:r>
            <a:r>
              <a:rPr lang="en-US" sz="2000" dirty="0">
                <a:solidFill>
                  <a:srgbClr val="FFFFFF"/>
                </a:solidFill>
                <a:latin typeface="Times New Roman"/>
                <a:cs typeface="Times New Roman"/>
              </a:rPr>
              <a:t>lead</a:t>
            </a:r>
            <a:r>
              <a:rPr lang="en-US" sz="2000" spc="-5" dirty="0">
                <a:solidFill>
                  <a:srgbClr val="FFFFFF"/>
                </a:solidFill>
                <a:latin typeface="Times New Roman"/>
                <a:cs typeface="Times New Roman"/>
              </a:rPr>
              <a:t> </a:t>
            </a:r>
            <a:r>
              <a:rPr lang="en-US" sz="2000" dirty="0">
                <a:solidFill>
                  <a:srgbClr val="FFFFFF"/>
                </a:solidFill>
                <a:latin typeface="Times New Roman"/>
                <a:cs typeface="Times New Roman"/>
              </a:rPr>
              <a:t>and</a:t>
            </a:r>
            <a:r>
              <a:rPr lang="en-US" sz="2000" spc="-20" dirty="0">
                <a:solidFill>
                  <a:srgbClr val="FFFFFF"/>
                </a:solidFill>
                <a:latin typeface="Times New Roman"/>
                <a:cs typeface="Times New Roman"/>
              </a:rPr>
              <a:t> </a:t>
            </a:r>
            <a:r>
              <a:rPr lang="en-US" sz="2000" dirty="0">
                <a:solidFill>
                  <a:srgbClr val="FFFFFF"/>
                </a:solidFill>
                <a:latin typeface="Times New Roman"/>
                <a:cs typeface="Times New Roman"/>
              </a:rPr>
              <a:t>vice</a:t>
            </a:r>
            <a:r>
              <a:rPr lang="en-US" sz="2000" spc="-15" dirty="0">
                <a:solidFill>
                  <a:srgbClr val="FFFFFF"/>
                </a:solidFill>
                <a:latin typeface="Times New Roman"/>
                <a:cs typeface="Times New Roman"/>
              </a:rPr>
              <a:t> </a:t>
            </a:r>
            <a:r>
              <a:rPr lang="en-US" sz="2000" spc="-10" dirty="0">
                <a:solidFill>
                  <a:srgbClr val="FFFFFF"/>
                </a:solidFill>
                <a:latin typeface="Times New Roman"/>
                <a:cs typeface="Times New Roman"/>
              </a:rPr>
              <a:t>versa.</a:t>
            </a:r>
            <a:endParaRPr lang="en-US" sz="2000" dirty="0">
              <a:latin typeface="Times New Roman"/>
              <a:cs typeface="Times New Roman"/>
            </a:endParaRPr>
          </a:p>
        </p:txBody>
      </p:sp>
      <p:sp>
        <p:nvSpPr>
          <p:cNvPr id="9" name="object 8"/>
          <p:cNvSpPr txBox="1"/>
          <p:nvPr/>
        </p:nvSpPr>
        <p:spPr>
          <a:xfrm>
            <a:off x="944311" y="3297791"/>
            <a:ext cx="10549890" cy="2887345"/>
          </a:xfrm>
          <a:prstGeom prst="rect">
            <a:avLst/>
          </a:prstGeom>
        </p:spPr>
        <p:txBody>
          <a:bodyPr vert="horz" wrap="square" lIns="0" tIns="209550" rIns="0" bIns="0" rtlCol="0">
            <a:spAutoFit/>
          </a:bodyPr>
          <a:lstStyle/>
          <a:p>
            <a:pPr marL="12700">
              <a:lnSpc>
                <a:spcPct val="100000"/>
              </a:lnSpc>
              <a:spcBef>
                <a:spcPts val="1650"/>
              </a:spcBef>
            </a:pPr>
            <a:r>
              <a:rPr sz="2400" b="1" spc="-10" dirty="0">
                <a:latin typeface="Times New Roman"/>
                <a:cs typeface="Times New Roman"/>
              </a:rPr>
              <a:t>Reasons:</a:t>
            </a:r>
            <a:endParaRPr sz="2400" dirty="0">
              <a:latin typeface="Times New Roman"/>
              <a:cs typeface="Times New Roman"/>
            </a:endParaRPr>
          </a:p>
          <a:p>
            <a:pPr marL="12700" marR="5080">
              <a:lnSpc>
                <a:spcPct val="150000"/>
              </a:lnSpc>
              <a:spcBef>
                <a:spcPts val="100"/>
              </a:spcBef>
              <a:tabLst>
                <a:tab pos="5325745" algn="l"/>
              </a:tabLst>
            </a:pPr>
            <a:r>
              <a:rPr sz="2000" b="1" dirty="0">
                <a:latin typeface="Times New Roman"/>
                <a:cs typeface="Times New Roman"/>
              </a:rPr>
              <a:t>Ammonium</a:t>
            </a:r>
            <a:r>
              <a:rPr sz="2000" b="1" spc="-60" dirty="0">
                <a:latin typeface="Times New Roman"/>
                <a:cs typeface="Times New Roman"/>
              </a:rPr>
              <a:t> </a:t>
            </a:r>
            <a:r>
              <a:rPr sz="2000" b="1" dirty="0">
                <a:latin typeface="Times New Roman"/>
                <a:cs typeface="Times New Roman"/>
              </a:rPr>
              <a:t>citrate,</a:t>
            </a:r>
            <a:r>
              <a:rPr sz="2000" b="1" spc="-35" dirty="0">
                <a:latin typeface="Times New Roman"/>
                <a:cs typeface="Times New Roman"/>
              </a:rPr>
              <a:t> </a:t>
            </a:r>
            <a:r>
              <a:rPr sz="2000" b="1" dirty="0">
                <a:latin typeface="Times New Roman"/>
                <a:cs typeface="Times New Roman"/>
              </a:rPr>
              <a:t>potassium</a:t>
            </a:r>
            <a:r>
              <a:rPr sz="2000" b="1" spc="-70" dirty="0">
                <a:latin typeface="Times New Roman"/>
                <a:cs typeface="Times New Roman"/>
              </a:rPr>
              <a:t> </a:t>
            </a:r>
            <a:r>
              <a:rPr sz="2000" b="1" dirty="0">
                <a:latin typeface="Times New Roman"/>
                <a:cs typeface="Times New Roman"/>
              </a:rPr>
              <a:t>cyanide,</a:t>
            </a:r>
            <a:r>
              <a:rPr sz="2000" b="1" spc="-40" dirty="0">
                <a:latin typeface="Times New Roman"/>
                <a:cs typeface="Times New Roman"/>
              </a:rPr>
              <a:t> </a:t>
            </a:r>
            <a:r>
              <a:rPr sz="2000" b="1" dirty="0">
                <a:latin typeface="Times New Roman"/>
                <a:cs typeface="Times New Roman"/>
              </a:rPr>
              <a:t>hydroxy</a:t>
            </a:r>
            <a:r>
              <a:rPr sz="2000" b="1" spc="50" dirty="0">
                <a:latin typeface="Times New Roman"/>
                <a:cs typeface="Times New Roman"/>
              </a:rPr>
              <a:t> </a:t>
            </a:r>
            <a:r>
              <a:rPr sz="2000" b="1" dirty="0">
                <a:latin typeface="Times New Roman"/>
                <a:cs typeface="Times New Roman"/>
              </a:rPr>
              <a:t>amine</a:t>
            </a:r>
            <a:r>
              <a:rPr sz="2000" b="1" spc="-50" dirty="0">
                <a:latin typeface="Times New Roman"/>
                <a:cs typeface="Times New Roman"/>
              </a:rPr>
              <a:t> </a:t>
            </a:r>
            <a:r>
              <a:rPr sz="2000" b="1" dirty="0">
                <a:latin typeface="Times New Roman"/>
                <a:cs typeface="Times New Roman"/>
              </a:rPr>
              <a:t>hydrochloride</a:t>
            </a:r>
            <a:r>
              <a:rPr sz="2000" b="1" spc="-60" dirty="0">
                <a:latin typeface="Times New Roman"/>
                <a:cs typeface="Times New Roman"/>
              </a:rPr>
              <a:t> </a:t>
            </a:r>
            <a:r>
              <a:rPr sz="2000" dirty="0">
                <a:latin typeface="Times New Roman"/>
                <a:cs typeface="Times New Roman"/>
              </a:rPr>
              <a:t>is</a:t>
            </a:r>
            <a:r>
              <a:rPr sz="2000" spc="-25" dirty="0">
                <a:latin typeface="Times New Roman"/>
                <a:cs typeface="Times New Roman"/>
              </a:rPr>
              <a:t> </a:t>
            </a:r>
            <a:r>
              <a:rPr sz="2000" dirty="0">
                <a:latin typeface="Times New Roman"/>
                <a:cs typeface="Times New Roman"/>
              </a:rPr>
              <a:t>used</a:t>
            </a:r>
            <a:r>
              <a:rPr sz="2000" spc="-25"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dirty="0">
                <a:latin typeface="Times New Roman"/>
                <a:cs typeface="Times New Roman"/>
              </a:rPr>
              <a:t>make</a:t>
            </a:r>
            <a:r>
              <a:rPr sz="2000" spc="-10" dirty="0">
                <a:latin typeface="Times New Roman"/>
                <a:cs typeface="Times New Roman"/>
              </a:rPr>
              <a:t> </a:t>
            </a:r>
            <a:r>
              <a:rPr sz="2000" dirty="0">
                <a:latin typeface="Times New Roman"/>
                <a:cs typeface="Times New Roman"/>
              </a:rPr>
              <a:t>pH</a:t>
            </a:r>
            <a:r>
              <a:rPr sz="2000" spc="-25" dirty="0">
                <a:latin typeface="Times New Roman"/>
                <a:cs typeface="Times New Roman"/>
              </a:rPr>
              <a:t> </a:t>
            </a:r>
            <a:r>
              <a:rPr sz="2000" spc="-10" dirty="0">
                <a:latin typeface="Times New Roman"/>
                <a:cs typeface="Times New Roman"/>
              </a:rPr>
              <a:t>optimum </a:t>
            </a:r>
            <a:r>
              <a:rPr sz="2000" dirty="0">
                <a:latin typeface="Times New Roman"/>
                <a:cs typeface="Times New Roman"/>
              </a:rPr>
              <a:t>so</a:t>
            </a:r>
            <a:r>
              <a:rPr sz="2000" spc="-20" dirty="0">
                <a:latin typeface="Times New Roman"/>
                <a:cs typeface="Times New Roman"/>
              </a:rPr>
              <a:t> </a:t>
            </a:r>
            <a:r>
              <a:rPr sz="2000" dirty="0">
                <a:latin typeface="Times New Roman"/>
                <a:cs typeface="Times New Roman"/>
              </a:rPr>
              <a:t>interference</a:t>
            </a:r>
            <a:r>
              <a:rPr sz="2000" spc="-50"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influence</a:t>
            </a:r>
            <a:r>
              <a:rPr sz="2000" spc="-3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dirty="0">
                <a:latin typeface="Times New Roman"/>
                <a:cs typeface="Times New Roman"/>
              </a:rPr>
              <a:t>other</a:t>
            </a:r>
            <a:r>
              <a:rPr sz="2000" spc="-35" dirty="0">
                <a:latin typeface="Times New Roman"/>
                <a:cs typeface="Times New Roman"/>
              </a:rPr>
              <a:t> </a:t>
            </a:r>
            <a:r>
              <a:rPr sz="2000" dirty="0">
                <a:latin typeface="Times New Roman"/>
                <a:cs typeface="Times New Roman"/>
              </a:rPr>
              <a:t>impurities</a:t>
            </a:r>
            <a:r>
              <a:rPr sz="2000" spc="-25" dirty="0">
                <a:latin typeface="Times New Roman"/>
                <a:cs typeface="Times New Roman"/>
              </a:rPr>
              <a:t> ha</a:t>
            </a:r>
            <a:r>
              <a:rPr sz="2000" dirty="0">
                <a:latin typeface="Times New Roman"/>
                <a:cs typeface="Times New Roman"/>
              </a:rPr>
              <a:t>	e</a:t>
            </a:r>
            <a:r>
              <a:rPr sz="2000" spc="-30" dirty="0">
                <a:latin typeface="Times New Roman"/>
                <a:cs typeface="Times New Roman"/>
              </a:rPr>
              <a:t> </a:t>
            </a:r>
            <a:r>
              <a:rPr sz="2000" dirty="0">
                <a:latin typeface="Times New Roman"/>
                <a:cs typeface="Times New Roman"/>
              </a:rPr>
              <a:t>been</a:t>
            </a:r>
            <a:r>
              <a:rPr sz="2000" spc="-15" dirty="0">
                <a:latin typeface="Times New Roman"/>
                <a:cs typeface="Times New Roman"/>
              </a:rPr>
              <a:t> </a:t>
            </a:r>
            <a:r>
              <a:rPr sz="2000" spc="-10" dirty="0">
                <a:latin typeface="Times New Roman"/>
                <a:cs typeface="Times New Roman"/>
              </a:rPr>
              <a:t>eliminated.</a:t>
            </a:r>
            <a:endParaRPr sz="2000" dirty="0">
              <a:latin typeface="Times New Roman"/>
              <a:cs typeface="Times New Roman"/>
            </a:endParaRPr>
          </a:p>
          <a:p>
            <a:pPr marL="12700">
              <a:lnSpc>
                <a:spcPct val="100000"/>
              </a:lnSpc>
              <a:spcBef>
                <a:spcPts val="1200"/>
              </a:spcBef>
            </a:pPr>
            <a:r>
              <a:rPr sz="2000" b="1" dirty="0">
                <a:latin typeface="Times New Roman"/>
                <a:cs typeface="Times New Roman"/>
              </a:rPr>
              <a:t>Phenol</a:t>
            </a:r>
            <a:r>
              <a:rPr sz="2000" b="1" spc="-45" dirty="0">
                <a:latin typeface="Times New Roman"/>
                <a:cs typeface="Times New Roman"/>
              </a:rPr>
              <a:t> </a:t>
            </a:r>
            <a:r>
              <a:rPr sz="2000" b="1" dirty="0">
                <a:latin typeface="Times New Roman"/>
                <a:cs typeface="Times New Roman"/>
              </a:rPr>
              <a:t>red </a:t>
            </a:r>
            <a:r>
              <a:rPr sz="2000" dirty="0">
                <a:latin typeface="Times New Roman"/>
                <a:cs typeface="Times New Roman"/>
              </a:rPr>
              <a:t>is</a:t>
            </a:r>
            <a:r>
              <a:rPr sz="2000" spc="-20" dirty="0">
                <a:latin typeface="Times New Roman"/>
                <a:cs typeface="Times New Roman"/>
              </a:rPr>
              <a:t> </a:t>
            </a:r>
            <a:r>
              <a:rPr sz="2000" dirty="0">
                <a:latin typeface="Times New Roman"/>
                <a:cs typeface="Times New Roman"/>
              </a:rPr>
              <a:t>used</a:t>
            </a:r>
            <a:r>
              <a:rPr sz="2000" spc="-25"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indicator</a:t>
            </a:r>
            <a:r>
              <a:rPr sz="2000" spc="-40" dirty="0">
                <a:latin typeface="Times New Roman"/>
                <a:cs typeface="Times New Roman"/>
              </a:rPr>
              <a:t> </a:t>
            </a:r>
            <a:r>
              <a:rPr sz="2000" dirty="0">
                <a:latin typeface="Times New Roman"/>
                <a:cs typeface="Times New Roman"/>
              </a:rPr>
              <a:t>to</a:t>
            </a:r>
            <a:r>
              <a:rPr sz="2000" spc="-15" dirty="0">
                <a:latin typeface="Times New Roman"/>
                <a:cs typeface="Times New Roman"/>
              </a:rPr>
              <a:t> </a:t>
            </a:r>
            <a:r>
              <a:rPr sz="2000" dirty="0">
                <a:latin typeface="Times New Roman"/>
                <a:cs typeface="Times New Roman"/>
              </a:rPr>
              <a:t>develop</a:t>
            </a:r>
            <a:r>
              <a:rPr sz="2000" spc="-25"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dirty="0">
                <a:latin typeface="Times New Roman"/>
                <a:cs typeface="Times New Roman"/>
              </a:rPr>
              <a:t>color</a:t>
            </a:r>
            <a:r>
              <a:rPr sz="2000" spc="-20" dirty="0">
                <a:latin typeface="Times New Roman"/>
                <a:cs typeface="Times New Roman"/>
              </a:rPr>
              <a:t> </a:t>
            </a:r>
            <a:r>
              <a:rPr sz="2000" dirty="0">
                <a:latin typeface="Times New Roman"/>
                <a:cs typeface="Times New Roman"/>
              </a:rPr>
              <a:t>at</a:t>
            </a:r>
            <a:r>
              <a:rPr sz="2000" spc="-20" dirty="0">
                <a:latin typeface="Times New Roman"/>
                <a:cs typeface="Times New Roman"/>
              </a:rPr>
              <a:t> </a:t>
            </a:r>
            <a:r>
              <a:rPr sz="2000" dirty="0">
                <a:latin typeface="Times New Roman"/>
                <a:cs typeface="Times New Roman"/>
              </a:rPr>
              <a:t>the</a:t>
            </a:r>
            <a:r>
              <a:rPr sz="2000" spc="-15" dirty="0">
                <a:latin typeface="Times New Roman"/>
                <a:cs typeface="Times New Roman"/>
              </a:rPr>
              <a:t> </a:t>
            </a:r>
            <a:r>
              <a:rPr sz="2000" dirty="0">
                <a:latin typeface="Times New Roman"/>
                <a:cs typeface="Times New Roman"/>
              </a:rPr>
              <a:t>end</a:t>
            </a:r>
            <a:r>
              <a:rPr sz="2000" spc="-15" dirty="0">
                <a:latin typeface="Times New Roman"/>
                <a:cs typeface="Times New Roman"/>
              </a:rPr>
              <a:t> </a:t>
            </a:r>
            <a:r>
              <a:rPr sz="2000" dirty="0">
                <a:latin typeface="Times New Roman"/>
                <a:cs typeface="Times New Roman"/>
              </a:rPr>
              <a:t>of </a:t>
            </a:r>
            <a:r>
              <a:rPr sz="2000" spc="-10" dirty="0">
                <a:latin typeface="Times New Roman"/>
                <a:cs typeface="Times New Roman"/>
              </a:rPr>
              <a:t>process</a:t>
            </a:r>
            <a:endParaRPr sz="2000" dirty="0">
              <a:latin typeface="Times New Roman"/>
              <a:cs typeface="Times New Roman"/>
            </a:endParaRPr>
          </a:p>
          <a:p>
            <a:pPr marL="12700" marR="32384">
              <a:lnSpc>
                <a:spcPct val="150000"/>
              </a:lnSpc>
            </a:pPr>
            <a:r>
              <a:rPr sz="2000" b="1" dirty="0">
                <a:latin typeface="Times New Roman"/>
                <a:cs typeface="Times New Roman"/>
              </a:rPr>
              <a:t>Lead</a:t>
            </a:r>
            <a:r>
              <a:rPr sz="2000" b="1" spc="-20" dirty="0">
                <a:latin typeface="Times New Roman"/>
                <a:cs typeface="Times New Roman"/>
              </a:rPr>
              <a:t> </a:t>
            </a:r>
            <a:r>
              <a:rPr sz="2000" dirty="0">
                <a:latin typeface="Times New Roman"/>
                <a:cs typeface="Times New Roman"/>
              </a:rPr>
              <a:t>present</a:t>
            </a:r>
            <a:r>
              <a:rPr sz="2000" spc="-40"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an</a:t>
            </a:r>
            <a:r>
              <a:rPr sz="2000" spc="-5" dirty="0">
                <a:latin typeface="Times New Roman"/>
                <a:cs typeface="Times New Roman"/>
              </a:rPr>
              <a:t> </a:t>
            </a:r>
            <a:r>
              <a:rPr sz="2000" dirty="0">
                <a:latin typeface="Times New Roman"/>
                <a:cs typeface="Times New Roman"/>
              </a:rPr>
              <a:t>impurities</a:t>
            </a:r>
            <a:r>
              <a:rPr sz="2000" spc="-3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sz="2000" dirty="0">
                <a:latin typeface="Times New Roman"/>
                <a:cs typeface="Times New Roman"/>
              </a:rPr>
              <a:t>the</a:t>
            </a:r>
            <a:r>
              <a:rPr sz="2000" spc="-30" dirty="0">
                <a:latin typeface="Times New Roman"/>
                <a:cs typeface="Times New Roman"/>
              </a:rPr>
              <a:t> </a:t>
            </a:r>
            <a:r>
              <a:rPr sz="2000" dirty="0">
                <a:latin typeface="Times New Roman"/>
                <a:cs typeface="Times New Roman"/>
              </a:rPr>
              <a:t>substance,</a:t>
            </a:r>
            <a:r>
              <a:rPr sz="2000" spc="-40" dirty="0">
                <a:latin typeface="Times New Roman"/>
                <a:cs typeface="Times New Roman"/>
              </a:rPr>
              <a:t> </a:t>
            </a:r>
            <a:r>
              <a:rPr sz="2000" dirty="0">
                <a:latin typeface="Times New Roman"/>
                <a:cs typeface="Times New Roman"/>
              </a:rPr>
              <a:t>gets</a:t>
            </a:r>
            <a:r>
              <a:rPr sz="2000" spc="-20" dirty="0">
                <a:latin typeface="Times New Roman"/>
                <a:cs typeface="Times New Roman"/>
              </a:rPr>
              <a:t> </a:t>
            </a:r>
            <a:r>
              <a:rPr sz="2000" dirty="0">
                <a:latin typeface="Times New Roman"/>
                <a:cs typeface="Times New Roman"/>
              </a:rPr>
              <a:t>separated</a:t>
            </a:r>
            <a:r>
              <a:rPr sz="2000" spc="-35" dirty="0">
                <a:latin typeface="Times New Roman"/>
                <a:cs typeface="Times New Roman"/>
              </a:rPr>
              <a:t> </a:t>
            </a:r>
            <a:r>
              <a:rPr sz="2000" dirty="0">
                <a:latin typeface="Times New Roman"/>
                <a:cs typeface="Times New Roman"/>
              </a:rPr>
              <a:t>bye</a:t>
            </a:r>
            <a:r>
              <a:rPr sz="2000" spc="-25" dirty="0">
                <a:latin typeface="Times New Roman"/>
                <a:cs typeface="Times New Roman"/>
              </a:rPr>
              <a:t> </a:t>
            </a:r>
            <a:r>
              <a:rPr sz="2000" dirty="0">
                <a:latin typeface="Times New Roman"/>
                <a:cs typeface="Times New Roman"/>
              </a:rPr>
              <a:t>extracting</a:t>
            </a:r>
            <a:r>
              <a:rPr sz="2000" spc="-40" dirty="0">
                <a:latin typeface="Times New Roman"/>
                <a:cs typeface="Times New Roman"/>
              </a:rPr>
              <a:t> </a:t>
            </a:r>
            <a:r>
              <a:rPr sz="2000" dirty="0">
                <a:latin typeface="Times New Roman"/>
                <a:cs typeface="Times New Roman"/>
              </a:rPr>
              <a:t>an</a:t>
            </a:r>
            <a:r>
              <a:rPr sz="2000" spc="-5" dirty="0">
                <a:latin typeface="Times New Roman"/>
                <a:cs typeface="Times New Roman"/>
              </a:rPr>
              <a:t> </a:t>
            </a:r>
            <a:r>
              <a:rPr sz="2000" dirty="0">
                <a:latin typeface="Times New Roman"/>
                <a:cs typeface="Times New Roman"/>
              </a:rPr>
              <a:t>alkaline</a:t>
            </a:r>
            <a:r>
              <a:rPr sz="2000" spc="-25" dirty="0">
                <a:latin typeface="Times New Roman"/>
                <a:cs typeface="Times New Roman"/>
              </a:rPr>
              <a:t> </a:t>
            </a:r>
            <a:r>
              <a:rPr sz="2000" dirty="0">
                <a:latin typeface="Times New Roman"/>
                <a:cs typeface="Times New Roman"/>
              </a:rPr>
              <a:t>solution</a:t>
            </a:r>
            <a:r>
              <a:rPr sz="2000" spc="-45" dirty="0">
                <a:latin typeface="Times New Roman"/>
                <a:cs typeface="Times New Roman"/>
              </a:rPr>
              <a:t> </a:t>
            </a:r>
            <a:r>
              <a:rPr sz="2000" dirty="0">
                <a:latin typeface="Times New Roman"/>
                <a:cs typeface="Times New Roman"/>
              </a:rPr>
              <a:t>with</a:t>
            </a:r>
            <a:r>
              <a:rPr sz="2000" spc="-15" dirty="0">
                <a:latin typeface="Times New Roman"/>
                <a:cs typeface="Times New Roman"/>
              </a:rPr>
              <a:t> </a:t>
            </a:r>
            <a:r>
              <a:rPr sz="2000" spc="-50" dirty="0">
                <a:latin typeface="Times New Roman"/>
                <a:cs typeface="Times New Roman"/>
              </a:rPr>
              <a:t>a </a:t>
            </a:r>
            <a:r>
              <a:rPr sz="2000" dirty="0">
                <a:latin typeface="Times New Roman"/>
                <a:cs typeface="Times New Roman"/>
              </a:rPr>
              <a:t>dithizone</a:t>
            </a:r>
            <a:r>
              <a:rPr sz="2000" spc="-60" dirty="0">
                <a:latin typeface="Times New Roman"/>
                <a:cs typeface="Times New Roman"/>
              </a:rPr>
              <a:t> </a:t>
            </a:r>
            <a:r>
              <a:rPr sz="2000" dirty="0">
                <a:latin typeface="Times New Roman"/>
                <a:cs typeface="Times New Roman"/>
              </a:rPr>
              <a:t>extraction</a:t>
            </a:r>
            <a:r>
              <a:rPr sz="2000" spc="-15" dirty="0">
                <a:latin typeface="Times New Roman"/>
                <a:cs typeface="Times New Roman"/>
              </a:rPr>
              <a:t> </a:t>
            </a:r>
            <a:r>
              <a:rPr sz="2000" spc="-10" dirty="0">
                <a:latin typeface="Times New Roman"/>
                <a:cs typeface="Times New Roman"/>
              </a:rPr>
              <a:t>solution.</a:t>
            </a:r>
            <a:endParaRPr sz="2000" dirty="0">
              <a:latin typeface="Times New Roman"/>
              <a:cs typeface="Times New Roman"/>
            </a:endParaRPr>
          </a:p>
        </p:txBody>
      </p:sp>
    </p:spTree>
    <p:extLst>
      <p:ext uri="{BB962C8B-B14F-4D97-AF65-F5344CB8AC3E}">
        <p14:creationId xmlns:p14="http://schemas.microsoft.com/office/powerpoint/2010/main" val="1620361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565304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Heavy Metals</a:t>
            </a:r>
            <a:endParaRPr sz="3600" b="1" dirty="0">
              <a:solidFill>
                <a:srgbClr val="000000"/>
              </a:solidFill>
              <a:latin typeface="Times New Roman"/>
              <a:cs typeface="Times New Roman"/>
            </a:endParaRPr>
          </a:p>
        </p:txBody>
      </p:sp>
      <p:sp>
        <p:nvSpPr>
          <p:cNvPr id="5" name="object 24"/>
          <p:cNvSpPr txBox="1"/>
          <p:nvPr/>
        </p:nvSpPr>
        <p:spPr>
          <a:xfrm>
            <a:off x="606044" y="1486881"/>
            <a:ext cx="10915015" cy="3750386"/>
          </a:xfrm>
          <a:prstGeom prst="rect">
            <a:avLst/>
          </a:prstGeom>
        </p:spPr>
        <p:txBody>
          <a:bodyPr vert="horz" wrap="square" lIns="0" tIns="13335" rIns="0" bIns="0" rtlCol="0">
            <a:spAutoFit/>
          </a:bodyPr>
          <a:lstStyle/>
          <a:p>
            <a:pPr marL="12700">
              <a:lnSpc>
                <a:spcPct val="100000"/>
              </a:lnSpc>
              <a:spcBef>
                <a:spcPts val="105"/>
              </a:spcBef>
            </a:pPr>
            <a:r>
              <a:rPr sz="2600" b="1" u="heavy" dirty="0">
                <a:uFill>
                  <a:solidFill>
                    <a:srgbClr val="000000"/>
                  </a:solidFill>
                </a:uFill>
                <a:latin typeface="Times New Roman"/>
                <a:cs typeface="Times New Roman"/>
              </a:rPr>
              <a:t>Principle</a:t>
            </a:r>
            <a:r>
              <a:rPr sz="2600" b="1" dirty="0">
                <a:latin typeface="Times New Roman"/>
                <a:cs typeface="Times New Roman"/>
              </a:rPr>
              <a:t>:</a:t>
            </a:r>
            <a:r>
              <a:rPr sz="2600" b="1" spc="-35" dirty="0">
                <a:latin typeface="Times New Roman"/>
                <a:cs typeface="Times New Roman"/>
              </a:rPr>
              <a:t> </a:t>
            </a:r>
            <a:r>
              <a:rPr sz="2400" i="1" dirty="0">
                <a:latin typeface="Times New Roman"/>
                <a:cs typeface="Times New Roman"/>
              </a:rPr>
              <a:t>Limit</a:t>
            </a:r>
            <a:r>
              <a:rPr sz="2400" i="1" spc="-15" dirty="0">
                <a:latin typeface="Times New Roman"/>
                <a:cs typeface="Times New Roman"/>
              </a:rPr>
              <a:t> </a:t>
            </a:r>
            <a:r>
              <a:rPr sz="2400" i="1" dirty="0">
                <a:latin typeface="Times New Roman"/>
                <a:cs typeface="Times New Roman"/>
              </a:rPr>
              <a:t>test</a:t>
            </a:r>
            <a:r>
              <a:rPr sz="2400" i="1" spc="-30" dirty="0">
                <a:latin typeface="Times New Roman"/>
                <a:cs typeface="Times New Roman"/>
              </a:rPr>
              <a:t> </a:t>
            </a:r>
            <a:r>
              <a:rPr sz="2400" i="1" dirty="0">
                <a:latin typeface="Times New Roman"/>
                <a:cs typeface="Times New Roman"/>
              </a:rPr>
              <a:t>of</a:t>
            </a:r>
            <a:r>
              <a:rPr sz="2400" i="1" spc="-20" dirty="0">
                <a:latin typeface="Times New Roman"/>
                <a:cs typeface="Times New Roman"/>
              </a:rPr>
              <a:t> </a:t>
            </a:r>
            <a:r>
              <a:rPr sz="2400" i="1" dirty="0">
                <a:latin typeface="Times New Roman"/>
                <a:cs typeface="Times New Roman"/>
              </a:rPr>
              <a:t>heavy</a:t>
            </a:r>
            <a:r>
              <a:rPr sz="2400" i="1" spc="-15" dirty="0">
                <a:latin typeface="Times New Roman"/>
                <a:cs typeface="Times New Roman"/>
              </a:rPr>
              <a:t> </a:t>
            </a:r>
            <a:r>
              <a:rPr sz="2400" i="1" dirty="0">
                <a:latin typeface="Times New Roman"/>
                <a:cs typeface="Times New Roman"/>
              </a:rPr>
              <a:t>metals</a:t>
            </a:r>
            <a:r>
              <a:rPr sz="2400" i="1" spc="-35" dirty="0">
                <a:latin typeface="Times New Roman"/>
                <a:cs typeface="Times New Roman"/>
              </a:rPr>
              <a:t> </a:t>
            </a:r>
            <a:r>
              <a:rPr sz="2400" i="1" dirty="0">
                <a:latin typeface="Times New Roman"/>
                <a:cs typeface="Times New Roman"/>
              </a:rPr>
              <a:t>is</a:t>
            </a:r>
            <a:r>
              <a:rPr sz="2400" i="1" spc="-5" dirty="0">
                <a:latin typeface="Times New Roman"/>
                <a:cs typeface="Times New Roman"/>
              </a:rPr>
              <a:t> </a:t>
            </a:r>
            <a:r>
              <a:rPr sz="2400" i="1" dirty="0">
                <a:latin typeface="Times New Roman"/>
                <a:cs typeface="Times New Roman"/>
              </a:rPr>
              <a:t>based</a:t>
            </a:r>
            <a:r>
              <a:rPr sz="2400" i="1" spc="-20" dirty="0">
                <a:latin typeface="Times New Roman"/>
                <a:cs typeface="Times New Roman"/>
              </a:rPr>
              <a:t> </a:t>
            </a:r>
            <a:r>
              <a:rPr sz="2400" i="1" dirty="0">
                <a:latin typeface="Times New Roman"/>
                <a:cs typeface="Times New Roman"/>
              </a:rPr>
              <a:t>on</a:t>
            </a:r>
            <a:r>
              <a:rPr sz="2400" i="1" spc="-10" dirty="0">
                <a:latin typeface="Times New Roman"/>
                <a:cs typeface="Times New Roman"/>
              </a:rPr>
              <a:t> </a:t>
            </a:r>
            <a:r>
              <a:rPr sz="2400" i="1" dirty="0">
                <a:latin typeface="Times New Roman"/>
                <a:cs typeface="Times New Roman"/>
              </a:rPr>
              <a:t>the</a:t>
            </a:r>
            <a:r>
              <a:rPr sz="2400" i="1" spc="-15" dirty="0">
                <a:latin typeface="Times New Roman"/>
                <a:cs typeface="Times New Roman"/>
              </a:rPr>
              <a:t> </a:t>
            </a:r>
            <a:r>
              <a:rPr sz="2400" i="1" dirty="0">
                <a:latin typeface="Times New Roman"/>
                <a:cs typeface="Times New Roman"/>
              </a:rPr>
              <a:t>reaction</a:t>
            </a:r>
            <a:r>
              <a:rPr sz="2400" i="1" spc="-45" dirty="0">
                <a:latin typeface="Times New Roman"/>
                <a:cs typeface="Times New Roman"/>
              </a:rPr>
              <a:t> </a:t>
            </a:r>
            <a:r>
              <a:rPr sz="2400" i="1" dirty="0">
                <a:latin typeface="Times New Roman"/>
                <a:cs typeface="Times New Roman"/>
              </a:rPr>
              <a:t>of</a:t>
            </a:r>
            <a:r>
              <a:rPr sz="2400" i="1" spc="-10" dirty="0">
                <a:latin typeface="Times New Roman"/>
                <a:cs typeface="Times New Roman"/>
              </a:rPr>
              <a:t> </a:t>
            </a:r>
            <a:r>
              <a:rPr sz="2400" i="1" dirty="0">
                <a:latin typeface="Times New Roman"/>
                <a:cs typeface="Times New Roman"/>
              </a:rPr>
              <a:t>metallic</a:t>
            </a:r>
            <a:r>
              <a:rPr sz="2400" i="1" spc="-55" dirty="0">
                <a:latin typeface="Times New Roman"/>
                <a:cs typeface="Times New Roman"/>
              </a:rPr>
              <a:t> </a:t>
            </a:r>
            <a:r>
              <a:rPr sz="2400" i="1" dirty="0">
                <a:latin typeface="Times New Roman"/>
                <a:cs typeface="Times New Roman"/>
              </a:rPr>
              <a:t>impurities</a:t>
            </a:r>
            <a:r>
              <a:rPr sz="2400" i="1" spc="-30" dirty="0">
                <a:latin typeface="Times New Roman"/>
                <a:cs typeface="Times New Roman"/>
              </a:rPr>
              <a:t> </a:t>
            </a:r>
            <a:r>
              <a:rPr sz="2400" i="1" spc="-20" dirty="0">
                <a:latin typeface="Times New Roman"/>
                <a:cs typeface="Times New Roman"/>
              </a:rPr>
              <a:t>with</a:t>
            </a:r>
            <a:endParaRPr sz="2400" dirty="0">
              <a:latin typeface="Times New Roman"/>
              <a:cs typeface="Times New Roman"/>
            </a:endParaRPr>
          </a:p>
          <a:p>
            <a:pPr marL="12700" marR="5080">
              <a:lnSpc>
                <a:spcPct val="200000"/>
              </a:lnSpc>
              <a:spcBef>
                <a:spcPts val="80"/>
              </a:spcBef>
              <a:tabLst>
                <a:tab pos="992505" algn="l"/>
                <a:tab pos="1235710" algn="l"/>
                <a:tab pos="1624330" algn="l"/>
                <a:tab pos="2142490" algn="l"/>
                <a:tab pos="2217420" algn="l"/>
                <a:tab pos="2752090" algn="l"/>
                <a:tab pos="2792095" algn="l"/>
                <a:tab pos="3338829" algn="l"/>
                <a:tab pos="4091940" algn="l"/>
                <a:tab pos="5553075" algn="l"/>
                <a:tab pos="6594475" algn="l"/>
                <a:tab pos="7720965" algn="l"/>
                <a:tab pos="8754110" algn="l"/>
                <a:tab pos="9159875" algn="l"/>
                <a:tab pos="9708515" algn="l"/>
                <a:tab pos="9735820" algn="l"/>
              </a:tabLst>
            </a:pPr>
            <a:r>
              <a:rPr sz="2400" i="1" spc="-10" dirty="0">
                <a:solidFill>
                  <a:srgbClr val="FF0000"/>
                </a:solidFill>
                <a:latin typeface="Times New Roman"/>
                <a:cs typeface="Times New Roman"/>
              </a:rPr>
              <a:t>hydrogen</a:t>
            </a:r>
            <a:r>
              <a:rPr sz="2400" i="1" spc="-60" dirty="0">
                <a:solidFill>
                  <a:srgbClr val="FF0000"/>
                </a:solidFill>
                <a:latin typeface="Times New Roman"/>
                <a:cs typeface="Times New Roman"/>
              </a:rPr>
              <a:t> </a:t>
            </a:r>
            <a:r>
              <a:rPr sz="2400" i="1" dirty="0">
                <a:solidFill>
                  <a:srgbClr val="FF0000"/>
                </a:solidFill>
                <a:latin typeface="Times New Roman"/>
                <a:cs typeface="Times New Roman"/>
              </a:rPr>
              <a:t>sulphide</a:t>
            </a:r>
            <a:r>
              <a:rPr sz="2400" i="1" spc="-55" dirty="0">
                <a:solidFill>
                  <a:srgbClr val="FF0000"/>
                </a:solidFill>
                <a:latin typeface="Times New Roman"/>
                <a:cs typeface="Times New Roman"/>
              </a:rPr>
              <a:t> </a:t>
            </a:r>
            <a:r>
              <a:rPr sz="2400" i="1" dirty="0">
                <a:latin typeface="Times New Roman"/>
                <a:cs typeface="Times New Roman"/>
              </a:rPr>
              <a:t>in</a:t>
            </a:r>
            <a:r>
              <a:rPr sz="2400" i="1" spc="-45" dirty="0">
                <a:latin typeface="Times New Roman"/>
                <a:cs typeface="Times New Roman"/>
              </a:rPr>
              <a:t> </a:t>
            </a:r>
            <a:r>
              <a:rPr sz="2400" i="1" dirty="0">
                <a:latin typeface="Times New Roman"/>
                <a:cs typeface="Times New Roman"/>
              </a:rPr>
              <a:t>acidic</a:t>
            </a:r>
            <a:r>
              <a:rPr sz="2400" i="1" spc="-55" dirty="0">
                <a:latin typeface="Times New Roman"/>
                <a:cs typeface="Times New Roman"/>
              </a:rPr>
              <a:t> </a:t>
            </a:r>
            <a:r>
              <a:rPr sz="2400" i="1" dirty="0">
                <a:latin typeface="Times New Roman"/>
                <a:cs typeface="Times New Roman"/>
              </a:rPr>
              <a:t>medium</a:t>
            </a:r>
            <a:r>
              <a:rPr sz="2400" i="1" spc="-40" dirty="0">
                <a:latin typeface="Times New Roman"/>
                <a:cs typeface="Times New Roman"/>
              </a:rPr>
              <a:t> </a:t>
            </a:r>
            <a:r>
              <a:rPr sz="2400" i="1" dirty="0">
                <a:latin typeface="Times New Roman"/>
                <a:cs typeface="Times New Roman"/>
              </a:rPr>
              <a:t>to</a:t>
            </a:r>
            <a:r>
              <a:rPr sz="2400" i="1" spc="-50" dirty="0">
                <a:latin typeface="Times New Roman"/>
                <a:cs typeface="Times New Roman"/>
              </a:rPr>
              <a:t> </a:t>
            </a:r>
            <a:r>
              <a:rPr sz="2400" i="1" dirty="0">
                <a:latin typeface="Times New Roman"/>
                <a:cs typeface="Times New Roman"/>
              </a:rPr>
              <a:t>form</a:t>
            </a:r>
            <a:r>
              <a:rPr sz="2400" i="1" spc="-40" dirty="0">
                <a:latin typeface="Times New Roman"/>
                <a:cs typeface="Times New Roman"/>
              </a:rPr>
              <a:t> </a:t>
            </a:r>
            <a:r>
              <a:rPr sz="2400" i="1" dirty="0">
                <a:solidFill>
                  <a:srgbClr val="C00000"/>
                </a:solidFill>
                <a:latin typeface="Times New Roman"/>
                <a:cs typeface="Times New Roman"/>
              </a:rPr>
              <a:t>brownish</a:t>
            </a:r>
            <a:r>
              <a:rPr sz="2400" i="1" spc="-35" dirty="0">
                <a:solidFill>
                  <a:srgbClr val="C00000"/>
                </a:solidFill>
                <a:latin typeface="Times New Roman"/>
                <a:cs typeface="Times New Roman"/>
              </a:rPr>
              <a:t> </a:t>
            </a:r>
            <a:r>
              <a:rPr sz="2400" i="1" dirty="0">
                <a:solidFill>
                  <a:srgbClr val="C00000"/>
                </a:solidFill>
                <a:latin typeface="Times New Roman"/>
                <a:cs typeface="Times New Roman"/>
              </a:rPr>
              <a:t>colour</a:t>
            </a:r>
            <a:r>
              <a:rPr sz="2400" i="1" spc="-45" dirty="0">
                <a:solidFill>
                  <a:srgbClr val="C00000"/>
                </a:solidFill>
                <a:latin typeface="Times New Roman"/>
                <a:cs typeface="Times New Roman"/>
              </a:rPr>
              <a:t> </a:t>
            </a:r>
            <a:r>
              <a:rPr sz="2400" i="1" spc="-10" dirty="0">
                <a:solidFill>
                  <a:srgbClr val="C00000"/>
                </a:solidFill>
                <a:latin typeface="Times New Roman"/>
                <a:cs typeface="Times New Roman"/>
              </a:rPr>
              <a:t>solution</a:t>
            </a:r>
            <a:r>
              <a:rPr sz="2400" i="1" spc="-10" dirty="0">
                <a:latin typeface="Times New Roman"/>
                <a:cs typeface="Times New Roman"/>
              </a:rPr>
              <a:t>.</a:t>
            </a:r>
            <a:r>
              <a:rPr sz="2400" i="1" dirty="0">
                <a:latin typeface="Times New Roman"/>
                <a:cs typeface="Times New Roman"/>
              </a:rPr>
              <a:t>	</a:t>
            </a:r>
            <a:r>
              <a:rPr sz="2400" i="1" spc="-10" dirty="0">
                <a:latin typeface="Times New Roman"/>
                <a:cs typeface="Times New Roman"/>
              </a:rPr>
              <a:t>Metals</a:t>
            </a:r>
            <a:r>
              <a:rPr sz="2400" i="1" dirty="0">
                <a:latin typeface="Times New Roman"/>
                <a:cs typeface="Times New Roman"/>
              </a:rPr>
              <a:t>		</a:t>
            </a:r>
            <a:r>
              <a:rPr sz="2400" i="1" spc="-20" dirty="0">
                <a:latin typeface="Times New Roman"/>
                <a:cs typeface="Times New Roman"/>
              </a:rPr>
              <a:t>that </a:t>
            </a:r>
            <a:r>
              <a:rPr sz="2400" i="1" spc="-10" dirty="0">
                <a:latin typeface="Times New Roman"/>
                <a:cs typeface="Times New Roman"/>
              </a:rPr>
              <a:t>response</a:t>
            </a:r>
            <a:r>
              <a:rPr sz="2400" i="1" dirty="0">
                <a:latin typeface="Times New Roman"/>
                <a:cs typeface="Times New Roman"/>
              </a:rPr>
              <a:t>	</a:t>
            </a:r>
            <a:r>
              <a:rPr sz="2400" i="1" spc="-25" dirty="0">
                <a:latin typeface="Times New Roman"/>
                <a:cs typeface="Times New Roman"/>
              </a:rPr>
              <a:t>to</a:t>
            </a:r>
            <a:r>
              <a:rPr sz="2400" i="1" dirty="0">
                <a:latin typeface="Times New Roman"/>
                <a:cs typeface="Times New Roman"/>
              </a:rPr>
              <a:t>	</a:t>
            </a:r>
            <a:r>
              <a:rPr sz="2400" i="1" spc="-20" dirty="0">
                <a:latin typeface="Times New Roman"/>
                <a:cs typeface="Times New Roman"/>
              </a:rPr>
              <a:t>this</a:t>
            </a:r>
            <a:r>
              <a:rPr sz="2400" i="1" dirty="0">
                <a:latin typeface="Times New Roman"/>
                <a:cs typeface="Times New Roman"/>
              </a:rPr>
              <a:t>		</a:t>
            </a:r>
            <a:r>
              <a:rPr sz="2400" i="1" spc="-20" dirty="0">
                <a:latin typeface="Times New Roman"/>
                <a:cs typeface="Times New Roman"/>
              </a:rPr>
              <a:t>test</a:t>
            </a:r>
            <a:r>
              <a:rPr sz="2400" i="1" dirty="0">
                <a:latin typeface="Times New Roman"/>
                <a:cs typeface="Times New Roman"/>
              </a:rPr>
              <a:t>		</a:t>
            </a:r>
            <a:r>
              <a:rPr sz="2400" i="1" spc="-25" dirty="0">
                <a:latin typeface="Times New Roman"/>
                <a:cs typeface="Times New Roman"/>
              </a:rPr>
              <a:t>are</a:t>
            </a:r>
            <a:r>
              <a:rPr sz="2400" i="1" dirty="0">
                <a:latin typeface="Times New Roman"/>
                <a:cs typeface="Times New Roman"/>
              </a:rPr>
              <a:t>	</a:t>
            </a:r>
            <a:r>
              <a:rPr sz="2400" i="1" spc="-10" dirty="0">
                <a:latin typeface="Times New Roman"/>
                <a:cs typeface="Times New Roman"/>
              </a:rPr>
              <a:t>lead,</a:t>
            </a:r>
            <a:r>
              <a:rPr sz="2400" i="1" dirty="0">
                <a:latin typeface="Times New Roman"/>
                <a:cs typeface="Times New Roman"/>
              </a:rPr>
              <a:t>	mercury</a:t>
            </a:r>
            <a:r>
              <a:rPr sz="2400" i="1" spc="-140" dirty="0">
                <a:latin typeface="Times New Roman"/>
                <a:cs typeface="Times New Roman"/>
              </a:rPr>
              <a:t> </a:t>
            </a:r>
            <a:r>
              <a:rPr sz="2400" i="1" spc="-50" dirty="0">
                <a:latin typeface="Times New Roman"/>
                <a:cs typeface="Times New Roman"/>
              </a:rPr>
              <a:t>,</a:t>
            </a:r>
            <a:r>
              <a:rPr lang="en-US" sz="2400" i="1" dirty="0">
                <a:latin typeface="Times New Roman"/>
                <a:cs typeface="Times New Roman"/>
              </a:rPr>
              <a:t>b</a:t>
            </a:r>
            <a:r>
              <a:rPr sz="2400" i="1" spc="-10" dirty="0">
                <a:latin typeface="Times New Roman"/>
                <a:cs typeface="Times New Roman"/>
              </a:rPr>
              <a:t>ismuth,</a:t>
            </a:r>
            <a:r>
              <a:rPr lang="en-US" sz="2400" i="1" dirty="0">
                <a:latin typeface="Times New Roman"/>
                <a:cs typeface="Times New Roman"/>
              </a:rPr>
              <a:t> </a:t>
            </a:r>
            <a:r>
              <a:rPr sz="2400" i="1" spc="-10" dirty="0">
                <a:latin typeface="Times New Roman"/>
                <a:cs typeface="Times New Roman"/>
              </a:rPr>
              <a:t>arsenic,</a:t>
            </a:r>
            <a:r>
              <a:rPr lang="en-US" sz="2400" i="1" dirty="0">
                <a:latin typeface="Times New Roman"/>
                <a:cs typeface="Times New Roman"/>
              </a:rPr>
              <a:t> </a:t>
            </a:r>
            <a:r>
              <a:rPr sz="2400" i="1" dirty="0">
                <a:latin typeface="Times New Roman"/>
                <a:cs typeface="Times New Roman"/>
              </a:rPr>
              <a:t>antimony</a:t>
            </a:r>
            <a:r>
              <a:rPr sz="2400" i="1" spc="-60" dirty="0">
                <a:latin typeface="Times New Roman"/>
                <a:cs typeface="Times New Roman"/>
              </a:rPr>
              <a:t> </a:t>
            </a:r>
            <a:r>
              <a:rPr sz="2400" i="1" spc="-50" dirty="0">
                <a:latin typeface="Times New Roman"/>
                <a:cs typeface="Times New Roman"/>
              </a:rPr>
              <a:t>,</a:t>
            </a:r>
            <a:r>
              <a:rPr lang="en-US" sz="2400" i="1" dirty="0">
                <a:latin typeface="Times New Roman"/>
                <a:cs typeface="Times New Roman"/>
              </a:rPr>
              <a:t> </a:t>
            </a:r>
            <a:r>
              <a:rPr sz="2400" i="1" spc="-20" dirty="0">
                <a:latin typeface="Times New Roman"/>
                <a:cs typeface="Times New Roman"/>
              </a:rPr>
              <a:t>tin,</a:t>
            </a:r>
            <a:r>
              <a:rPr sz="2400" i="1" dirty="0">
                <a:latin typeface="Times New Roman"/>
                <a:cs typeface="Times New Roman"/>
              </a:rPr>
              <a:t>	</a:t>
            </a:r>
            <a:r>
              <a:rPr sz="2400" i="1" spc="-10" dirty="0">
                <a:latin typeface="Times New Roman"/>
                <a:cs typeface="Times New Roman"/>
              </a:rPr>
              <a:t>cadmium, </a:t>
            </a:r>
            <a:r>
              <a:rPr sz="2400" i="1" dirty="0">
                <a:latin typeface="Times New Roman"/>
                <a:cs typeface="Times New Roman"/>
              </a:rPr>
              <a:t>silver</a:t>
            </a:r>
            <a:r>
              <a:rPr sz="2400" i="1" spc="-50" dirty="0">
                <a:latin typeface="Times New Roman"/>
                <a:cs typeface="Times New Roman"/>
              </a:rPr>
              <a:t> ,</a:t>
            </a:r>
            <a:r>
              <a:rPr sz="2400" i="1" dirty="0">
                <a:latin typeface="Times New Roman"/>
                <a:cs typeface="Times New Roman"/>
              </a:rPr>
              <a:t>	copper</a:t>
            </a:r>
            <a:r>
              <a:rPr lang="en-US" sz="2400" i="1" spc="-35" dirty="0">
                <a:latin typeface="Times New Roman"/>
                <a:cs typeface="Times New Roman"/>
              </a:rPr>
              <a:t> </a:t>
            </a:r>
            <a:r>
              <a:rPr sz="2400" i="1" spc="-50" dirty="0">
                <a:latin typeface="Times New Roman"/>
                <a:cs typeface="Times New Roman"/>
              </a:rPr>
              <a:t>,</a:t>
            </a:r>
            <a:r>
              <a:rPr sz="2400" i="1" dirty="0">
                <a:latin typeface="Times New Roman"/>
                <a:cs typeface="Times New Roman"/>
              </a:rPr>
              <a:t>	</a:t>
            </a:r>
            <a:r>
              <a:rPr sz="2400" i="1" spc="-25" dirty="0">
                <a:latin typeface="Times New Roman"/>
                <a:cs typeface="Times New Roman"/>
              </a:rPr>
              <a:t>and</a:t>
            </a:r>
            <a:r>
              <a:rPr sz="2400" i="1" dirty="0">
                <a:latin typeface="Times New Roman"/>
                <a:cs typeface="Times New Roman"/>
              </a:rPr>
              <a:t>	</a:t>
            </a:r>
            <a:r>
              <a:rPr sz="2400" i="1" spc="-10" dirty="0">
                <a:latin typeface="Times New Roman"/>
                <a:cs typeface="Times New Roman"/>
              </a:rPr>
              <a:t>molybdenum.</a:t>
            </a:r>
            <a:endParaRPr sz="2400" dirty="0">
              <a:latin typeface="Times New Roman"/>
              <a:cs typeface="Times New Roman"/>
            </a:endParaRPr>
          </a:p>
          <a:p>
            <a:pPr marL="355600" marR="151765" indent="-342900">
              <a:lnSpc>
                <a:spcPct val="150000"/>
              </a:lnSpc>
              <a:buFont typeface="Arial" panose="020B0604020202020204" pitchFamily="34" charset="0"/>
              <a:buChar char="•"/>
              <a:tabLst>
                <a:tab pos="635635" algn="l"/>
                <a:tab pos="755650" algn="l"/>
                <a:tab pos="1161415" algn="l"/>
                <a:tab pos="1685289" algn="l"/>
                <a:tab pos="1766570" algn="l"/>
                <a:tab pos="3098165" algn="l"/>
                <a:tab pos="3152140" algn="l"/>
                <a:tab pos="3541395" algn="l"/>
                <a:tab pos="3757929" algn="l"/>
                <a:tab pos="4607560" algn="l"/>
                <a:tab pos="4997450" algn="l"/>
                <a:tab pos="5368290" algn="l"/>
                <a:tab pos="5521960" algn="l"/>
                <a:tab pos="5791200" algn="l"/>
                <a:tab pos="6378575" algn="l"/>
                <a:tab pos="6875145" algn="l"/>
                <a:tab pos="7280909" algn="l"/>
                <a:tab pos="8025765" algn="l"/>
                <a:tab pos="8432800" algn="l"/>
                <a:tab pos="9090660" algn="l"/>
                <a:tab pos="9633585" algn="l"/>
              </a:tabLst>
            </a:pPr>
            <a:r>
              <a:rPr sz="2400" spc="20" dirty="0">
                <a:latin typeface="Times New Roman"/>
                <a:cs typeface="Times New Roman"/>
              </a:rPr>
              <a:t>The</a:t>
            </a:r>
            <a:r>
              <a:rPr lang="en-US" sz="2400" spc="20" dirty="0">
                <a:latin typeface="Times New Roman"/>
                <a:cs typeface="Times New Roman"/>
              </a:rPr>
              <a:t> </a:t>
            </a:r>
            <a:r>
              <a:rPr sz="2400" spc="20" dirty="0">
                <a:latin typeface="Times New Roman"/>
                <a:cs typeface="Times New Roman"/>
              </a:rPr>
              <a:t>metallic</a:t>
            </a:r>
            <a:r>
              <a:rPr lang="en-US" sz="2400" spc="20" dirty="0">
                <a:latin typeface="Times New Roman"/>
                <a:cs typeface="Times New Roman"/>
              </a:rPr>
              <a:t> </a:t>
            </a:r>
            <a:r>
              <a:rPr sz="2400" spc="20" dirty="0">
                <a:latin typeface="Times New Roman"/>
                <a:cs typeface="Times New Roman"/>
              </a:rPr>
              <a:t>impurities</a:t>
            </a:r>
            <a:r>
              <a:rPr lang="en-US" sz="2400" spc="20" dirty="0">
                <a:latin typeface="Times New Roman"/>
                <a:cs typeface="Times New Roman"/>
              </a:rPr>
              <a:t> </a:t>
            </a:r>
            <a:r>
              <a:rPr sz="2400" spc="20" dirty="0">
                <a:latin typeface="Times New Roman"/>
                <a:cs typeface="Times New Roman"/>
              </a:rPr>
              <a:t>in</a:t>
            </a:r>
            <a:r>
              <a:rPr lang="en-US" sz="2400" spc="20" dirty="0">
                <a:latin typeface="Times New Roman"/>
                <a:cs typeface="Times New Roman"/>
              </a:rPr>
              <a:t> </a:t>
            </a:r>
            <a:r>
              <a:rPr sz="2400" spc="20" dirty="0">
                <a:latin typeface="Times New Roman"/>
                <a:cs typeface="Times New Roman"/>
              </a:rPr>
              <a:t>substances	</a:t>
            </a:r>
            <a:r>
              <a:rPr lang="en-US" sz="2400" spc="20" dirty="0">
                <a:latin typeface="Times New Roman"/>
                <a:cs typeface="Times New Roman"/>
              </a:rPr>
              <a:t> </a:t>
            </a:r>
            <a:r>
              <a:rPr sz="2400" spc="20" dirty="0">
                <a:latin typeface="Times New Roman"/>
                <a:cs typeface="Times New Roman"/>
              </a:rPr>
              <a:t>are	expressed</a:t>
            </a:r>
            <a:r>
              <a:rPr lang="en-US" sz="2400" spc="20" dirty="0">
                <a:latin typeface="Times New Roman"/>
                <a:cs typeface="Times New Roman"/>
              </a:rPr>
              <a:t> </a:t>
            </a:r>
            <a:r>
              <a:rPr sz="2400" spc="20" dirty="0">
                <a:latin typeface="Times New Roman"/>
                <a:cs typeface="Times New Roman"/>
              </a:rPr>
              <a:t>as</a:t>
            </a:r>
            <a:r>
              <a:rPr lang="en-US" sz="2400" spc="20" dirty="0">
                <a:latin typeface="Times New Roman"/>
                <a:cs typeface="Times New Roman"/>
              </a:rPr>
              <a:t> </a:t>
            </a:r>
            <a:r>
              <a:rPr sz="2400" spc="20" dirty="0">
                <a:latin typeface="Times New Roman"/>
                <a:cs typeface="Times New Roman"/>
              </a:rPr>
              <a:t>parts</a:t>
            </a:r>
            <a:r>
              <a:rPr lang="en-US" sz="2400" spc="20" dirty="0">
                <a:latin typeface="Times New Roman"/>
                <a:cs typeface="Times New Roman"/>
              </a:rPr>
              <a:t> </a:t>
            </a:r>
            <a:r>
              <a:rPr sz="2400" spc="20" dirty="0">
                <a:latin typeface="Times New Roman"/>
                <a:cs typeface="Times New Roman"/>
              </a:rPr>
              <a:t>of</a:t>
            </a:r>
            <a:r>
              <a:rPr lang="en-US" sz="2400" spc="20" dirty="0">
                <a:latin typeface="Times New Roman"/>
                <a:cs typeface="Times New Roman"/>
              </a:rPr>
              <a:t> </a:t>
            </a:r>
            <a:r>
              <a:rPr sz="2400" spc="20" dirty="0">
                <a:latin typeface="Times New Roman"/>
                <a:cs typeface="Times New Roman"/>
              </a:rPr>
              <a:t>lead</a:t>
            </a:r>
            <a:r>
              <a:rPr lang="en-US" sz="2400" spc="20" dirty="0">
                <a:latin typeface="Times New Roman"/>
                <a:cs typeface="Times New Roman"/>
              </a:rPr>
              <a:t> </a:t>
            </a:r>
            <a:r>
              <a:rPr sz="2400" spc="20" dirty="0">
                <a:latin typeface="Times New Roman"/>
                <a:cs typeface="Times New Roman"/>
              </a:rPr>
              <a:t>per</a:t>
            </a:r>
            <a:r>
              <a:rPr lang="en-US" sz="2400" spc="20" dirty="0">
                <a:latin typeface="Times New Roman"/>
                <a:cs typeface="Times New Roman"/>
              </a:rPr>
              <a:t> </a:t>
            </a:r>
            <a:r>
              <a:rPr sz="2400" spc="20" dirty="0">
                <a:latin typeface="Times New Roman"/>
                <a:cs typeface="Times New Roman"/>
              </a:rPr>
              <a:t>million parts</a:t>
            </a:r>
            <a:r>
              <a:rPr lang="en-US" sz="2400" spc="20" dirty="0">
                <a:latin typeface="Times New Roman"/>
                <a:cs typeface="Times New Roman"/>
              </a:rPr>
              <a:t> </a:t>
            </a:r>
            <a:r>
              <a:rPr sz="2400" spc="20" dirty="0">
                <a:latin typeface="Times New Roman"/>
                <a:cs typeface="Times New Roman"/>
              </a:rPr>
              <a:t>of</a:t>
            </a:r>
            <a:r>
              <a:rPr lang="en-US" sz="2400" spc="20" dirty="0">
                <a:latin typeface="Times New Roman"/>
                <a:cs typeface="Times New Roman"/>
              </a:rPr>
              <a:t> </a:t>
            </a:r>
            <a:r>
              <a:rPr sz="2400" spc="20" dirty="0">
                <a:latin typeface="Times New Roman"/>
                <a:cs typeface="Times New Roman"/>
              </a:rPr>
              <a:t>the</a:t>
            </a:r>
            <a:r>
              <a:rPr lang="en-US" sz="2400" spc="20" dirty="0">
                <a:latin typeface="Times New Roman"/>
                <a:cs typeface="Times New Roman"/>
              </a:rPr>
              <a:t> </a:t>
            </a:r>
            <a:r>
              <a:rPr sz="2400" spc="20" dirty="0">
                <a:latin typeface="Times New Roman"/>
                <a:cs typeface="Times New Roman"/>
              </a:rPr>
              <a:t>substance.</a:t>
            </a:r>
            <a:r>
              <a:rPr lang="en-US" sz="2400" spc="20" dirty="0">
                <a:latin typeface="Times New Roman"/>
                <a:cs typeface="Times New Roman"/>
              </a:rPr>
              <a:t> </a:t>
            </a:r>
            <a:r>
              <a:rPr sz="2400" b="1" spc="20" dirty="0">
                <a:latin typeface="Times New Roman"/>
                <a:cs typeface="Times New Roman"/>
              </a:rPr>
              <a:t>The</a:t>
            </a:r>
            <a:r>
              <a:rPr lang="en-US" sz="2400" b="1" spc="20" dirty="0">
                <a:latin typeface="Times New Roman"/>
                <a:cs typeface="Times New Roman"/>
              </a:rPr>
              <a:t> </a:t>
            </a:r>
            <a:r>
              <a:rPr sz="2400" b="1" spc="20" dirty="0">
                <a:latin typeface="Times New Roman"/>
                <a:cs typeface="Times New Roman"/>
              </a:rPr>
              <a:t>usual</a:t>
            </a:r>
            <a:r>
              <a:rPr lang="en-US" sz="2400" b="1" spc="20" dirty="0">
                <a:latin typeface="Times New Roman"/>
                <a:cs typeface="Times New Roman"/>
              </a:rPr>
              <a:t> </a:t>
            </a:r>
            <a:r>
              <a:rPr sz="2400" b="1" spc="20" dirty="0">
                <a:latin typeface="Times New Roman"/>
                <a:cs typeface="Times New Roman"/>
              </a:rPr>
              <a:t>limit</a:t>
            </a:r>
            <a:r>
              <a:rPr lang="en-US" sz="2400" b="1" spc="20" dirty="0">
                <a:latin typeface="Times New Roman"/>
                <a:cs typeface="Times New Roman"/>
              </a:rPr>
              <a:t> </a:t>
            </a:r>
            <a:r>
              <a:rPr sz="2400" b="1" spc="20" dirty="0">
                <a:latin typeface="Times New Roman"/>
                <a:cs typeface="Times New Roman"/>
              </a:rPr>
              <a:t>as</a:t>
            </a:r>
            <a:r>
              <a:rPr lang="en-US" sz="2400" b="1" spc="20" dirty="0">
                <a:latin typeface="Times New Roman"/>
                <a:cs typeface="Times New Roman"/>
              </a:rPr>
              <a:t> </a:t>
            </a:r>
            <a:r>
              <a:rPr sz="2400" b="1" spc="20" dirty="0">
                <a:latin typeface="Times New Roman"/>
                <a:cs typeface="Times New Roman"/>
              </a:rPr>
              <a:t>per</a:t>
            </a:r>
            <a:r>
              <a:rPr lang="en-US" sz="2400" b="1" spc="20" dirty="0">
                <a:latin typeface="Times New Roman"/>
                <a:cs typeface="Times New Roman"/>
              </a:rPr>
              <a:t> </a:t>
            </a:r>
            <a:r>
              <a:rPr sz="2400" b="1" spc="20" dirty="0">
                <a:latin typeface="Times New Roman"/>
                <a:cs typeface="Times New Roman"/>
              </a:rPr>
              <a:t>Indian Pharmacopoeia is 20 ppm</a:t>
            </a:r>
            <a:r>
              <a:rPr sz="2400" spc="20" dirty="0">
                <a:latin typeface="Times New Roman"/>
                <a:cs typeface="Times New Roman"/>
              </a:rPr>
              <a:t>.</a:t>
            </a:r>
          </a:p>
        </p:txBody>
      </p:sp>
    </p:spTree>
    <p:extLst>
      <p:ext uri="{BB962C8B-B14F-4D97-AF65-F5344CB8AC3E}">
        <p14:creationId xmlns:p14="http://schemas.microsoft.com/office/powerpoint/2010/main" val="3703550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565304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Heavy Metals</a:t>
            </a:r>
            <a:endParaRPr sz="3600" b="1" dirty="0">
              <a:solidFill>
                <a:srgbClr val="000000"/>
              </a:solidFill>
              <a:latin typeface="Times New Roman"/>
              <a:cs typeface="Times New Roman"/>
            </a:endParaRPr>
          </a:p>
        </p:txBody>
      </p:sp>
      <p:sp>
        <p:nvSpPr>
          <p:cNvPr id="4" name="object 11"/>
          <p:cNvSpPr txBox="1">
            <a:spLocks/>
          </p:cNvSpPr>
          <p:nvPr/>
        </p:nvSpPr>
        <p:spPr>
          <a:xfrm>
            <a:off x="705029" y="1216490"/>
            <a:ext cx="9905365" cy="35137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200" b="1" u="heavy" dirty="0">
                <a:uFill>
                  <a:solidFill>
                    <a:srgbClr val="FFFFFF"/>
                  </a:solidFill>
                </a:uFill>
                <a:latin typeface="Times New Roman" panose="02020603050405020304" pitchFamily="18" charset="0"/>
                <a:cs typeface="Times New Roman" panose="02020603050405020304" pitchFamily="18" charset="0"/>
              </a:rPr>
              <a:t>Procedure</a:t>
            </a:r>
            <a:r>
              <a:rPr lang="en-US" sz="2200" dirty="0"/>
              <a:t>:</a:t>
            </a:r>
            <a:r>
              <a:rPr lang="en-US" sz="2200" spc="-50" dirty="0"/>
              <a:t> </a:t>
            </a:r>
            <a:r>
              <a:rPr lang="en-US" sz="2200" dirty="0">
                <a:latin typeface="Times New Roman"/>
                <a:cs typeface="Times New Roman"/>
              </a:rPr>
              <a:t>The</a:t>
            </a:r>
            <a:r>
              <a:rPr lang="en-US" sz="2200" spc="-40" dirty="0">
                <a:latin typeface="Times New Roman"/>
                <a:cs typeface="Times New Roman"/>
              </a:rPr>
              <a:t> </a:t>
            </a:r>
            <a:r>
              <a:rPr lang="en-US" sz="2200" spc="-55" dirty="0">
                <a:latin typeface="Times New Roman"/>
                <a:cs typeface="Times New Roman"/>
              </a:rPr>
              <a:t>I.P.</a:t>
            </a:r>
            <a:r>
              <a:rPr lang="en-US" sz="2200" spc="-25" dirty="0">
                <a:latin typeface="Times New Roman"/>
                <a:cs typeface="Times New Roman"/>
              </a:rPr>
              <a:t> </a:t>
            </a:r>
            <a:r>
              <a:rPr lang="en-US" sz="2200" dirty="0">
                <a:latin typeface="Times New Roman"/>
                <a:cs typeface="Times New Roman"/>
              </a:rPr>
              <a:t>has</a:t>
            </a:r>
            <a:r>
              <a:rPr lang="en-US" sz="2200" spc="-35" dirty="0">
                <a:latin typeface="Times New Roman"/>
                <a:cs typeface="Times New Roman"/>
              </a:rPr>
              <a:t> </a:t>
            </a:r>
            <a:r>
              <a:rPr lang="en-US" sz="2200" dirty="0">
                <a:latin typeface="Times New Roman"/>
                <a:cs typeface="Times New Roman"/>
              </a:rPr>
              <a:t>adopted</a:t>
            </a:r>
            <a:r>
              <a:rPr lang="en-US" sz="2200" spc="-50" dirty="0">
                <a:latin typeface="Times New Roman"/>
                <a:cs typeface="Times New Roman"/>
              </a:rPr>
              <a:t> </a:t>
            </a:r>
            <a:r>
              <a:rPr lang="en-US" sz="2200" dirty="0">
                <a:latin typeface="Times New Roman"/>
                <a:cs typeface="Times New Roman"/>
              </a:rPr>
              <a:t>three</a:t>
            </a:r>
            <a:r>
              <a:rPr lang="en-US" sz="2200" spc="-45" dirty="0">
                <a:latin typeface="Times New Roman"/>
                <a:cs typeface="Times New Roman"/>
              </a:rPr>
              <a:t> </a:t>
            </a:r>
            <a:r>
              <a:rPr lang="en-US" sz="2200" dirty="0">
                <a:latin typeface="Times New Roman"/>
                <a:cs typeface="Times New Roman"/>
              </a:rPr>
              <a:t>methods</a:t>
            </a:r>
            <a:r>
              <a:rPr lang="en-US" sz="2200" spc="-35" dirty="0">
                <a:latin typeface="Times New Roman"/>
                <a:cs typeface="Times New Roman"/>
              </a:rPr>
              <a:t> </a:t>
            </a:r>
            <a:r>
              <a:rPr lang="en-US" sz="2200" dirty="0">
                <a:latin typeface="Times New Roman"/>
                <a:cs typeface="Times New Roman"/>
              </a:rPr>
              <a:t>for</a:t>
            </a:r>
            <a:r>
              <a:rPr lang="en-US" sz="2200" spc="-15" dirty="0">
                <a:latin typeface="Times New Roman"/>
                <a:cs typeface="Times New Roman"/>
              </a:rPr>
              <a:t> </a:t>
            </a:r>
            <a:r>
              <a:rPr lang="en-US" sz="2200" dirty="0">
                <a:latin typeface="Times New Roman"/>
                <a:cs typeface="Times New Roman"/>
              </a:rPr>
              <a:t>the</a:t>
            </a:r>
            <a:r>
              <a:rPr lang="en-US" sz="2200" spc="-45" dirty="0">
                <a:latin typeface="Times New Roman"/>
                <a:cs typeface="Times New Roman"/>
              </a:rPr>
              <a:t> </a:t>
            </a:r>
            <a:r>
              <a:rPr lang="en-US" sz="2200" dirty="0">
                <a:latin typeface="Times New Roman"/>
                <a:cs typeface="Times New Roman"/>
              </a:rPr>
              <a:t>limit</a:t>
            </a:r>
            <a:r>
              <a:rPr lang="en-US" sz="2200" spc="-45" dirty="0">
                <a:latin typeface="Times New Roman"/>
                <a:cs typeface="Times New Roman"/>
              </a:rPr>
              <a:t> </a:t>
            </a:r>
            <a:r>
              <a:rPr lang="en-US" sz="2200" dirty="0">
                <a:latin typeface="Times New Roman"/>
                <a:cs typeface="Times New Roman"/>
              </a:rPr>
              <a:t>test</a:t>
            </a:r>
            <a:r>
              <a:rPr lang="en-US" sz="2200" spc="-30" dirty="0">
                <a:latin typeface="Times New Roman"/>
                <a:cs typeface="Times New Roman"/>
              </a:rPr>
              <a:t> </a:t>
            </a:r>
            <a:r>
              <a:rPr lang="en-US" sz="2200" dirty="0">
                <a:latin typeface="Times New Roman"/>
                <a:cs typeface="Times New Roman"/>
              </a:rPr>
              <a:t>of</a:t>
            </a:r>
            <a:r>
              <a:rPr lang="en-US" sz="2200" spc="-35" dirty="0">
                <a:latin typeface="Times New Roman"/>
                <a:cs typeface="Times New Roman"/>
              </a:rPr>
              <a:t> </a:t>
            </a:r>
            <a:r>
              <a:rPr lang="en-US" sz="2200" dirty="0">
                <a:latin typeface="Times New Roman"/>
                <a:cs typeface="Times New Roman"/>
              </a:rPr>
              <a:t>heavy</a:t>
            </a:r>
            <a:r>
              <a:rPr lang="en-US" sz="2200" spc="-40" dirty="0">
                <a:latin typeface="Times New Roman"/>
                <a:cs typeface="Times New Roman"/>
              </a:rPr>
              <a:t> </a:t>
            </a:r>
            <a:r>
              <a:rPr lang="en-US" sz="2200" spc="-10" dirty="0">
                <a:latin typeface="Times New Roman"/>
                <a:cs typeface="Times New Roman"/>
              </a:rPr>
              <a:t>metals.</a:t>
            </a:r>
            <a:endParaRPr lang="en-US" sz="2200" dirty="0">
              <a:latin typeface="Times New Roman"/>
              <a:cs typeface="Times New Roman"/>
            </a:endParaRPr>
          </a:p>
        </p:txBody>
      </p:sp>
      <p:sp>
        <p:nvSpPr>
          <p:cNvPr id="6" name="object 12"/>
          <p:cNvSpPr txBox="1"/>
          <p:nvPr/>
        </p:nvSpPr>
        <p:spPr>
          <a:xfrm>
            <a:off x="705028" y="1587759"/>
            <a:ext cx="11036893" cy="351378"/>
          </a:xfrm>
          <a:prstGeom prst="rect">
            <a:avLst/>
          </a:prstGeom>
        </p:spPr>
        <p:txBody>
          <a:bodyPr vert="horz" wrap="square" lIns="0" tIns="12700" rIns="0" bIns="0" rtlCol="0">
            <a:spAutoFit/>
          </a:bodyPr>
          <a:lstStyle/>
          <a:p>
            <a:pPr marL="12700">
              <a:lnSpc>
                <a:spcPct val="100000"/>
              </a:lnSpc>
              <a:spcBef>
                <a:spcPts val="100"/>
              </a:spcBef>
            </a:pPr>
            <a:r>
              <a:rPr sz="2200" b="1" spc="-10" dirty="0">
                <a:latin typeface="Times New Roman"/>
                <a:cs typeface="Times New Roman"/>
              </a:rPr>
              <a:t>Method</a:t>
            </a:r>
            <a:r>
              <a:rPr sz="2200" spc="-10" dirty="0">
                <a:latin typeface="Times New Roman"/>
                <a:cs typeface="Times New Roman"/>
              </a:rPr>
              <a:t>-</a:t>
            </a:r>
            <a:r>
              <a:rPr sz="2200" dirty="0">
                <a:latin typeface="Times New Roman"/>
                <a:cs typeface="Times New Roman"/>
              </a:rPr>
              <a:t>I:</a:t>
            </a:r>
            <a:r>
              <a:rPr sz="2200" spc="-50" dirty="0">
                <a:latin typeface="Times New Roman"/>
                <a:cs typeface="Times New Roman"/>
              </a:rPr>
              <a:t> </a:t>
            </a:r>
            <a:r>
              <a:rPr sz="2200" dirty="0">
                <a:latin typeface="Times New Roman"/>
                <a:cs typeface="Times New Roman"/>
              </a:rPr>
              <a:t>Use</a:t>
            </a:r>
            <a:r>
              <a:rPr sz="2200" spc="-5" dirty="0">
                <a:latin typeface="Times New Roman"/>
                <a:cs typeface="Times New Roman"/>
              </a:rPr>
              <a:t> </a:t>
            </a:r>
            <a:r>
              <a:rPr sz="2200" dirty="0">
                <a:latin typeface="Times New Roman"/>
                <a:cs typeface="Times New Roman"/>
              </a:rPr>
              <a:t>for</a:t>
            </a:r>
            <a:r>
              <a:rPr sz="2200" spc="-15" dirty="0">
                <a:latin typeface="Times New Roman"/>
                <a:cs typeface="Times New Roman"/>
              </a:rPr>
              <a:t> </a:t>
            </a:r>
            <a:r>
              <a:rPr sz="2200" i="1" dirty="0">
                <a:latin typeface="Times New Roman"/>
                <a:cs typeface="Times New Roman"/>
              </a:rPr>
              <a:t>the</a:t>
            </a:r>
            <a:r>
              <a:rPr sz="2200" i="1" spc="-25" dirty="0">
                <a:latin typeface="Times New Roman"/>
                <a:cs typeface="Times New Roman"/>
              </a:rPr>
              <a:t> </a:t>
            </a:r>
            <a:r>
              <a:rPr sz="2200" i="1" dirty="0">
                <a:latin typeface="Times New Roman"/>
                <a:cs typeface="Times New Roman"/>
              </a:rPr>
              <a:t>substance</a:t>
            </a:r>
            <a:r>
              <a:rPr sz="2200" i="1" spc="-35" dirty="0">
                <a:latin typeface="Times New Roman"/>
                <a:cs typeface="Times New Roman"/>
              </a:rPr>
              <a:t> </a:t>
            </a:r>
            <a:r>
              <a:rPr sz="2200" i="1" dirty="0">
                <a:latin typeface="Times New Roman"/>
                <a:cs typeface="Times New Roman"/>
              </a:rPr>
              <a:t>which</a:t>
            </a:r>
            <a:r>
              <a:rPr sz="2200" i="1" spc="-25" dirty="0">
                <a:latin typeface="Times New Roman"/>
                <a:cs typeface="Times New Roman"/>
              </a:rPr>
              <a:t> </a:t>
            </a:r>
            <a:r>
              <a:rPr sz="2200" i="1" dirty="0">
                <a:latin typeface="Times New Roman"/>
                <a:cs typeface="Times New Roman"/>
              </a:rPr>
              <a:t>gives</a:t>
            </a:r>
            <a:r>
              <a:rPr sz="2200" i="1" spc="-30" dirty="0">
                <a:latin typeface="Times New Roman"/>
                <a:cs typeface="Times New Roman"/>
              </a:rPr>
              <a:t> </a:t>
            </a:r>
            <a:r>
              <a:rPr sz="2200" i="1" dirty="0">
                <a:latin typeface="Times New Roman"/>
                <a:cs typeface="Times New Roman"/>
              </a:rPr>
              <a:t>clear</a:t>
            </a:r>
            <a:r>
              <a:rPr sz="2200" i="1" spc="-35" dirty="0">
                <a:latin typeface="Times New Roman"/>
                <a:cs typeface="Times New Roman"/>
              </a:rPr>
              <a:t> </a:t>
            </a:r>
            <a:r>
              <a:rPr sz="2200" i="1" dirty="0">
                <a:latin typeface="Times New Roman"/>
                <a:cs typeface="Times New Roman"/>
              </a:rPr>
              <a:t>colorless</a:t>
            </a:r>
            <a:r>
              <a:rPr sz="2200" i="1" spc="-35" dirty="0">
                <a:latin typeface="Times New Roman"/>
                <a:cs typeface="Times New Roman"/>
              </a:rPr>
              <a:t> </a:t>
            </a:r>
            <a:r>
              <a:rPr sz="2200" i="1" dirty="0">
                <a:latin typeface="Times New Roman"/>
                <a:cs typeface="Times New Roman"/>
              </a:rPr>
              <a:t>solution</a:t>
            </a:r>
            <a:r>
              <a:rPr sz="2200" i="1" spc="-40" dirty="0">
                <a:latin typeface="Times New Roman"/>
                <a:cs typeface="Times New Roman"/>
              </a:rPr>
              <a:t> </a:t>
            </a:r>
            <a:r>
              <a:rPr sz="2200" i="1" dirty="0">
                <a:latin typeface="Times New Roman"/>
                <a:cs typeface="Times New Roman"/>
              </a:rPr>
              <a:t>under</a:t>
            </a:r>
            <a:r>
              <a:rPr sz="2200" i="1" spc="-25" dirty="0">
                <a:latin typeface="Times New Roman"/>
                <a:cs typeface="Times New Roman"/>
              </a:rPr>
              <a:t> </a:t>
            </a:r>
            <a:r>
              <a:rPr sz="2200" i="1" dirty="0">
                <a:latin typeface="Times New Roman"/>
                <a:cs typeface="Times New Roman"/>
              </a:rPr>
              <a:t>the</a:t>
            </a:r>
            <a:r>
              <a:rPr sz="2200" i="1" spc="-40" dirty="0">
                <a:latin typeface="Times New Roman"/>
                <a:cs typeface="Times New Roman"/>
              </a:rPr>
              <a:t> </a:t>
            </a:r>
            <a:r>
              <a:rPr sz="2200" i="1" dirty="0">
                <a:latin typeface="Times New Roman"/>
                <a:cs typeface="Times New Roman"/>
              </a:rPr>
              <a:t>specific</a:t>
            </a:r>
            <a:r>
              <a:rPr sz="2200" i="1" spc="-45" dirty="0">
                <a:latin typeface="Times New Roman"/>
                <a:cs typeface="Times New Roman"/>
              </a:rPr>
              <a:t> </a:t>
            </a:r>
            <a:r>
              <a:rPr sz="2200" i="1" spc="-10" dirty="0">
                <a:latin typeface="Times New Roman"/>
                <a:cs typeface="Times New Roman"/>
              </a:rPr>
              <a:t>condition</a:t>
            </a:r>
            <a:r>
              <a:rPr sz="2200" spc="-10" dirty="0">
                <a:latin typeface="Times New Roman"/>
                <a:cs typeface="Times New Roman"/>
              </a:rPr>
              <a:t>.</a:t>
            </a:r>
            <a:endParaRPr sz="2200" dirty="0">
              <a:latin typeface="Times New Roman"/>
              <a:cs typeface="Times New Roman"/>
            </a:endParaRPr>
          </a:p>
        </p:txBody>
      </p:sp>
      <p:sp>
        <p:nvSpPr>
          <p:cNvPr id="8" name="object 15"/>
          <p:cNvSpPr txBox="1"/>
          <p:nvPr/>
        </p:nvSpPr>
        <p:spPr>
          <a:xfrm>
            <a:off x="510660" y="2060189"/>
            <a:ext cx="5447943" cy="5101397"/>
          </a:xfrm>
          <a:prstGeom prst="rect">
            <a:avLst/>
          </a:prstGeom>
        </p:spPr>
        <p:txBody>
          <a:bodyPr vert="horz" wrap="square" lIns="0" tIns="12700" rIns="0" bIns="0" rtlCol="0">
            <a:spAutoFit/>
          </a:bodyPr>
          <a:lstStyle/>
          <a:p>
            <a:pPr marL="12700" marR="5080" algn="ctr">
              <a:lnSpc>
                <a:spcPct val="150000"/>
              </a:lnSpc>
              <a:spcBef>
                <a:spcPts val="100"/>
              </a:spcBef>
              <a:tabLst>
                <a:tab pos="354965" algn="l"/>
                <a:tab pos="5728970" algn="l"/>
              </a:tabLst>
            </a:pPr>
            <a:r>
              <a:rPr lang="en-US" b="1" dirty="0">
                <a:latin typeface="Times New Roman"/>
                <a:cs typeface="Times New Roman"/>
              </a:rPr>
              <a:t>Test sample</a:t>
            </a:r>
            <a:endParaRPr lang="en-US" sz="1800" dirty="0">
              <a:latin typeface="Times New Roman"/>
              <a:cs typeface="Times New Roman"/>
            </a:endParaRPr>
          </a:p>
          <a:p>
            <a:pPr marL="355600" marR="5080" indent="-342900">
              <a:lnSpc>
                <a:spcPct val="150000"/>
              </a:lnSpc>
              <a:spcBef>
                <a:spcPts val="100"/>
              </a:spcBef>
              <a:buFont typeface="Arial" panose="020B0604020202020204" pitchFamily="34" charset="0"/>
              <a:buChar char="•"/>
              <a:tabLst>
                <a:tab pos="354965" algn="l"/>
                <a:tab pos="5728970" algn="l"/>
              </a:tabLst>
            </a:pPr>
            <a:r>
              <a:rPr sz="1800" dirty="0">
                <a:latin typeface="Times New Roman"/>
                <a:cs typeface="Times New Roman"/>
              </a:rPr>
              <a:t>Solution</a:t>
            </a:r>
            <a:r>
              <a:rPr sz="1800" spc="-40" dirty="0">
                <a:latin typeface="Times New Roman"/>
                <a:cs typeface="Times New Roman"/>
              </a:rPr>
              <a:t> </a:t>
            </a:r>
            <a:r>
              <a:rPr sz="1800" dirty="0">
                <a:latin typeface="Times New Roman"/>
                <a:cs typeface="Times New Roman"/>
              </a:rPr>
              <a:t>is</a:t>
            </a:r>
            <a:r>
              <a:rPr sz="1800" spc="-30" dirty="0">
                <a:latin typeface="Times New Roman"/>
                <a:cs typeface="Times New Roman"/>
              </a:rPr>
              <a:t> </a:t>
            </a:r>
            <a:r>
              <a:rPr sz="1800" dirty="0">
                <a:latin typeface="Times New Roman"/>
                <a:cs typeface="Times New Roman"/>
              </a:rPr>
              <a:t>prepared</a:t>
            </a:r>
            <a:r>
              <a:rPr sz="1800" spc="-25" dirty="0">
                <a:latin typeface="Times New Roman"/>
                <a:cs typeface="Times New Roman"/>
              </a:rPr>
              <a:t> </a:t>
            </a:r>
            <a:r>
              <a:rPr sz="1800" dirty="0">
                <a:latin typeface="Times New Roman"/>
                <a:cs typeface="Times New Roman"/>
              </a:rPr>
              <a:t>as</a:t>
            </a:r>
            <a:r>
              <a:rPr sz="1800" spc="-30" dirty="0">
                <a:latin typeface="Times New Roman"/>
                <a:cs typeface="Times New Roman"/>
              </a:rPr>
              <a:t> </a:t>
            </a:r>
            <a:r>
              <a:rPr sz="1800" dirty="0">
                <a:latin typeface="Times New Roman"/>
                <a:cs typeface="Times New Roman"/>
              </a:rPr>
              <a:t>per</a:t>
            </a:r>
            <a:r>
              <a:rPr sz="1800" spc="-15" dirty="0">
                <a:latin typeface="Times New Roman"/>
                <a:cs typeface="Times New Roman"/>
              </a:rPr>
              <a:t> </a:t>
            </a:r>
            <a:r>
              <a:rPr sz="1800" dirty="0">
                <a:latin typeface="Times New Roman"/>
                <a:cs typeface="Times New Roman"/>
              </a:rPr>
              <a:t>the</a:t>
            </a:r>
            <a:r>
              <a:rPr sz="1800" spc="-30" dirty="0">
                <a:latin typeface="Times New Roman"/>
                <a:cs typeface="Times New Roman"/>
              </a:rPr>
              <a:t> </a:t>
            </a:r>
            <a:r>
              <a:rPr sz="1800" dirty="0">
                <a:latin typeface="Times New Roman"/>
                <a:cs typeface="Times New Roman"/>
              </a:rPr>
              <a:t>monograph</a:t>
            </a:r>
            <a:r>
              <a:rPr sz="1800" spc="-15" dirty="0">
                <a:latin typeface="Times New Roman"/>
                <a:cs typeface="Times New Roman"/>
              </a:rPr>
              <a:t> </a:t>
            </a:r>
            <a:r>
              <a:rPr sz="1800" dirty="0">
                <a:latin typeface="Times New Roman"/>
                <a:cs typeface="Times New Roman"/>
              </a:rPr>
              <a:t>and</a:t>
            </a:r>
            <a:r>
              <a:rPr sz="1800" spc="-25" dirty="0">
                <a:latin typeface="Times New Roman"/>
                <a:cs typeface="Times New Roman"/>
              </a:rPr>
              <a:t> </a:t>
            </a:r>
            <a:r>
              <a:rPr sz="1800" dirty="0">
                <a:latin typeface="Times New Roman"/>
                <a:cs typeface="Times New Roman"/>
              </a:rPr>
              <a:t>25</a:t>
            </a:r>
            <a:r>
              <a:rPr sz="1800" spc="-20" dirty="0">
                <a:latin typeface="Times New Roman"/>
                <a:cs typeface="Times New Roman"/>
              </a:rPr>
              <a:t> </a:t>
            </a:r>
            <a:r>
              <a:rPr sz="1800" dirty="0">
                <a:latin typeface="Times New Roman"/>
                <a:cs typeface="Times New Roman"/>
              </a:rPr>
              <a:t>ml</a:t>
            </a:r>
            <a:r>
              <a:rPr sz="1800" spc="-20" dirty="0">
                <a:latin typeface="Times New Roman"/>
                <a:cs typeface="Times New Roman"/>
              </a:rPr>
              <a:t> </a:t>
            </a:r>
            <a:r>
              <a:rPr sz="1800" spc="-25" dirty="0">
                <a:latin typeface="Times New Roman"/>
                <a:cs typeface="Times New Roman"/>
              </a:rPr>
              <a:t>is</a:t>
            </a:r>
            <a:r>
              <a:rPr lang="en-US" dirty="0">
                <a:latin typeface="Times New Roman"/>
                <a:cs typeface="Times New Roman"/>
              </a:rPr>
              <a:t> </a:t>
            </a:r>
            <a:r>
              <a:rPr sz="1800" dirty="0">
                <a:latin typeface="Times New Roman"/>
                <a:cs typeface="Times New Roman"/>
              </a:rPr>
              <a:t>transferred</a:t>
            </a:r>
            <a:r>
              <a:rPr sz="1800" spc="-75" dirty="0">
                <a:latin typeface="Times New Roman"/>
                <a:cs typeface="Times New Roman"/>
              </a:rPr>
              <a:t> </a:t>
            </a:r>
            <a:r>
              <a:rPr sz="1800" dirty="0">
                <a:latin typeface="Times New Roman"/>
                <a:cs typeface="Times New Roman"/>
              </a:rPr>
              <a:t>in</a:t>
            </a:r>
            <a:r>
              <a:rPr sz="1800" spc="-40" dirty="0">
                <a:latin typeface="Times New Roman"/>
                <a:cs typeface="Times New Roman"/>
              </a:rPr>
              <a:t> </a:t>
            </a:r>
            <a:r>
              <a:rPr sz="1800" dirty="0">
                <a:latin typeface="Times New Roman"/>
                <a:cs typeface="Times New Roman"/>
              </a:rPr>
              <a:t>Nessler’s</a:t>
            </a:r>
            <a:r>
              <a:rPr sz="1800" spc="-60" dirty="0">
                <a:latin typeface="Times New Roman"/>
                <a:cs typeface="Times New Roman"/>
              </a:rPr>
              <a:t> </a:t>
            </a:r>
            <a:r>
              <a:rPr sz="1800" spc="-10" dirty="0">
                <a:latin typeface="Times New Roman"/>
                <a:cs typeface="Times New Roman"/>
              </a:rPr>
              <a:t>cylinder</a:t>
            </a:r>
            <a:r>
              <a:rPr lang="en-US" sz="1800" spc="-10" dirty="0">
                <a:latin typeface="Times New Roman"/>
                <a:cs typeface="Times New Roman"/>
              </a:rPr>
              <a:t>.</a:t>
            </a:r>
            <a:r>
              <a:rPr lang="en-US" spc="-25" dirty="0">
                <a:solidFill>
                  <a:srgbClr val="FFFFFF"/>
                </a:solidFill>
                <a:latin typeface="Times New Roman"/>
                <a:cs typeface="Times New Roman"/>
              </a:rPr>
              <a:t> </a:t>
            </a:r>
          </a:p>
          <a:p>
            <a:pPr marL="355600" marR="5080" indent="-342900">
              <a:lnSpc>
                <a:spcPct val="150000"/>
              </a:lnSpc>
              <a:spcBef>
                <a:spcPts val="100"/>
              </a:spcBef>
              <a:buFont typeface="Arial" panose="020B0604020202020204" pitchFamily="34" charset="0"/>
              <a:buChar char="•"/>
              <a:tabLst>
                <a:tab pos="354965" algn="l"/>
                <a:tab pos="5728970" algn="l"/>
              </a:tabLst>
            </a:pPr>
            <a:r>
              <a:rPr lang="en-US" dirty="0">
                <a:latin typeface="Times New Roman"/>
                <a:cs typeface="Times New Roman"/>
              </a:rPr>
              <a:t>Adjust</a:t>
            </a:r>
            <a:r>
              <a:rPr lang="en-US" spc="-35" dirty="0">
                <a:latin typeface="Times New Roman"/>
                <a:cs typeface="Times New Roman"/>
              </a:rPr>
              <a:t> </a:t>
            </a:r>
            <a:r>
              <a:rPr lang="en-US" dirty="0">
                <a:latin typeface="Times New Roman"/>
                <a:cs typeface="Times New Roman"/>
              </a:rPr>
              <a:t>the</a:t>
            </a:r>
            <a:r>
              <a:rPr lang="en-US" spc="-20" dirty="0">
                <a:latin typeface="Times New Roman"/>
                <a:cs typeface="Times New Roman"/>
              </a:rPr>
              <a:t> </a:t>
            </a:r>
            <a:r>
              <a:rPr lang="en-US" dirty="0">
                <a:latin typeface="Times New Roman"/>
                <a:cs typeface="Times New Roman"/>
              </a:rPr>
              <a:t>pH</a:t>
            </a:r>
            <a:r>
              <a:rPr lang="en-US" spc="-20" dirty="0">
                <a:latin typeface="Times New Roman"/>
                <a:cs typeface="Times New Roman"/>
              </a:rPr>
              <a:t> </a:t>
            </a:r>
            <a:r>
              <a:rPr lang="en-US" dirty="0">
                <a:latin typeface="Times New Roman"/>
                <a:cs typeface="Times New Roman"/>
              </a:rPr>
              <a:t>between</a:t>
            </a:r>
            <a:r>
              <a:rPr lang="en-US" spc="-25" dirty="0">
                <a:latin typeface="Times New Roman"/>
                <a:cs typeface="Times New Roman"/>
              </a:rPr>
              <a:t> </a:t>
            </a:r>
            <a:r>
              <a:rPr lang="en-US" dirty="0">
                <a:latin typeface="Times New Roman"/>
                <a:cs typeface="Times New Roman"/>
              </a:rPr>
              <a:t>3</a:t>
            </a:r>
            <a:r>
              <a:rPr lang="en-US" spc="-25" dirty="0">
                <a:latin typeface="Times New Roman"/>
                <a:cs typeface="Times New Roman"/>
              </a:rPr>
              <a:t> </a:t>
            </a:r>
            <a:r>
              <a:rPr lang="en-US" dirty="0">
                <a:latin typeface="Times New Roman"/>
                <a:cs typeface="Times New Roman"/>
              </a:rPr>
              <a:t>to</a:t>
            </a:r>
            <a:r>
              <a:rPr lang="en-US" spc="-15" dirty="0">
                <a:latin typeface="Times New Roman"/>
                <a:cs typeface="Times New Roman"/>
              </a:rPr>
              <a:t> </a:t>
            </a:r>
            <a:r>
              <a:rPr lang="en-US" dirty="0">
                <a:latin typeface="Times New Roman"/>
                <a:cs typeface="Times New Roman"/>
              </a:rPr>
              <a:t>4</a:t>
            </a:r>
            <a:r>
              <a:rPr lang="en-US" spc="-15" dirty="0">
                <a:latin typeface="Times New Roman"/>
                <a:cs typeface="Times New Roman"/>
              </a:rPr>
              <a:t> </a:t>
            </a:r>
            <a:r>
              <a:rPr lang="en-US" dirty="0">
                <a:latin typeface="Times New Roman"/>
                <a:cs typeface="Times New Roman"/>
              </a:rPr>
              <a:t>by</a:t>
            </a:r>
            <a:r>
              <a:rPr lang="en-US" spc="-20" dirty="0">
                <a:latin typeface="Times New Roman"/>
                <a:cs typeface="Times New Roman"/>
              </a:rPr>
              <a:t> </a:t>
            </a:r>
            <a:r>
              <a:rPr lang="en-US" dirty="0">
                <a:latin typeface="Times New Roman"/>
                <a:cs typeface="Times New Roman"/>
              </a:rPr>
              <a:t>adding</a:t>
            </a:r>
            <a:r>
              <a:rPr lang="en-US" spc="-15" dirty="0">
                <a:latin typeface="Times New Roman"/>
                <a:cs typeface="Times New Roman"/>
              </a:rPr>
              <a:t> </a:t>
            </a:r>
            <a:r>
              <a:rPr lang="en-US" dirty="0">
                <a:latin typeface="Times New Roman"/>
                <a:cs typeface="Times New Roman"/>
              </a:rPr>
              <a:t>dilute</a:t>
            </a:r>
            <a:r>
              <a:rPr lang="en-US" spc="-25" dirty="0">
                <a:latin typeface="Times New Roman"/>
                <a:cs typeface="Times New Roman"/>
              </a:rPr>
              <a:t> </a:t>
            </a:r>
            <a:r>
              <a:rPr lang="en-US" dirty="0">
                <a:latin typeface="Times New Roman"/>
                <a:cs typeface="Times New Roman"/>
              </a:rPr>
              <a:t>acetic</a:t>
            </a:r>
            <a:r>
              <a:rPr lang="en-US" spc="-25" dirty="0">
                <a:latin typeface="Times New Roman"/>
                <a:cs typeface="Times New Roman"/>
              </a:rPr>
              <a:t> </a:t>
            </a:r>
            <a:r>
              <a:rPr lang="en-US" spc="-10" dirty="0">
                <a:latin typeface="Times New Roman"/>
                <a:cs typeface="Times New Roman"/>
              </a:rPr>
              <a:t>acid2. ‘</a:t>
            </a:r>
            <a:r>
              <a:rPr lang="en-US" spc="-10" dirty="0" err="1">
                <a:latin typeface="Times New Roman"/>
                <a:cs typeface="Times New Roman"/>
              </a:rPr>
              <a:t>Sp</a:t>
            </a:r>
            <a:r>
              <a:rPr lang="en-US" spc="-10" dirty="0">
                <a:latin typeface="Times New Roman"/>
                <a:cs typeface="Times New Roman"/>
              </a:rPr>
              <a:t>’</a:t>
            </a:r>
            <a:r>
              <a:rPr lang="en-US" spc="-150" dirty="0">
                <a:latin typeface="Times New Roman"/>
                <a:cs typeface="Times New Roman"/>
              </a:rPr>
              <a:t> </a:t>
            </a:r>
            <a:r>
              <a:rPr lang="en-US" dirty="0">
                <a:latin typeface="Times New Roman"/>
                <a:cs typeface="Times New Roman"/>
              </a:rPr>
              <a:t>or</a:t>
            </a:r>
            <a:r>
              <a:rPr lang="en-US" spc="-45" dirty="0">
                <a:latin typeface="Times New Roman"/>
                <a:cs typeface="Times New Roman"/>
              </a:rPr>
              <a:t> </a:t>
            </a:r>
            <a:r>
              <a:rPr lang="en-US" dirty="0">
                <a:latin typeface="Times New Roman"/>
                <a:cs typeface="Times New Roman"/>
              </a:rPr>
              <a:t>dilute</a:t>
            </a:r>
            <a:r>
              <a:rPr lang="en-US" spc="-40" dirty="0">
                <a:latin typeface="Times New Roman"/>
                <a:cs typeface="Times New Roman"/>
              </a:rPr>
              <a:t> </a:t>
            </a:r>
            <a:r>
              <a:rPr lang="en-US" dirty="0">
                <a:latin typeface="Times New Roman"/>
                <a:cs typeface="Times New Roman"/>
              </a:rPr>
              <a:t>ammonia</a:t>
            </a:r>
            <a:r>
              <a:rPr lang="en-US" spc="-15" dirty="0">
                <a:latin typeface="Times New Roman"/>
                <a:cs typeface="Times New Roman"/>
              </a:rPr>
              <a:t> </a:t>
            </a:r>
            <a:r>
              <a:rPr lang="en-US" dirty="0">
                <a:latin typeface="Times New Roman"/>
                <a:cs typeface="Times New Roman"/>
              </a:rPr>
              <a:t>solution</a:t>
            </a:r>
            <a:r>
              <a:rPr lang="en-US" spc="-35" dirty="0">
                <a:latin typeface="Times New Roman"/>
                <a:cs typeface="Times New Roman"/>
              </a:rPr>
              <a:t> </a:t>
            </a:r>
            <a:r>
              <a:rPr lang="en-US" spc="-20" dirty="0">
                <a:latin typeface="Times New Roman"/>
                <a:cs typeface="Times New Roman"/>
              </a:rPr>
              <a:t>‘</a:t>
            </a:r>
            <a:r>
              <a:rPr lang="en-US" spc="-20" dirty="0" err="1">
                <a:latin typeface="Times New Roman"/>
                <a:cs typeface="Times New Roman"/>
              </a:rPr>
              <a:t>Sp</a:t>
            </a:r>
            <a:r>
              <a:rPr lang="en-US" spc="-20" dirty="0">
                <a:latin typeface="Times New Roman"/>
                <a:cs typeface="Times New Roman"/>
              </a:rPr>
              <a:t>’</a:t>
            </a:r>
          </a:p>
          <a:p>
            <a:pPr marL="355600" marR="5080" indent="-342900">
              <a:lnSpc>
                <a:spcPct val="150000"/>
              </a:lnSpc>
              <a:spcBef>
                <a:spcPts val="100"/>
              </a:spcBef>
              <a:buFont typeface="Arial" panose="020B0604020202020204" pitchFamily="34" charset="0"/>
              <a:buChar char="•"/>
              <a:tabLst>
                <a:tab pos="354965" algn="l"/>
                <a:tab pos="5728970" algn="l"/>
              </a:tabLst>
            </a:pPr>
            <a:r>
              <a:rPr lang="en-US" dirty="0">
                <a:latin typeface="Times New Roman"/>
                <a:cs typeface="Times New Roman"/>
              </a:rPr>
              <a:t>Dilute</a:t>
            </a:r>
            <a:r>
              <a:rPr lang="en-US" spc="-35" dirty="0">
                <a:latin typeface="Times New Roman"/>
                <a:cs typeface="Times New Roman"/>
              </a:rPr>
              <a:t> </a:t>
            </a:r>
            <a:r>
              <a:rPr lang="en-US" dirty="0">
                <a:latin typeface="Times New Roman"/>
                <a:cs typeface="Times New Roman"/>
              </a:rPr>
              <a:t>with</a:t>
            </a:r>
            <a:r>
              <a:rPr lang="en-US" spc="-5" dirty="0">
                <a:latin typeface="Times New Roman"/>
                <a:cs typeface="Times New Roman"/>
              </a:rPr>
              <a:t> </a:t>
            </a:r>
            <a:r>
              <a:rPr lang="en-US" dirty="0">
                <a:latin typeface="Times New Roman"/>
                <a:cs typeface="Times New Roman"/>
              </a:rPr>
              <a:t>water</a:t>
            </a:r>
            <a:r>
              <a:rPr lang="en-US" spc="-5" dirty="0">
                <a:latin typeface="Times New Roman"/>
                <a:cs typeface="Times New Roman"/>
              </a:rPr>
              <a:t> </a:t>
            </a:r>
            <a:r>
              <a:rPr lang="en-US" dirty="0">
                <a:latin typeface="Times New Roman"/>
                <a:cs typeface="Times New Roman"/>
              </a:rPr>
              <a:t>to</a:t>
            </a:r>
            <a:r>
              <a:rPr lang="en-US" spc="-20" dirty="0">
                <a:latin typeface="Times New Roman"/>
                <a:cs typeface="Times New Roman"/>
              </a:rPr>
              <a:t> </a:t>
            </a:r>
            <a:r>
              <a:rPr lang="en-US" dirty="0">
                <a:latin typeface="Times New Roman"/>
                <a:cs typeface="Times New Roman"/>
              </a:rPr>
              <a:t>35</a:t>
            </a:r>
            <a:r>
              <a:rPr lang="en-US" spc="-15" dirty="0">
                <a:latin typeface="Times New Roman"/>
                <a:cs typeface="Times New Roman"/>
              </a:rPr>
              <a:t> </a:t>
            </a:r>
            <a:r>
              <a:rPr lang="en-US" spc="-25" dirty="0">
                <a:latin typeface="Times New Roman"/>
                <a:cs typeface="Times New Roman"/>
              </a:rPr>
              <a:t>ml</a:t>
            </a:r>
            <a:endParaRPr lang="en-US" dirty="0">
              <a:latin typeface="Times New Roman"/>
              <a:cs typeface="Times New Roman"/>
            </a:endParaRPr>
          </a:p>
          <a:p>
            <a:pPr marL="355600" marR="5080" indent="-342900">
              <a:lnSpc>
                <a:spcPct val="150000"/>
              </a:lnSpc>
              <a:spcBef>
                <a:spcPts val="100"/>
              </a:spcBef>
              <a:buFont typeface="Arial" panose="020B0604020202020204" pitchFamily="34" charset="0"/>
              <a:buChar char="•"/>
              <a:tabLst>
                <a:tab pos="354965" algn="l"/>
                <a:tab pos="5728970" algn="l"/>
              </a:tabLst>
            </a:pPr>
            <a:r>
              <a:rPr lang="en-US" dirty="0">
                <a:latin typeface="Times New Roman"/>
                <a:cs typeface="Times New Roman"/>
              </a:rPr>
              <a:t>Add</a:t>
            </a:r>
            <a:r>
              <a:rPr lang="en-US" spc="-35" dirty="0">
                <a:latin typeface="Times New Roman"/>
                <a:cs typeface="Times New Roman"/>
              </a:rPr>
              <a:t> </a:t>
            </a:r>
            <a:r>
              <a:rPr lang="en-US" dirty="0">
                <a:latin typeface="Times New Roman"/>
                <a:cs typeface="Times New Roman"/>
              </a:rPr>
              <a:t>freshly</a:t>
            </a:r>
            <a:r>
              <a:rPr lang="en-US" spc="-30" dirty="0">
                <a:latin typeface="Times New Roman"/>
                <a:cs typeface="Times New Roman"/>
              </a:rPr>
              <a:t> </a:t>
            </a:r>
            <a:r>
              <a:rPr lang="en-US" dirty="0">
                <a:latin typeface="Times New Roman"/>
                <a:cs typeface="Times New Roman"/>
              </a:rPr>
              <a:t>prepared</a:t>
            </a:r>
            <a:r>
              <a:rPr lang="en-US" spc="-20" dirty="0">
                <a:latin typeface="Times New Roman"/>
                <a:cs typeface="Times New Roman"/>
              </a:rPr>
              <a:t> </a:t>
            </a:r>
            <a:r>
              <a:rPr lang="en-US" dirty="0">
                <a:latin typeface="Times New Roman"/>
                <a:cs typeface="Times New Roman"/>
              </a:rPr>
              <a:t>10</a:t>
            </a:r>
            <a:r>
              <a:rPr lang="en-US" spc="-35" dirty="0">
                <a:latin typeface="Times New Roman"/>
                <a:cs typeface="Times New Roman"/>
              </a:rPr>
              <a:t> </a:t>
            </a:r>
            <a:r>
              <a:rPr lang="en-US" dirty="0">
                <a:latin typeface="Times New Roman"/>
                <a:cs typeface="Times New Roman"/>
              </a:rPr>
              <a:t>ml</a:t>
            </a:r>
            <a:r>
              <a:rPr lang="en-US" spc="-20" dirty="0">
                <a:latin typeface="Times New Roman"/>
                <a:cs typeface="Times New Roman"/>
              </a:rPr>
              <a:t> </a:t>
            </a:r>
            <a:r>
              <a:rPr lang="en-US" dirty="0">
                <a:latin typeface="Times New Roman"/>
                <a:cs typeface="Times New Roman"/>
              </a:rPr>
              <a:t>of</a:t>
            </a:r>
            <a:r>
              <a:rPr lang="en-US" spc="-25" dirty="0">
                <a:latin typeface="Times New Roman"/>
                <a:cs typeface="Times New Roman"/>
              </a:rPr>
              <a:t> </a:t>
            </a:r>
            <a:r>
              <a:rPr lang="en-US" dirty="0">
                <a:latin typeface="Times New Roman"/>
                <a:cs typeface="Times New Roman"/>
              </a:rPr>
              <a:t>hydrogen</a:t>
            </a:r>
            <a:r>
              <a:rPr lang="en-US" spc="-35" dirty="0">
                <a:latin typeface="Times New Roman"/>
                <a:cs typeface="Times New Roman"/>
              </a:rPr>
              <a:t> </a:t>
            </a:r>
            <a:r>
              <a:rPr lang="en-US" spc="-10" dirty="0">
                <a:latin typeface="Times New Roman"/>
                <a:cs typeface="Times New Roman"/>
              </a:rPr>
              <a:t>sulphide solution</a:t>
            </a:r>
          </a:p>
          <a:p>
            <a:pPr marL="355600" marR="5080" indent="-342900">
              <a:lnSpc>
                <a:spcPct val="150000"/>
              </a:lnSpc>
              <a:spcBef>
                <a:spcPts val="100"/>
              </a:spcBef>
              <a:buFont typeface="Arial" panose="020B0604020202020204" pitchFamily="34" charset="0"/>
              <a:buChar char="•"/>
              <a:tabLst>
                <a:tab pos="354965" algn="l"/>
                <a:tab pos="5728970" algn="l"/>
              </a:tabLst>
            </a:pPr>
            <a:r>
              <a:rPr lang="en-US" dirty="0">
                <a:latin typeface="Times New Roman"/>
                <a:cs typeface="Times New Roman"/>
              </a:rPr>
              <a:t>Dilute</a:t>
            </a:r>
            <a:r>
              <a:rPr lang="en-US" spc="-35" dirty="0">
                <a:latin typeface="Times New Roman"/>
                <a:cs typeface="Times New Roman"/>
              </a:rPr>
              <a:t> </a:t>
            </a:r>
            <a:r>
              <a:rPr lang="en-US" dirty="0">
                <a:latin typeface="Times New Roman"/>
                <a:cs typeface="Times New Roman"/>
              </a:rPr>
              <a:t>with</a:t>
            </a:r>
            <a:r>
              <a:rPr lang="en-US" spc="-5" dirty="0">
                <a:latin typeface="Times New Roman"/>
                <a:cs typeface="Times New Roman"/>
              </a:rPr>
              <a:t> </a:t>
            </a:r>
            <a:r>
              <a:rPr lang="en-US" dirty="0">
                <a:latin typeface="Times New Roman"/>
                <a:cs typeface="Times New Roman"/>
              </a:rPr>
              <a:t>water</a:t>
            </a:r>
            <a:r>
              <a:rPr lang="en-US" spc="-5" dirty="0">
                <a:latin typeface="Times New Roman"/>
                <a:cs typeface="Times New Roman"/>
              </a:rPr>
              <a:t> </a:t>
            </a:r>
            <a:r>
              <a:rPr lang="en-US" dirty="0">
                <a:latin typeface="Times New Roman"/>
                <a:cs typeface="Times New Roman"/>
              </a:rPr>
              <a:t>to</a:t>
            </a:r>
            <a:r>
              <a:rPr lang="en-US" spc="-20" dirty="0">
                <a:latin typeface="Times New Roman"/>
                <a:cs typeface="Times New Roman"/>
              </a:rPr>
              <a:t> </a:t>
            </a:r>
            <a:r>
              <a:rPr lang="en-US" dirty="0">
                <a:latin typeface="Times New Roman"/>
                <a:cs typeface="Times New Roman"/>
              </a:rPr>
              <a:t>50</a:t>
            </a:r>
            <a:r>
              <a:rPr lang="en-US" spc="-15" dirty="0">
                <a:latin typeface="Times New Roman"/>
                <a:cs typeface="Times New Roman"/>
              </a:rPr>
              <a:t> </a:t>
            </a:r>
            <a:r>
              <a:rPr lang="en-US" spc="-25" dirty="0">
                <a:latin typeface="Times New Roman"/>
                <a:cs typeface="Times New Roman"/>
              </a:rPr>
              <a:t>ml</a:t>
            </a:r>
            <a:endParaRPr lang="en-US" dirty="0">
              <a:latin typeface="Times New Roman"/>
              <a:cs typeface="Times New Roman"/>
            </a:endParaRPr>
          </a:p>
          <a:p>
            <a:pPr marL="355600" marR="5080" indent="-342900">
              <a:lnSpc>
                <a:spcPct val="150000"/>
              </a:lnSpc>
              <a:spcBef>
                <a:spcPts val="100"/>
              </a:spcBef>
              <a:buFont typeface="Arial" panose="020B0604020202020204" pitchFamily="34" charset="0"/>
              <a:buChar char="•"/>
              <a:tabLst>
                <a:tab pos="354965" algn="l"/>
                <a:tab pos="5728970" algn="l"/>
              </a:tabLst>
            </a:pPr>
            <a:r>
              <a:rPr lang="en-US" dirty="0">
                <a:latin typeface="Times New Roman"/>
                <a:cs typeface="Times New Roman"/>
              </a:rPr>
              <a:t>Allow</a:t>
            </a:r>
            <a:r>
              <a:rPr lang="en-US" spc="-45" dirty="0">
                <a:latin typeface="Times New Roman"/>
                <a:cs typeface="Times New Roman"/>
              </a:rPr>
              <a:t> </a:t>
            </a:r>
            <a:r>
              <a:rPr lang="en-US" dirty="0">
                <a:latin typeface="Times New Roman"/>
                <a:cs typeface="Times New Roman"/>
              </a:rPr>
              <a:t>to</a:t>
            </a:r>
            <a:r>
              <a:rPr lang="en-US" spc="-15" dirty="0">
                <a:latin typeface="Times New Roman"/>
                <a:cs typeface="Times New Roman"/>
              </a:rPr>
              <a:t> </a:t>
            </a:r>
            <a:r>
              <a:rPr lang="en-US" dirty="0">
                <a:latin typeface="Times New Roman"/>
                <a:cs typeface="Times New Roman"/>
              </a:rPr>
              <a:t>stand</a:t>
            </a:r>
            <a:r>
              <a:rPr lang="en-US" spc="-20" dirty="0">
                <a:latin typeface="Times New Roman"/>
                <a:cs typeface="Times New Roman"/>
              </a:rPr>
              <a:t> </a:t>
            </a:r>
            <a:r>
              <a:rPr lang="en-US" dirty="0">
                <a:latin typeface="Times New Roman"/>
                <a:cs typeface="Times New Roman"/>
              </a:rPr>
              <a:t>for</a:t>
            </a:r>
            <a:r>
              <a:rPr lang="en-US" spc="-35" dirty="0">
                <a:latin typeface="Times New Roman"/>
                <a:cs typeface="Times New Roman"/>
              </a:rPr>
              <a:t> </a:t>
            </a:r>
            <a:r>
              <a:rPr lang="en-US" dirty="0">
                <a:latin typeface="Times New Roman"/>
                <a:cs typeface="Times New Roman"/>
              </a:rPr>
              <a:t>five</a:t>
            </a:r>
            <a:r>
              <a:rPr lang="en-US" spc="-20" dirty="0">
                <a:latin typeface="Times New Roman"/>
                <a:cs typeface="Times New Roman"/>
              </a:rPr>
              <a:t> </a:t>
            </a:r>
            <a:r>
              <a:rPr lang="en-US" spc="-10" dirty="0">
                <a:latin typeface="Times New Roman"/>
                <a:cs typeface="Times New Roman"/>
              </a:rPr>
              <a:t>minutes</a:t>
            </a:r>
            <a:endParaRPr lang="en-US" dirty="0">
              <a:latin typeface="Times New Roman"/>
              <a:cs typeface="Times New Roman"/>
            </a:endParaRPr>
          </a:p>
          <a:p>
            <a:pPr marL="355600" marR="5080" indent="-342900">
              <a:lnSpc>
                <a:spcPct val="150000"/>
              </a:lnSpc>
              <a:spcBef>
                <a:spcPts val="100"/>
              </a:spcBef>
              <a:buFont typeface="Arial" panose="020B0604020202020204" pitchFamily="34" charset="0"/>
              <a:buChar char="•"/>
              <a:tabLst>
                <a:tab pos="354965" algn="l"/>
                <a:tab pos="5728970" algn="l"/>
              </a:tabLst>
            </a:pPr>
            <a:r>
              <a:rPr lang="en-US" spc="-20" dirty="0">
                <a:latin typeface="Times New Roman"/>
                <a:cs typeface="Times New Roman"/>
              </a:rPr>
              <a:t>View</a:t>
            </a:r>
            <a:r>
              <a:rPr lang="en-US" spc="-65" dirty="0">
                <a:latin typeface="Times New Roman"/>
                <a:cs typeface="Times New Roman"/>
              </a:rPr>
              <a:t> </a:t>
            </a:r>
            <a:r>
              <a:rPr lang="en-US" spc="-10" dirty="0">
                <a:latin typeface="Times New Roman"/>
                <a:cs typeface="Times New Roman"/>
              </a:rPr>
              <a:t>downwards</a:t>
            </a:r>
            <a:r>
              <a:rPr lang="en-US" spc="-20" dirty="0">
                <a:latin typeface="Times New Roman"/>
                <a:cs typeface="Times New Roman"/>
              </a:rPr>
              <a:t> </a:t>
            </a:r>
            <a:r>
              <a:rPr lang="en-US" dirty="0">
                <a:latin typeface="Times New Roman"/>
                <a:cs typeface="Times New Roman"/>
              </a:rPr>
              <a:t>over</a:t>
            </a:r>
            <a:r>
              <a:rPr lang="en-US" spc="-35" dirty="0">
                <a:latin typeface="Times New Roman"/>
                <a:cs typeface="Times New Roman"/>
              </a:rPr>
              <a:t> </a:t>
            </a:r>
            <a:r>
              <a:rPr lang="en-US" dirty="0">
                <a:latin typeface="Times New Roman"/>
                <a:cs typeface="Times New Roman"/>
              </a:rPr>
              <a:t>a</a:t>
            </a:r>
            <a:r>
              <a:rPr lang="en-US" spc="-35" dirty="0">
                <a:latin typeface="Times New Roman"/>
                <a:cs typeface="Times New Roman"/>
              </a:rPr>
              <a:t> </a:t>
            </a:r>
            <a:r>
              <a:rPr lang="en-US" dirty="0">
                <a:latin typeface="Times New Roman"/>
                <a:cs typeface="Times New Roman"/>
              </a:rPr>
              <a:t>white</a:t>
            </a:r>
            <a:r>
              <a:rPr lang="en-US" spc="-30" dirty="0">
                <a:latin typeface="Times New Roman"/>
                <a:cs typeface="Times New Roman"/>
              </a:rPr>
              <a:t> </a:t>
            </a:r>
            <a:r>
              <a:rPr lang="en-US" spc="-10" dirty="0">
                <a:latin typeface="Times New Roman"/>
                <a:cs typeface="Times New Roman"/>
              </a:rPr>
              <a:t>surface</a:t>
            </a:r>
            <a:endParaRPr lang="en-US" dirty="0">
              <a:latin typeface="Times New Roman"/>
              <a:cs typeface="Times New Roman"/>
            </a:endParaRPr>
          </a:p>
          <a:p>
            <a:pPr marL="355600" marR="5080" indent="-342900">
              <a:lnSpc>
                <a:spcPct val="150000"/>
              </a:lnSpc>
              <a:spcBef>
                <a:spcPts val="100"/>
              </a:spcBef>
              <a:buFont typeface="Arial" panose="020B0604020202020204" pitchFamily="34" charset="0"/>
              <a:buChar char="•"/>
              <a:tabLst>
                <a:tab pos="354965" algn="l"/>
                <a:tab pos="5728970" algn="l"/>
              </a:tabLst>
            </a:pPr>
            <a:endParaRPr lang="en-US" dirty="0">
              <a:latin typeface="Times New Roman"/>
              <a:cs typeface="Times New Roman"/>
            </a:endParaRPr>
          </a:p>
        </p:txBody>
      </p:sp>
      <p:sp>
        <p:nvSpPr>
          <p:cNvPr id="9" name="object 23"/>
          <p:cNvSpPr txBox="1"/>
          <p:nvPr/>
        </p:nvSpPr>
        <p:spPr>
          <a:xfrm>
            <a:off x="6249506" y="1939137"/>
            <a:ext cx="5620385" cy="4619213"/>
          </a:xfrm>
          <a:prstGeom prst="rect">
            <a:avLst/>
          </a:prstGeom>
        </p:spPr>
        <p:txBody>
          <a:bodyPr vert="horz" wrap="square" lIns="0" tIns="12700" rIns="0" bIns="0" rtlCol="0">
            <a:spAutoFit/>
          </a:bodyPr>
          <a:lstStyle/>
          <a:p>
            <a:pPr marL="355600" marR="251460" algn="ctr">
              <a:lnSpc>
                <a:spcPct val="150000"/>
              </a:lnSpc>
              <a:spcBef>
                <a:spcPts val="100"/>
              </a:spcBef>
            </a:pPr>
            <a:r>
              <a:rPr lang="en-US" b="1" dirty="0">
                <a:latin typeface="Times New Roman"/>
                <a:cs typeface="Times New Roman"/>
              </a:rPr>
              <a:t>Standard sample</a:t>
            </a:r>
            <a:endParaRPr lang="en-US" spc="-25" dirty="0">
              <a:latin typeface="Times New Roman"/>
              <a:cs typeface="Times New Roman"/>
            </a:endParaRPr>
          </a:p>
          <a:p>
            <a:pPr marL="355600" marR="251460">
              <a:lnSpc>
                <a:spcPct val="150000"/>
              </a:lnSpc>
              <a:spcBef>
                <a:spcPts val="100"/>
              </a:spcBef>
            </a:pPr>
            <a:r>
              <a:rPr lang="en-US" sz="1800" spc="-25" dirty="0">
                <a:latin typeface="Times New Roman"/>
                <a:cs typeface="Times New Roman"/>
              </a:rPr>
              <a:t>1. </a:t>
            </a:r>
            <a:r>
              <a:rPr sz="1800" spc="-25" dirty="0">
                <a:latin typeface="Times New Roman"/>
                <a:cs typeface="Times New Roman"/>
              </a:rPr>
              <a:t>Take</a:t>
            </a:r>
            <a:r>
              <a:rPr sz="1800" spc="-45" dirty="0">
                <a:latin typeface="Times New Roman"/>
                <a:cs typeface="Times New Roman"/>
              </a:rPr>
              <a:t> </a:t>
            </a:r>
            <a:r>
              <a:rPr sz="1800" dirty="0">
                <a:latin typeface="Times New Roman"/>
                <a:cs typeface="Times New Roman"/>
              </a:rPr>
              <a:t>2</a:t>
            </a:r>
            <a:r>
              <a:rPr sz="1800" spc="-15" dirty="0">
                <a:latin typeface="Times New Roman"/>
                <a:cs typeface="Times New Roman"/>
              </a:rPr>
              <a:t> </a:t>
            </a:r>
            <a:r>
              <a:rPr sz="1800" dirty="0">
                <a:latin typeface="Times New Roman"/>
                <a:cs typeface="Times New Roman"/>
              </a:rPr>
              <a:t>ml</a:t>
            </a:r>
            <a:r>
              <a:rPr sz="1800" spc="-1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standard</a:t>
            </a:r>
            <a:r>
              <a:rPr sz="1800" spc="-20" dirty="0">
                <a:latin typeface="Times New Roman"/>
                <a:cs typeface="Times New Roman"/>
              </a:rPr>
              <a:t> </a:t>
            </a:r>
            <a:r>
              <a:rPr sz="1800" dirty="0">
                <a:latin typeface="Times New Roman"/>
                <a:cs typeface="Times New Roman"/>
              </a:rPr>
              <a:t>lead</a:t>
            </a:r>
            <a:r>
              <a:rPr sz="1800" spc="-35" dirty="0">
                <a:latin typeface="Times New Roman"/>
                <a:cs typeface="Times New Roman"/>
              </a:rPr>
              <a:t> </a:t>
            </a:r>
            <a:r>
              <a:rPr sz="1800" dirty="0">
                <a:latin typeface="Times New Roman"/>
                <a:cs typeface="Times New Roman"/>
              </a:rPr>
              <a:t>solution</a:t>
            </a:r>
            <a:r>
              <a:rPr sz="1800" spc="-15" dirty="0">
                <a:latin typeface="Times New Roman"/>
                <a:cs typeface="Times New Roman"/>
              </a:rPr>
              <a:t> </a:t>
            </a:r>
            <a:r>
              <a:rPr sz="1800" dirty="0">
                <a:latin typeface="Times New Roman"/>
                <a:cs typeface="Times New Roman"/>
              </a:rPr>
              <a:t>and</a:t>
            </a:r>
            <a:r>
              <a:rPr sz="1800" spc="-25" dirty="0">
                <a:latin typeface="Times New Roman"/>
                <a:cs typeface="Times New Roman"/>
              </a:rPr>
              <a:t> </a:t>
            </a:r>
            <a:r>
              <a:rPr sz="1800" dirty="0">
                <a:latin typeface="Times New Roman"/>
                <a:cs typeface="Times New Roman"/>
              </a:rPr>
              <a:t>dilute</a:t>
            </a:r>
            <a:r>
              <a:rPr sz="1800" spc="-25"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25</a:t>
            </a:r>
            <a:r>
              <a:rPr lang="en-US" spc="-20" dirty="0">
                <a:latin typeface="Times New Roman"/>
                <a:cs typeface="Times New Roman"/>
              </a:rPr>
              <a:t> </a:t>
            </a:r>
            <a:r>
              <a:rPr sz="1800" spc="-25" dirty="0">
                <a:latin typeface="Times New Roman"/>
                <a:cs typeface="Times New Roman"/>
              </a:rPr>
              <a:t>ml </a:t>
            </a:r>
            <a:r>
              <a:rPr sz="1800" dirty="0">
                <a:latin typeface="Times New Roman"/>
                <a:cs typeface="Times New Roman"/>
              </a:rPr>
              <a:t>with</a:t>
            </a:r>
            <a:r>
              <a:rPr sz="1800" spc="-15" dirty="0">
                <a:latin typeface="Times New Roman"/>
                <a:cs typeface="Times New Roman"/>
              </a:rPr>
              <a:t> </a:t>
            </a:r>
            <a:r>
              <a:rPr sz="1800" spc="-20" dirty="0">
                <a:latin typeface="Times New Roman"/>
                <a:cs typeface="Times New Roman"/>
              </a:rPr>
              <a:t>water</a:t>
            </a:r>
            <a:endParaRPr lang="en-US" dirty="0">
              <a:latin typeface="Times New Roman"/>
              <a:cs typeface="Times New Roman"/>
            </a:endParaRPr>
          </a:p>
          <a:p>
            <a:pPr marL="355600" marR="251460">
              <a:lnSpc>
                <a:spcPct val="150000"/>
              </a:lnSpc>
              <a:spcBef>
                <a:spcPts val="100"/>
              </a:spcBef>
            </a:pPr>
            <a:r>
              <a:rPr lang="en-US" sz="1800" dirty="0">
                <a:latin typeface="Times New Roman"/>
                <a:cs typeface="Times New Roman"/>
              </a:rPr>
              <a:t>2. </a:t>
            </a:r>
            <a:r>
              <a:rPr sz="1800" dirty="0">
                <a:latin typeface="Times New Roman"/>
                <a:cs typeface="Times New Roman"/>
              </a:rPr>
              <a:t>Adjust</a:t>
            </a:r>
            <a:r>
              <a:rPr sz="1800" spc="-3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pH</a:t>
            </a:r>
            <a:r>
              <a:rPr sz="1800" spc="-20" dirty="0">
                <a:latin typeface="Times New Roman"/>
                <a:cs typeface="Times New Roman"/>
              </a:rPr>
              <a:t> </a:t>
            </a:r>
            <a:r>
              <a:rPr sz="1800" dirty="0">
                <a:latin typeface="Times New Roman"/>
                <a:cs typeface="Times New Roman"/>
              </a:rPr>
              <a:t>between</a:t>
            </a:r>
            <a:r>
              <a:rPr sz="1800" spc="-15" dirty="0">
                <a:latin typeface="Times New Roman"/>
                <a:cs typeface="Times New Roman"/>
              </a:rPr>
              <a:t> </a:t>
            </a:r>
            <a:r>
              <a:rPr sz="1800" dirty="0">
                <a:latin typeface="Times New Roman"/>
                <a:cs typeface="Times New Roman"/>
              </a:rPr>
              <a:t>3</a:t>
            </a:r>
            <a:r>
              <a:rPr sz="1800" spc="-25"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4</a:t>
            </a:r>
            <a:r>
              <a:rPr sz="1800" spc="-15" dirty="0">
                <a:latin typeface="Times New Roman"/>
                <a:cs typeface="Times New Roman"/>
              </a:rPr>
              <a:t> </a:t>
            </a:r>
            <a:r>
              <a:rPr sz="1800" dirty="0">
                <a:latin typeface="Times New Roman"/>
                <a:cs typeface="Times New Roman"/>
              </a:rPr>
              <a:t>by</a:t>
            </a:r>
            <a:r>
              <a:rPr sz="1800" spc="-15" dirty="0">
                <a:latin typeface="Times New Roman"/>
                <a:cs typeface="Times New Roman"/>
              </a:rPr>
              <a:t> </a:t>
            </a:r>
            <a:r>
              <a:rPr sz="1800" dirty="0">
                <a:latin typeface="Times New Roman"/>
                <a:cs typeface="Times New Roman"/>
              </a:rPr>
              <a:t>adding</a:t>
            </a:r>
            <a:r>
              <a:rPr sz="1800" spc="-25" dirty="0">
                <a:latin typeface="Times New Roman"/>
                <a:cs typeface="Times New Roman"/>
              </a:rPr>
              <a:t> </a:t>
            </a:r>
            <a:r>
              <a:rPr sz="1800" dirty="0">
                <a:latin typeface="Times New Roman"/>
                <a:cs typeface="Times New Roman"/>
              </a:rPr>
              <a:t>dilute</a:t>
            </a:r>
            <a:r>
              <a:rPr sz="1800" spc="-25" dirty="0">
                <a:latin typeface="Times New Roman"/>
                <a:cs typeface="Times New Roman"/>
              </a:rPr>
              <a:t> </a:t>
            </a:r>
            <a:r>
              <a:rPr sz="1800" dirty="0">
                <a:latin typeface="Times New Roman"/>
                <a:cs typeface="Times New Roman"/>
              </a:rPr>
              <a:t>acetic</a:t>
            </a:r>
            <a:r>
              <a:rPr sz="1800" spc="-25" dirty="0">
                <a:latin typeface="Times New Roman"/>
                <a:cs typeface="Times New Roman"/>
              </a:rPr>
              <a:t> </a:t>
            </a:r>
            <a:r>
              <a:rPr sz="1800" spc="-20" dirty="0">
                <a:latin typeface="Times New Roman"/>
                <a:cs typeface="Times New Roman"/>
              </a:rPr>
              <a:t>acid </a:t>
            </a:r>
            <a:r>
              <a:rPr sz="1800" spc="-10" dirty="0">
                <a:latin typeface="Times New Roman"/>
                <a:cs typeface="Times New Roman"/>
              </a:rPr>
              <a:t>‘Sp’</a:t>
            </a:r>
            <a:r>
              <a:rPr sz="1800" spc="-150" dirty="0">
                <a:latin typeface="Times New Roman"/>
                <a:cs typeface="Times New Roman"/>
              </a:rPr>
              <a:t> </a:t>
            </a:r>
            <a:r>
              <a:rPr sz="1800" dirty="0">
                <a:latin typeface="Times New Roman"/>
                <a:cs typeface="Times New Roman"/>
              </a:rPr>
              <a:t>or</a:t>
            </a:r>
            <a:r>
              <a:rPr sz="1800" spc="-45" dirty="0">
                <a:latin typeface="Times New Roman"/>
                <a:cs typeface="Times New Roman"/>
              </a:rPr>
              <a:t> </a:t>
            </a:r>
            <a:r>
              <a:rPr sz="1800" dirty="0">
                <a:latin typeface="Times New Roman"/>
                <a:cs typeface="Times New Roman"/>
              </a:rPr>
              <a:t>dilute</a:t>
            </a:r>
            <a:r>
              <a:rPr sz="1800" spc="-35" dirty="0">
                <a:latin typeface="Times New Roman"/>
                <a:cs typeface="Times New Roman"/>
              </a:rPr>
              <a:t> </a:t>
            </a:r>
            <a:r>
              <a:rPr sz="1800" dirty="0">
                <a:latin typeface="Times New Roman"/>
                <a:cs typeface="Times New Roman"/>
              </a:rPr>
              <a:t>ammonia</a:t>
            </a:r>
            <a:r>
              <a:rPr sz="1800" spc="-20" dirty="0">
                <a:latin typeface="Times New Roman"/>
                <a:cs typeface="Times New Roman"/>
              </a:rPr>
              <a:t> </a:t>
            </a:r>
            <a:r>
              <a:rPr sz="1800" dirty="0">
                <a:latin typeface="Times New Roman"/>
                <a:cs typeface="Times New Roman"/>
              </a:rPr>
              <a:t>solution</a:t>
            </a:r>
            <a:r>
              <a:rPr sz="1800" spc="-25" dirty="0">
                <a:latin typeface="Times New Roman"/>
                <a:cs typeface="Times New Roman"/>
              </a:rPr>
              <a:t> </a:t>
            </a:r>
            <a:r>
              <a:rPr sz="1800" spc="-20" dirty="0">
                <a:latin typeface="Times New Roman"/>
                <a:cs typeface="Times New Roman"/>
              </a:rPr>
              <a:t>‘Sp’</a:t>
            </a:r>
            <a:endParaRPr sz="1800" dirty="0">
              <a:latin typeface="Times New Roman"/>
              <a:cs typeface="Times New Roman"/>
            </a:endParaRPr>
          </a:p>
          <a:p>
            <a:pPr marL="354965" indent="-342265">
              <a:lnSpc>
                <a:spcPct val="100000"/>
              </a:lnSpc>
              <a:spcBef>
                <a:spcPts val="1080"/>
              </a:spcBef>
              <a:buAutoNum type="arabicPeriod" startAt="3"/>
              <a:tabLst>
                <a:tab pos="354965" algn="l"/>
              </a:tabLst>
            </a:pPr>
            <a:r>
              <a:rPr sz="1800" dirty="0">
                <a:latin typeface="Times New Roman"/>
                <a:cs typeface="Times New Roman"/>
              </a:rPr>
              <a:t>Dilute</a:t>
            </a:r>
            <a:r>
              <a:rPr sz="1800" spc="-35" dirty="0">
                <a:latin typeface="Times New Roman"/>
                <a:cs typeface="Times New Roman"/>
              </a:rPr>
              <a:t> </a:t>
            </a:r>
            <a:r>
              <a:rPr sz="1800" dirty="0">
                <a:latin typeface="Times New Roman"/>
                <a:cs typeface="Times New Roman"/>
              </a:rPr>
              <a:t>with</a:t>
            </a:r>
            <a:r>
              <a:rPr sz="1800" spc="-5" dirty="0">
                <a:latin typeface="Times New Roman"/>
                <a:cs typeface="Times New Roman"/>
              </a:rPr>
              <a:t> </a:t>
            </a:r>
            <a:r>
              <a:rPr sz="1800" dirty="0">
                <a:latin typeface="Times New Roman"/>
                <a:cs typeface="Times New Roman"/>
              </a:rPr>
              <a:t>water</a:t>
            </a:r>
            <a:r>
              <a:rPr sz="1800" spc="-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35</a:t>
            </a:r>
            <a:r>
              <a:rPr sz="1800" spc="-15" dirty="0">
                <a:latin typeface="Times New Roman"/>
                <a:cs typeface="Times New Roman"/>
              </a:rPr>
              <a:t> </a:t>
            </a:r>
            <a:r>
              <a:rPr sz="1800" spc="-25" dirty="0">
                <a:latin typeface="Times New Roman"/>
                <a:cs typeface="Times New Roman"/>
              </a:rPr>
              <a:t>ml</a:t>
            </a:r>
            <a:endParaRPr sz="1800" dirty="0">
              <a:latin typeface="Times New Roman"/>
              <a:cs typeface="Times New Roman"/>
            </a:endParaRPr>
          </a:p>
          <a:p>
            <a:pPr marL="355600" marR="728980" indent="-342900">
              <a:lnSpc>
                <a:spcPct val="150000"/>
              </a:lnSpc>
              <a:buAutoNum type="arabicPeriod" startAt="3"/>
              <a:tabLst>
                <a:tab pos="355600" algn="l"/>
              </a:tabLst>
            </a:pPr>
            <a:r>
              <a:rPr sz="1800" dirty="0">
                <a:latin typeface="Times New Roman"/>
                <a:cs typeface="Times New Roman"/>
              </a:rPr>
              <a:t>Add</a:t>
            </a:r>
            <a:r>
              <a:rPr sz="1800" spc="-30" dirty="0">
                <a:latin typeface="Times New Roman"/>
                <a:cs typeface="Times New Roman"/>
              </a:rPr>
              <a:t> </a:t>
            </a:r>
            <a:r>
              <a:rPr sz="1800" dirty="0">
                <a:latin typeface="Times New Roman"/>
                <a:cs typeface="Times New Roman"/>
              </a:rPr>
              <a:t>freshly</a:t>
            </a:r>
            <a:r>
              <a:rPr sz="1800" spc="-30" dirty="0">
                <a:latin typeface="Times New Roman"/>
                <a:cs typeface="Times New Roman"/>
              </a:rPr>
              <a:t> </a:t>
            </a:r>
            <a:r>
              <a:rPr sz="1800" dirty="0">
                <a:latin typeface="Times New Roman"/>
                <a:cs typeface="Times New Roman"/>
              </a:rPr>
              <a:t>prepared</a:t>
            </a:r>
            <a:r>
              <a:rPr sz="1800" spc="-15" dirty="0">
                <a:latin typeface="Times New Roman"/>
                <a:cs typeface="Times New Roman"/>
              </a:rPr>
              <a:t> </a:t>
            </a:r>
            <a:r>
              <a:rPr sz="1800" dirty="0">
                <a:latin typeface="Times New Roman"/>
                <a:cs typeface="Times New Roman"/>
              </a:rPr>
              <a:t>10</a:t>
            </a:r>
            <a:r>
              <a:rPr sz="1800" spc="-30" dirty="0">
                <a:latin typeface="Times New Roman"/>
                <a:cs typeface="Times New Roman"/>
              </a:rPr>
              <a:t> </a:t>
            </a:r>
            <a:r>
              <a:rPr sz="1800" dirty="0">
                <a:latin typeface="Times New Roman"/>
                <a:cs typeface="Times New Roman"/>
              </a:rPr>
              <a:t>ml</a:t>
            </a:r>
            <a:r>
              <a:rPr sz="1800" spc="-1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hydrogen</a:t>
            </a:r>
            <a:r>
              <a:rPr sz="1800" spc="-30" dirty="0">
                <a:latin typeface="Times New Roman"/>
                <a:cs typeface="Times New Roman"/>
              </a:rPr>
              <a:t> </a:t>
            </a:r>
            <a:r>
              <a:rPr sz="1800" spc="-10" dirty="0">
                <a:latin typeface="Times New Roman"/>
                <a:cs typeface="Times New Roman"/>
              </a:rPr>
              <a:t>sulphide solution</a:t>
            </a:r>
            <a:endParaRPr sz="1800" dirty="0">
              <a:latin typeface="Times New Roman"/>
              <a:cs typeface="Times New Roman"/>
            </a:endParaRPr>
          </a:p>
          <a:p>
            <a:pPr marL="354965" indent="-342265">
              <a:lnSpc>
                <a:spcPct val="100000"/>
              </a:lnSpc>
              <a:spcBef>
                <a:spcPts val="1080"/>
              </a:spcBef>
              <a:buAutoNum type="arabicPeriod" startAt="3"/>
              <a:tabLst>
                <a:tab pos="354965" algn="l"/>
              </a:tabLst>
            </a:pPr>
            <a:r>
              <a:rPr sz="1800" dirty="0">
                <a:latin typeface="Times New Roman"/>
                <a:cs typeface="Times New Roman"/>
              </a:rPr>
              <a:t>Dilute</a:t>
            </a:r>
            <a:r>
              <a:rPr sz="1800" spc="-35" dirty="0">
                <a:latin typeface="Times New Roman"/>
                <a:cs typeface="Times New Roman"/>
              </a:rPr>
              <a:t> </a:t>
            </a:r>
            <a:r>
              <a:rPr sz="1800" dirty="0">
                <a:latin typeface="Times New Roman"/>
                <a:cs typeface="Times New Roman"/>
              </a:rPr>
              <a:t>with</a:t>
            </a:r>
            <a:r>
              <a:rPr sz="1800" spc="-5" dirty="0">
                <a:latin typeface="Times New Roman"/>
                <a:cs typeface="Times New Roman"/>
              </a:rPr>
              <a:t> </a:t>
            </a:r>
            <a:r>
              <a:rPr sz="1800" dirty="0">
                <a:latin typeface="Times New Roman"/>
                <a:cs typeface="Times New Roman"/>
              </a:rPr>
              <a:t>water</a:t>
            </a:r>
            <a:r>
              <a:rPr sz="1800" spc="-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50</a:t>
            </a:r>
            <a:r>
              <a:rPr sz="1800" spc="-15" dirty="0">
                <a:latin typeface="Times New Roman"/>
                <a:cs typeface="Times New Roman"/>
              </a:rPr>
              <a:t> </a:t>
            </a:r>
            <a:r>
              <a:rPr sz="1800" spc="-25" dirty="0">
                <a:latin typeface="Times New Roman"/>
                <a:cs typeface="Times New Roman"/>
              </a:rPr>
              <a:t>ml</a:t>
            </a:r>
            <a:endParaRPr sz="1800" dirty="0">
              <a:latin typeface="Times New Roman"/>
              <a:cs typeface="Times New Roman"/>
            </a:endParaRPr>
          </a:p>
          <a:p>
            <a:pPr marL="354965" indent="-342265">
              <a:lnSpc>
                <a:spcPct val="100000"/>
              </a:lnSpc>
              <a:spcBef>
                <a:spcPts val="1080"/>
              </a:spcBef>
              <a:buAutoNum type="arabicPeriod" startAt="3"/>
              <a:tabLst>
                <a:tab pos="354965" algn="l"/>
              </a:tabLst>
            </a:pPr>
            <a:r>
              <a:rPr sz="1800" dirty="0">
                <a:latin typeface="Times New Roman"/>
                <a:cs typeface="Times New Roman"/>
              </a:rPr>
              <a:t>Allow</a:t>
            </a:r>
            <a:r>
              <a:rPr sz="1800" spc="-45"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stand</a:t>
            </a:r>
            <a:r>
              <a:rPr sz="1800" spc="-20" dirty="0">
                <a:latin typeface="Times New Roman"/>
                <a:cs typeface="Times New Roman"/>
              </a:rPr>
              <a:t> </a:t>
            </a:r>
            <a:r>
              <a:rPr sz="1800" dirty="0">
                <a:latin typeface="Times New Roman"/>
                <a:cs typeface="Times New Roman"/>
              </a:rPr>
              <a:t>for</a:t>
            </a:r>
            <a:r>
              <a:rPr sz="1800" spc="-35" dirty="0">
                <a:latin typeface="Times New Roman"/>
                <a:cs typeface="Times New Roman"/>
              </a:rPr>
              <a:t> </a:t>
            </a:r>
            <a:r>
              <a:rPr sz="1800" dirty="0">
                <a:latin typeface="Times New Roman"/>
                <a:cs typeface="Times New Roman"/>
              </a:rPr>
              <a:t>five</a:t>
            </a:r>
            <a:r>
              <a:rPr sz="1800" spc="-15" dirty="0">
                <a:latin typeface="Times New Roman"/>
                <a:cs typeface="Times New Roman"/>
              </a:rPr>
              <a:t> </a:t>
            </a:r>
            <a:r>
              <a:rPr sz="1800" spc="-10" dirty="0">
                <a:latin typeface="Times New Roman"/>
                <a:cs typeface="Times New Roman"/>
              </a:rPr>
              <a:t>minutes</a:t>
            </a:r>
            <a:endParaRPr sz="1800" dirty="0">
              <a:latin typeface="Times New Roman"/>
              <a:cs typeface="Times New Roman"/>
            </a:endParaRPr>
          </a:p>
          <a:p>
            <a:pPr marL="354965" indent="-342265">
              <a:lnSpc>
                <a:spcPct val="100000"/>
              </a:lnSpc>
              <a:spcBef>
                <a:spcPts val="1080"/>
              </a:spcBef>
              <a:buAutoNum type="arabicPeriod" startAt="3"/>
              <a:tabLst>
                <a:tab pos="354965" algn="l"/>
              </a:tabLst>
            </a:pPr>
            <a:r>
              <a:rPr sz="1800" spc="-20" dirty="0">
                <a:latin typeface="Times New Roman"/>
                <a:cs typeface="Times New Roman"/>
              </a:rPr>
              <a:t>View</a:t>
            </a:r>
            <a:r>
              <a:rPr sz="1800" spc="-65" dirty="0">
                <a:latin typeface="Times New Roman"/>
                <a:cs typeface="Times New Roman"/>
              </a:rPr>
              <a:t> </a:t>
            </a:r>
            <a:r>
              <a:rPr sz="1800" spc="-10" dirty="0">
                <a:latin typeface="Times New Roman"/>
                <a:cs typeface="Times New Roman"/>
              </a:rPr>
              <a:t>downwards</a:t>
            </a:r>
            <a:r>
              <a:rPr sz="1800" spc="-20" dirty="0">
                <a:latin typeface="Times New Roman"/>
                <a:cs typeface="Times New Roman"/>
              </a:rPr>
              <a:t> </a:t>
            </a:r>
            <a:r>
              <a:rPr sz="1800" dirty="0">
                <a:latin typeface="Times New Roman"/>
                <a:cs typeface="Times New Roman"/>
              </a:rPr>
              <a:t>over</a:t>
            </a:r>
            <a:r>
              <a:rPr sz="1800" spc="-35" dirty="0">
                <a:latin typeface="Times New Roman"/>
                <a:cs typeface="Times New Roman"/>
              </a:rPr>
              <a:t> </a:t>
            </a:r>
            <a:r>
              <a:rPr sz="1800" dirty="0">
                <a:latin typeface="Times New Roman"/>
                <a:cs typeface="Times New Roman"/>
              </a:rPr>
              <a:t>a</a:t>
            </a:r>
            <a:r>
              <a:rPr sz="1800" spc="-35" dirty="0">
                <a:latin typeface="Times New Roman"/>
                <a:cs typeface="Times New Roman"/>
              </a:rPr>
              <a:t> </a:t>
            </a:r>
            <a:r>
              <a:rPr sz="1800" dirty="0">
                <a:latin typeface="Times New Roman"/>
                <a:cs typeface="Times New Roman"/>
              </a:rPr>
              <a:t>white</a:t>
            </a:r>
            <a:r>
              <a:rPr sz="1800" spc="-30" dirty="0">
                <a:latin typeface="Times New Roman"/>
                <a:cs typeface="Times New Roman"/>
              </a:rPr>
              <a:t> </a:t>
            </a:r>
            <a:r>
              <a:rPr sz="1800" spc="-10" dirty="0">
                <a:latin typeface="Times New Roman"/>
                <a:cs typeface="Times New Roman"/>
              </a:rPr>
              <a:t>surface</a:t>
            </a:r>
            <a:endParaRPr sz="1800" dirty="0">
              <a:latin typeface="Times New Roman"/>
              <a:cs typeface="Times New Roman"/>
            </a:endParaRPr>
          </a:p>
        </p:txBody>
      </p:sp>
    </p:spTree>
    <p:extLst>
      <p:ext uri="{BB962C8B-B14F-4D97-AF65-F5344CB8AC3E}">
        <p14:creationId xmlns:p14="http://schemas.microsoft.com/office/powerpoint/2010/main" val="233556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p:cNvPicPr/>
          <p:nvPr/>
        </p:nvPicPr>
        <p:blipFill>
          <a:blip r:embed="rId2" cstate="print"/>
          <a:stretch>
            <a:fillRect/>
          </a:stretch>
        </p:blipFill>
        <p:spPr>
          <a:xfrm>
            <a:off x="525681" y="1847422"/>
            <a:ext cx="3023616" cy="3936492"/>
          </a:xfrm>
          <a:prstGeom prst="rect">
            <a:avLst/>
          </a:prstGeom>
        </p:spPr>
      </p:pic>
      <p:pic>
        <p:nvPicPr>
          <p:cNvPr id="10" name="object 2"/>
          <p:cNvPicPr/>
          <p:nvPr/>
        </p:nvPicPr>
        <p:blipFill>
          <a:blip r:embed="rId3" cstate="print"/>
          <a:stretch>
            <a:fillRect/>
          </a:stretch>
        </p:blipFill>
        <p:spPr>
          <a:xfrm>
            <a:off x="3630367" y="1106580"/>
            <a:ext cx="2798063" cy="2798064"/>
          </a:xfrm>
          <a:prstGeom prst="rect">
            <a:avLst/>
          </a:prstGeom>
        </p:spPr>
      </p:pic>
      <p:pic>
        <p:nvPicPr>
          <p:cNvPr id="11" name="object 6"/>
          <p:cNvPicPr/>
          <p:nvPr/>
        </p:nvPicPr>
        <p:blipFill>
          <a:blip r:embed="rId4" cstate="print"/>
          <a:stretch>
            <a:fillRect/>
          </a:stretch>
        </p:blipFill>
        <p:spPr>
          <a:xfrm>
            <a:off x="4182304" y="4038599"/>
            <a:ext cx="3776472" cy="2580132"/>
          </a:xfrm>
          <a:prstGeom prst="rect">
            <a:avLst/>
          </a:prstGeom>
        </p:spPr>
      </p:pic>
      <p:pic>
        <p:nvPicPr>
          <p:cNvPr id="12" name="object 7"/>
          <p:cNvPicPr/>
          <p:nvPr/>
        </p:nvPicPr>
        <p:blipFill>
          <a:blip r:embed="rId5" cstate="print"/>
          <a:stretch>
            <a:fillRect/>
          </a:stretch>
        </p:blipFill>
        <p:spPr>
          <a:xfrm>
            <a:off x="8673083" y="3678935"/>
            <a:ext cx="1999487" cy="2939796"/>
          </a:xfrm>
          <a:prstGeom prst="rect">
            <a:avLst/>
          </a:prstGeom>
        </p:spPr>
      </p:pic>
      <p:pic>
        <p:nvPicPr>
          <p:cNvPr id="14" name="object 3"/>
          <p:cNvPicPr/>
          <p:nvPr/>
        </p:nvPicPr>
        <p:blipFill>
          <a:blip r:embed="rId6" cstate="print"/>
          <a:stretch>
            <a:fillRect/>
          </a:stretch>
        </p:blipFill>
        <p:spPr>
          <a:xfrm>
            <a:off x="7543800" y="1066962"/>
            <a:ext cx="2894688" cy="2611973"/>
          </a:xfrm>
          <a:prstGeom prst="rect">
            <a:avLst/>
          </a:prstGeom>
        </p:spPr>
      </p:pic>
      <p:pic>
        <p:nvPicPr>
          <p:cNvPr id="2" name="Picture 2">
            <a:extLst>
              <a:ext uri="{FF2B5EF4-FFF2-40B4-BE49-F238E27FC236}">
                <a16:creationId xmlns:a16="http://schemas.microsoft.com/office/drawing/2014/main" id="{3D4F4DAC-C00E-35C5-F44C-A1B1295596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C70B19A-A6D0-C1AF-E1D0-B8F3E663FF73}"/>
              </a:ext>
            </a:extLst>
          </p:cNvPr>
          <p:cNvSpPr txBox="1">
            <a:spLocks/>
          </p:cNvSpPr>
          <p:nvPr/>
        </p:nvSpPr>
        <p:spPr>
          <a:xfrm>
            <a:off x="2793940" y="21499"/>
            <a:ext cx="6553200" cy="68579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en-US" sz="3200" b="1" u="sng" dirty="0">
                <a:solidFill>
                  <a:srgbClr val="000000"/>
                </a:solidFill>
                <a:latin typeface="Times New Roman"/>
                <a:cs typeface="Times New Roman"/>
              </a:rPr>
              <a:t> Pharmacopoeia</a:t>
            </a:r>
            <a:r>
              <a:rPr lang="en-US" sz="3200" u="sng" dirty="0">
                <a:solidFill>
                  <a:srgbClr val="000000"/>
                </a:solidFill>
                <a:latin typeface="Times New Roman"/>
                <a:cs typeface="Times New Roman"/>
              </a:rPr>
              <a:t>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803047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565304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Heavy Metals</a:t>
            </a:r>
            <a:endParaRPr sz="3600" b="1" dirty="0">
              <a:solidFill>
                <a:srgbClr val="000000"/>
              </a:solidFill>
              <a:latin typeface="Times New Roman"/>
              <a:cs typeface="Times New Roman"/>
            </a:endParaRPr>
          </a:p>
        </p:txBody>
      </p:sp>
      <p:sp>
        <p:nvSpPr>
          <p:cNvPr id="10" name="object 5"/>
          <p:cNvSpPr txBox="1"/>
          <p:nvPr/>
        </p:nvSpPr>
        <p:spPr>
          <a:xfrm>
            <a:off x="944311" y="1292818"/>
            <a:ext cx="10608945" cy="3771900"/>
          </a:xfrm>
          <a:prstGeom prst="rect">
            <a:avLst/>
          </a:prstGeom>
        </p:spPr>
        <p:txBody>
          <a:bodyPr vert="horz" wrap="square" lIns="0" tIns="195580" rIns="0" bIns="0" rtlCol="0">
            <a:spAutoFit/>
          </a:bodyPr>
          <a:lstStyle/>
          <a:p>
            <a:pPr marL="12700">
              <a:lnSpc>
                <a:spcPct val="100000"/>
              </a:lnSpc>
              <a:spcBef>
                <a:spcPts val="1540"/>
              </a:spcBef>
            </a:pPr>
            <a:r>
              <a:rPr sz="2400" b="1" spc="-10" dirty="0">
                <a:latin typeface="Times New Roman"/>
                <a:cs typeface="Times New Roman"/>
              </a:rPr>
              <a:t>Observation:</a:t>
            </a:r>
            <a:endParaRPr sz="2400" dirty="0">
              <a:latin typeface="Times New Roman"/>
              <a:cs typeface="Times New Roman"/>
            </a:endParaRPr>
          </a:p>
          <a:p>
            <a:pPr marL="12700" marR="457200">
              <a:lnSpc>
                <a:spcPct val="150000"/>
              </a:lnSpc>
            </a:pP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color</a:t>
            </a:r>
            <a:r>
              <a:rPr sz="2400" spc="-10" dirty="0">
                <a:latin typeface="Times New Roman"/>
                <a:cs typeface="Times New Roman"/>
              </a:rPr>
              <a:t> </a:t>
            </a:r>
            <a:r>
              <a:rPr sz="2400" dirty="0">
                <a:latin typeface="Times New Roman"/>
                <a:cs typeface="Times New Roman"/>
              </a:rPr>
              <a:t>produce</a:t>
            </a:r>
            <a:r>
              <a:rPr sz="2400" spc="-10"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b="1" i="1" spc="-20" dirty="0">
                <a:latin typeface="Times New Roman"/>
                <a:cs typeface="Times New Roman"/>
              </a:rPr>
              <a:t>sample(Test)</a:t>
            </a:r>
            <a:r>
              <a:rPr sz="2400" b="1" i="1" spc="-50" dirty="0">
                <a:latin typeface="Times New Roman"/>
                <a:cs typeface="Times New Roman"/>
              </a:rPr>
              <a:t> </a:t>
            </a:r>
            <a:r>
              <a:rPr sz="2400" i="1" dirty="0">
                <a:latin typeface="Times New Roman"/>
                <a:cs typeface="Times New Roman"/>
              </a:rPr>
              <a:t>solution</a:t>
            </a:r>
            <a:r>
              <a:rPr sz="2400" i="1" spc="-40" dirty="0">
                <a:latin typeface="Times New Roman"/>
                <a:cs typeface="Times New Roman"/>
              </a:rPr>
              <a:t> </a:t>
            </a:r>
            <a:r>
              <a:rPr sz="2400" i="1" dirty="0">
                <a:latin typeface="Times New Roman"/>
                <a:cs typeface="Times New Roman"/>
              </a:rPr>
              <a:t>should</a:t>
            </a:r>
            <a:r>
              <a:rPr sz="2400" i="1" spc="-5" dirty="0">
                <a:latin typeface="Times New Roman"/>
                <a:cs typeface="Times New Roman"/>
              </a:rPr>
              <a:t> </a:t>
            </a:r>
            <a:r>
              <a:rPr sz="2400" b="1" i="1" dirty="0">
                <a:latin typeface="Times New Roman"/>
                <a:cs typeface="Times New Roman"/>
              </a:rPr>
              <a:t>not</a:t>
            </a:r>
            <a:r>
              <a:rPr sz="2400" b="1" i="1" spc="-5" dirty="0">
                <a:latin typeface="Times New Roman"/>
                <a:cs typeface="Times New Roman"/>
              </a:rPr>
              <a:t> </a:t>
            </a:r>
            <a:r>
              <a:rPr sz="2400" b="1" i="1" dirty="0">
                <a:latin typeface="Times New Roman"/>
                <a:cs typeface="Times New Roman"/>
              </a:rPr>
              <a:t>be greater</a:t>
            </a:r>
            <a:r>
              <a:rPr sz="2400" b="1" i="1" spc="-25" dirty="0">
                <a:latin typeface="Times New Roman"/>
                <a:cs typeface="Times New Roman"/>
              </a:rPr>
              <a:t> </a:t>
            </a:r>
            <a:r>
              <a:rPr sz="2400" i="1" dirty="0">
                <a:latin typeface="Times New Roman"/>
                <a:cs typeface="Times New Roman"/>
              </a:rPr>
              <a:t>than</a:t>
            </a:r>
            <a:r>
              <a:rPr sz="2400" i="1" spc="5" dirty="0">
                <a:latin typeface="Times New Roman"/>
                <a:cs typeface="Times New Roman"/>
              </a:rPr>
              <a:t> </a:t>
            </a:r>
            <a:r>
              <a:rPr sz="2400" b="1" i="1" spc="-10" dirty="0">
                <a:latin typeface="Times New Roman"/>
                <a:cs typeface="Times New Roman"/>
              </a:rPr>
              <a:t>standard </a:t>
            </a:r>
            <a:r>
              <a:rPr sz="2400" dirty="0">
                <a:latin typeface="Times New Roman"/>
                <a:cs typeface="Times New Roman"/>
              </a:rPr>
              <a:t>solution.</a:t>
            </a:r>
            <a:r>
              <a:rPr sz="2400" spc="-50" dirty="0">
                <a:latin typeface="Times New Roman"/>
                <a:cs typeface="Times New Roman"/>
              </a:rPr>
              <a:t> </a:t>
            </a:r>
            <a:r>
              <a:rPr sz="2400" dirty="0">
                <a:latin typeface="Times New Roman"/>
                <a:cs typeface="Times New Roman"/>
              </a:rPr>
              <a:t>If</a:t>
            </a:r>
            <a:r>
              <a:rPr sz="2400" spc="-10" dirty="0">
                <a:latin typeface="Times New Roman"/>
                <a:cs typeface="Times New Roman"/>
              </a:rPr>
              <a:t> </a:t>
            </a:r>
            <a:r>
              <a:rPr sz="2400" dirty="0">
                <a:latin typeface="Times New Roman"/>
                <a:cs typeface="Times New Roman"/>
              </a:rPr>
              <a:t>color</a:t>
            </a:r>
            <a:r>
              <a:rPr sz="2400" spc="-10" dirty="0">
                <a:latin typeface="Times New Roman"/>
                <a:cs typeface="Times New Roman"/>
              </a:rPr>
              <a:t> </a:t>
            </a:r>
            <a:r>
              <a:rPr sz="2400" dirty="0">
                <a:latin typeface="Times New Roman"/>
                <a:cs typeface="Times New Roman"/>
              </a:rPr>
              <a:t>produces</a:t>
            </a:r>
            <a:r>
              <a:rPr sz="2400" spc="-30"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sample</a:t>
            </a:r>
            <a:r>
              <a:rPr sz="2400" spc="-10" dirty="0">
                <a:latin typeface="Times New Roman"/>
                <a:cs typeface="Times New Roman"/>
              </a:rPr>
              <a:t> </a:t>
            </a:r>
            <a:r>
              <a:rPr sz="2400" dirty="0">
                <a:latin typeface="Times New Roman"/>
                <a:cs typeface="Times New Roman"/>
              </a:rPr>
              <a:t>solution</a:t>
            </a:r>
            <a:r>
              <a:rPr sz="2400" spc="-35" dirty="0">
                <a:latin typeface="Times New Roman"/>
                <a:cs typeface="Times New Roman"/>
              </a:rPr>
              <a:t> </a:t>
            </a:r>
            <a:r>
              <a:rPr sz="2400" dirty="0">
                <a:latin typeface="Times New Roman"/>
                <a:cs typeface="Times New Roman"/>
              </a:rPr>
              <a:t>is</a:t>
            </a:r>
            <a:r>
              <a:rPr sz="2400" spc="-20" dirty="0">
                <a:latin typeface="Times New Roman"/>
                <a:cs typeface="Times New Roman"/>
              </a:rPr>
              <a:t> </a:t>
            </a:r>
            <a:r>
              <a:rPr sz="2400" i="1" dirty="0">
                <a:latin typeface="Times New Roman"/>
                <a:cs typeface="Times New Roman"/>
              </a:rPr>
              <a:t>less</a:t>
            </a:r>
            <a:r>
              <a:rPr sz="2400" i="1" spc="-15" dirty="0">
                <a:latin typeface="Times New Roman"/>
                <a:cs typeface="Times New Roman"/>
              </a:rPr>
              <a:t> </a:t>
            </a:r>
            <a:r>
              <a:rPr sz="2400" i="1" dirty="0">
                <a:latin typeface="Times New Roman"/>
                <a:cs typeface="Times New Roman"/>
              </a:rPr>
              <a:t>than</a:t>
            </a:r>
            <a:r>
              <a:rPr sz="2400" i="1" spc="-10" dirty="0">
                <a:latin typeface="Times New Roman"/>
                <a:cs typeface="Times New Roman"/>
              </a:rPr>
              <a:t> </a:t>
            </a:r>
            <a:r>
              <a:rPr sz="2400" i="1" dirty="0">
                <a:latin typeface="Times New Roman"/>
                <a:cs typeface="Times New Roman"/>
              </a:rPr>
              <a:t>the</a:t>
            </a:r>
            <a:r>
              <a:rPr sz="2400" i="1" spc="-35" dirty="0">
                <a:latin typeface="Times New Roman"/>
                <a:cs typeface="Times New Roman"/>
              </a:rPr>
              <a:t> </a:t>
            </a:r>
            <a:r>
              <a:rPr sz="2400" i="1" spc="-10" dirty="0">
                <a:latin typeface="Times New Roman"/>
                <a:cs typeface="Times New Roman"/>
              </a:rPr>
              <a:t>standard</a:t>
            </a:r>
            <a:r>
              <a:rPr sz="2400" i="1" spc="-20" dirty="0">
                <a:latin typeface="Times New Roman"/>
                <a:cs typeface="Times New Roman"/>
              </a:rPr>
              <a:t> </a:t>
            </a:r>
            <a:r>
              <a:rPr sz="2400" dirty="0">
                <a:latin typeface="Times New Roman"/>
                <a:cs typeface="Times New Roman"/>
              </a:rPr>
              <a:t>solution,</a:t>
            </a:r>
            <a:r>
              <a:rPr sz="2400" spc="-35" dirty="0">
                <a:latin typeface="Times New Roman"/>
                <a:cs typeface="Times New Roman"/>
              </a:rPr>
              <a:t> </a:t>
            </a:r>
            <a:r>
              <a:rPr sz="2400" spc="-25" dirty="0">
                <a:latin typeface="Times New Roman"/>
                <a:cs typeface="Times New Roman"/>
              </a:rPr>
              <a:t>the </a:t>
            </a:r>
            <a:r>
              <a:rPr sz="2400" dirty="0">
                <a:latin typeface="Times New Roman"/>
                <a:cs typeface="Times New Roman"/>
              </a:rPr>
              <a:t>sample</a:t>
            </a:r>
            <a:r>
              <a:rPr sz="2400" spc="-15" dirty="0">
                <a:latin typeface="Times New Roman"/>
                <a:cs typeface="Times New Roman"/>
              </a:rPr>
              <a:t> </a:t>
            </a:r>
            <a:r>
              <a:rPr sz="2400" dirty="0">
                <a:latin typeface="Times New Roman"/>
                <a:cs typeface="Times New Roman"/>
              </a:rPr>
              <a:t>will</a:t>
            </a:r>
            <a:r>
              <a:rPr sz="2400" spc="-25" dirty="0">
                <a:latin typeface="Times New Roman"/>
                <a:cs typeface="Times New Roman"/>
              </a:rPr>
              <a:t> </a:t>
            </a:r>
            <a:r>
              <a:rPr sz="2400" dirty="0">
                <a:latin typeface="Times New Roman"/>
                <a:cs typeface="Times New Roman"/>
              </a:rPr>
              <a:t>pass</a:t>
            </a:r>
            <a:r>
              <a:rPr sz="2400" spc="-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limit</a:t>
            </a:r>
            <a:r>
              <a:rPr sz="2400" spc="-25" dirty="0">
                <a:latin typeface="Times New Roman"/>
                <a:cs typeface="Times New Roman"/>
              </a:rPr>
              <a:t> </a:t>
            </a:r>
            <a:r>
              <a:rPr sz="2400" dirty="0">
                <a:latin typeface="Times New Roman"/>
                <a:cs typeface="Times New Roman"/>
              </a:rPr>
              <a:t>test</a:t>
            </a:r>
            <a:r>
              <a:rPr sz="2400" spc="-30"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heavy</a:t>
            </a:r>
            <a:r>
              <a:rPr sz="2400" spc="-20" dirty="0">
                <a:latin typeface="Times New Roman"/>
                <a:cs typeface="Times New Roman"/>
              </a:rPr>
              <a:t> </a:t>
            </a:r>
            <a:r>
              <a:rPr sz="2400" dirty="0">
                <a:latin typeface="Times New Roman"/>
                <a:cs typeface="Times New Roman"/>
              </a:rPr>
              <a:t>metals</a:t>
            </a:r>
            <a:r>
              <a:rPr sz="2400" spc="-20" dirty="0">
                <a:latin typeface="Times New Roman"/>
                <a:cs typeface="Times New Roman"/>
              </a:rPr>
              <a:t> </a:t>
            </a:r>
            <a:r>
              <a:rPr sz="2400" dirty="0">
                <a:latin typeface="Times New Roman"/>
                <a:cs typeface="Times New Roman"/>
              </a:rPr>
              <a:t>&amp;</a:t>
            </a:r>
            <a:r>
              <a:rPr sz="2400" spc="-10" dirty="0">
                <a:latin typeface="Times New Roman"/>
                <a:cs typeface="Times New Roman"/>
              </a:rPr>
              <a:t> </a:t>
            </a:r>
            <a:r>
              <a:rPr sz="2400" dirty="0">
                <a:latin typeface="Times New Roman"/>
                <a:cs typeface="Times New Roman"/>
              </a:rPr>
              <a:t>vice</a:t>
            </a:r>
            <a:r>
              <a:rPr sz="2400" spc="-30" dirty="0">
                <a:latin typeface="Times New Roman"/>
                <a:cs typeface="Times New Roman"/>
              </a:rPr>
              <a:t> </a:t>
            </a:r>
            <a:r>
              <a:rPr sz="2400" spc="-10" dirty="0">
                <a:latin typeface="Times New Roman"/>
                <a:cs typeface="Times New Roman"/>
              </a:rPr>
              <a:t>versa.</a:t>
            </a:r>
            <a:endParaRPr sz="2400" dirty="0">
              <a:latin typeface="Times New Roman"/>
              <a:cs typeface="Times New Roman"/>
            </a:endParaRPr>
          </a:p>
          <a:p>
            <a:pPr>
              <a:lnSpc>
                <a:spcPct val="100000"/>
              </a:lnSpc>
              <a:spcBef>
                <a:spcPts val="815"/>
              </a:spcBef>
            </a:pPr>
            <a:endParaRPr sz="2400" dirty="0">
              <a:latin typeface="Times New Roman"/>
              <a:cs typeface="Times New Roman"/>
            </a:endParaRPr>
          </a:p>
          <a:p>
            <a:pPr marL="55244">
              <a:lnSpc>
                <a:spcPct val="100000"/>
              </a:lnSpc>
            </a:pPr>
            <a:r>
              <a:rPr sz="2400" b="1" dirty="0">
                <a:latin typeface="Times New Roman"/>
                <a:cs typeface="Times New Roman"/>
              </a:rPr>
              <a:t>Method</a:t>
            </a:r>
            <a:r>
              <a:rPr sz="2400" b="1" spc="-65" dirty="0">
                <a:latin typeface="Times New Roman"/>
                <a:cs typeface="Times New Roman"/>
              </a:rPr>
              <a:t> </a:t>
            </a:r>
            <a:r>
              <a:rPr sz="2400" b="1" spc="-25" dirty="0">
                <a:latin typeface="Times New Roman"/>
                <a:cs typeface="Times New Roman"/>
              </a:rPr>
              <a:t>II</a:t>
            </a:r>
            <a:r>
              <a:rPr sz="2400" spc="-25" dirty="0">
                <a:latin typeface="Times New Roman"/>
                <a:cs typeface="Times New Roman"/>
              </a:rPr>
              <a:t>:</a:t>
            </a:r>
            <a:endParaRPr sz="2400" dirty="0">
              <a:latin typeface="Times New Roman"/>
              <a:cs typeface="Times New Roman"/>
            </a:endParaRPr>
          </a:p>
          <a:p>
            <a:pPr marL="55244" marR="5080" indent="531495">
              <a:lnSpc>
                <a:spcPct val="100000"/>
              </a:lnSpc>
              <a:tabLst>
                <a:tab pos="5334000" algn="l"/>
              </a:tabLst>
            </a:pPr>
            <a:r>
              <a:rPr sz="2400" dirty="0">
                <a:latin typeface="Times New Roman"/>
                <a:cs typeface="Times New Roman"/>
              </a:rPr>
              <a:t>Use</a:t>
            </a:r>
            <a:r>
              <a:rPr sz="2400" spc="-20" dirty="0">
                <a:latin typeface="Times New Roman"/>
                <a:cs typeface="Times New Roman"/>
              </a:rPr>
              <a:t> </a:t>
            </a:r>
            <a:r>
              <a:rPr sz="2400" dirty="0">
                <a:latin typeface="Times New Roman"/>
                <a:cs typeface="Times New Roman"/>
              </a:rPr>
              <a:t>for the</a:t>
            </a:r>
            <a:r>
              <a:rPr sz="2400" spc="-20" dirty="0">
                <a:latin typeface="Times New Roman"/>
                <a:cs typeface="Times New Roman"/>
              </a:rPr>
              <a:t> </a:t>
            </a:r>
            <a:r>
              <a:rPr sz="2400" dirty="0">
                <a:latin typeface="Times New Roman"/>
                <a:cs typeface="Times New Roman"/>
              </a:rPr>
              <a:t>substance</a:t>
            </a:r>
            <a:r>
              <a:rPr sz="2400" spc="-40" dirty="0">
                <a:latin typeface="Times New Roman"/>
                <a:cs typeface="Times New Roman"/>
              </a:rPr>
              <a:t> </a:t>
            </a:r>
            <a:r>
              <a:rPr sz="2400" dirty="0">
                <a:latin typeface="Times New Roman"/>
                <a:cs typeface="Times New Roman"/>
              </a:rPr>
              <a:t>which</a:t>
            </a:r>
            <a:r>
              <a:rPr sz="2400" spc="-25" dirty="0">
                <a:latin typeface="Times New Roman"/>
                <a:cs typeface="Times New Roman"/>
              </a:rPr>
              <a:t> </a:t>
            </a:r>
            <a:r>
              <a:rPr sz="2400" dirty="0">
                <a:latin typeface="Times New Roman"/>
                <a:cs typeface="Times New Roman"/>
              </a:rPr>
              <a:t>do</a:t>
            </a:r>
            <a:r>
              <a:rPr sz="2400" spc="-15" dirty="0">
                <a:latin typeface="Times New Roman"/>
                <a:cs typeface="Times New Roman"/>
              </a:rPr>
              <a:t> </a:t>
            </a:r>
            <a:r>
              <a:rPr sz="2400" dirty="0">
                <a:latin typeface="Times New Roman"/>
                <a:cs typeface="Times New Roman"/>
              </a:rPr>
              <a:t>not</a:t>
            </a:r>
            <a:r>
              <a:rPr sz="2400" spc="-25" dirty="0">
                <a:latin typeface="Times New Roman"/>
                <a:cs typeface="Times New Roman"/>
              </a:rPr>
              <a:t> gi</a:t>
            </a:r>
            <a:r>
              <a:rPr lang="en-US" sz="2400" dirty="0">
                <a:latin typeface="Times New Roman"/>
                <a:cs typeface="Times New Roman"/>
              </a:rPr>
              <a:t>v</a:t>
            </a:r>
            <a:r>
              <a:rPr sz="2400" dirty="0">
                <a:latin typeface="Times New Roman"/>
                <a:cs typeface="Times New Roman"/>
              </a:rPr>
              <a:t>e</a:t>
            </a:r>
            <a:r>
              <a:rPr sz="2400" spc="-10" dirty="0">
                <a:latin typeface="Times New Roman"/>
                <a:cs typeface="Times New Roman"/>
              </a:rPr>
              <a:t> </a:t>
            </a:r>
            <a:r>
              <a:rPr sz="2400" dirty="0">
                <a:latin typeface="Times New Roman"/>
                <a:cs typeface="Times New Roman"/>
              </a:rPr>
              <a:t>clear</a:t>
            </a:r>
            <a:r>
              <a:rPr sz="2400" spc="-15" dirty="0">
                <a:latin typeface="Times New Roman"/>
                <a:cs typeface="Times New Roman"/>
              </a:rPr>
              <a:t> </a:t>
            </a:r>
            <a:r>
              <a:rPr sz="2400" dirty="0">
                <a:latin typeface="Times New Roman"/>
                <a:cs typeface="Times New Roman"/>
              </a:rPr>
              <a:t>colorless</a:t>
            </a:r>
            <a:r>
              <a:rPr sz="2400" spc="-30" dirty="0">
                <a:latin typeface="Times New Roman"/>
                <a:cs typeface="Times New Roman"/>
              </a:rPr>
              <a:t> </a:t>
            </a:r>
            <a:r>
              <a:rPr sz="2400" dirty="0">
                <a:latin typeface="Times New Roman"/>
                <a:cs typeface="Times New Roman"/>
              </a:rPr>
              <a:t>solution</a:t>
            </a:r>
            <a:r>
              <a:rPr sz="2400" spc="-25" dirty="0">
                <a:latin typeface="Times New Roman"/>
                <a:cs typeface="Times New Roman"/>
              </a:rPr>
              <a:t> </a:t>
            </a:r>
            <a:r>
              <a:rPr sz="2400" dirty="0">
                <a:latin typeface="Times New Roman"/>
                <a:cs typeface="Times New Roman"/>
              </a:rPr>
              <a:t>under</a:t>
            </a:r>
            <a:r>
              <a:rPr sz="2400" spc="-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spc="-10" dirty="0">
                <a:latin typeface="Times New Roman"/>
                <a:cs typeface="Times New Roman"/>
              </a:rPr>
              <a:t>specific condition.</a:t>
            </a:r>
            <a:endParaRPr sz="2400" dirty="0">
              <a:latin typeface="Times New Roman"/>
              <a:cs typeface="Times New Roman"/>
            </a:endParaRPr>
          </a:p>
        </p:txBody>
      </p:sp>
    </p:spTree>
    <p:extLst>
      <p:ext uri="{BB962C8B-B14F-4D97-AF65-F5344CB8AC3E}">
        <p14:creationId xmlns:p14="http://schemas.microsoft.com/office/powerpoint/2010/main" val="3375903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565304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Heavy Metals</a:t>
            </a:r>
            <a:endParaRPr sz="3600" b="1" dirty="0">
              <a:solidFill>
                <a:srgbClr val="000000"/>
              </a:solidFill>
              <a:latin typeface="Times New Roman"/>
              <a:cs typeface="Times New Roman"/>
            </a:endParaRPr>
          </a:p>
        </p:txBody>
      </p:sp>
      <p:sp>
        <p:nvSpPr>
          <p:cNvPr id="3" name="object 9"/>
          <p:cNvSpPr txBox="1"/>
          <p:nvPr/>
        </p:nvSpPr>
        <p:spPr>
          <a:xfrm>
            <a:off x="217621" y="934451"/>
            <a:ext cx="6114812" cy="5855449"/>
          </a:xfrm>
          <a:prstGeom prst="rect">
            <a:avLst/>
          </a:prstGeom>
        </p:spPr>
        <p:txBody>
          <a:bodyPr vert="horz" wrap="square" lIns="0" tIns="12700" rIns="0" bIns="0" rtlCol="0">
            <a:spAutoFit/>
          </a:bodyPr>
          <a:lstStyle/>
          <a:p>
            <a:pPr marL="114300" marR="810895" algn="ctr">
              <a:lnSpc>
                <a:spcPct val="150000"/>
              </a:lnSpc>
              <a:spcBef>
                <a:spcPts val="100"/>
              </a:spcBef>
              <a:tabLst>
                <a:tab pos="457200" algn="l"/>
              </a:tabLst>
            </a:pPr>
            <a:r>
              <a:rPr lang="en-US" sz="1800" spc="-25" dirty="0">
                <a:latin typeface="Times New Roman"/>
                <a:cs typeface="Times New Roman"/>
              </a:rPr>
              <a:t>Test sample</a:t>
            </a:r>
          </a:p>
          <a:p>
            <a:pPr marL="457200" marR="810895" indent="-342900" algn="just">
              <a:lnSpc>
                <a:spcPct val="150000"/>
              </a:lnSpc>
              <a:spcBef>
                <a:spcPts val="100"/>
              </a:spcBef>
              <a:buAutoNum type="arabicPeriod"/>
              <a:tabLst>
                <a:tab pos="457200" algn="l"/>
              </a:tabLst>
            </a:pPr>
            <a:r>
              <a:rPr sz="1800" spc="-25" dirty="0">
                <a:latin typeface="Times New Roman"/>
                <a:cs typeface="Times New Roman"/>
              </a:rPr>
              <a:t>Weigh</a:t>
            </a:r>
            <a:r>
              <a:rPr sz="1800" spc="-65" dirty="0">
                <a:latin typeface="Times New Roman"/>
                <a:cs typeface="Times New Roman"/>
              </a:rPr>
              <a:t> </a:t>
            </a:r>
            <a:r>
              <a:rPr sz="1800" dirty="0">
                <a:latin typeface="Times New Roman"/>
                <a:cs typeface="Times New Roman"/>
              </a:rPr>
              <a:t>specific</a:t>
            </a:r>
            <a:r>
              <a:rPr sz="1800" spc="-40" dirty="0">
                <a:latin typeface="Times New Roman"/>
                <a:cs typeface="Times New Roman"/>
              </a:rPr>
              <a:t> </a:t>
            </a:r>
            <a:r>
              <a:rPr sz="1800" dirty="0">
                <a:latin typeface="Times New Roman"/>
                <a:cs typeface="Times New Roman"/>
              </a:rPr>
              <a:t>quantity</a:t>
            </a:r>
            <a:r>
              <a:rPr sz="1800" spc="-60" dirty="0">
                <a:latin typeface="Times New Roman"/>
                <a:cs typeface="Times New Roman"/>
              </a:rPr>
              <a:t> </a:t>
            </a:r>
            <a:r>
              <a:rPr sz="1800" dirty="0">
                <a:latin typeface="Times New Roman"/>
                <a:cs typeface="Times New Roman"/>
              </a:rPr>
              <a:t>of</a:t>
            </a:r>
            <a:r>
              <a:rPr sz="1800" spc="-45" dirty="0">
                <a:latin typeface="Times New Roman"/>
                <a:cs typeface="Times New Roman"/>
              </a:rPr>
              <a:t> </a:t>
            </a:r>
            <a:r>
              <a:rPr sz="1800" dirty="0">
                <a:latin typeface="Times New Roman"/>
                <a:cs typeface="Times New Roman"/>
              </a:rPr>
              <a:t>test</a:t>
            </a:r>
            <a:r>
              <a:rPr sz="1800" spc="-45" dirty="0">
                <a:latin typeface="Times New Roman"/>
                <a:cs typeface="Times New Roman"/>
              </a:rPr>
              <a:t> </a:t>
            </a:r>
            <a:r>
              <a:rPr sz="1800" dirty="0">
                <a:latin typeface="Times New Roman"/>
                <a:cs typeface="Times New Roman"/>
              </a:rPr>
              <a:t>substance,</a:t>
            </a:r>
            <a:r>
              <a:rPr sz="1800" spc="-40" dirty="0">
                <a:latin typeface="Times New Roman"/>
                <a:cs typeface="Times New Roman"/>
              </a:rPr>
              <a:t> </a:t>
            </a:r>
            <a:r>
              <a:rPr sz="1800" dirty="0">
                <a:latin typeface="Times New Roman"/>
                <a:cs typeface="Times New Roman"/>
              </a:rPr>
              <a:t>moisten</a:t>
            </a:r>
            <a:r>
              <a:rPr sz="1800" spc="-45" dirty="0">
                <a:latin typeface="Times New Roman"/>
                <a:cs typeface="Times New Roman"/>
              </a:rPr>
              <a:t> </a:t>
            </a:r>
            <a:r>
              <a:rPr sz="1800" spc="-20" dirty="0">
                <a:latin typeface="Times New Roman"/>
                <a:cs typeface="Times New Roman"/>
              </a:rPr>
              <a:t>with </a:t>
            </a:r>
            <a:r>
              <a:rPr sz="1800" dirty="0">
                <a:latin typeface="Times New Roman"/>
                <a:cs typeface="Times New Roman"/>
              </a:rPr>
              <a:t>sulphuric</a:t>
            </a:r>
            <a:r>
              <a:rPr sz="1800" spc="-30" dirty="0">
                <a:latin typeface="Times New Roman"/>
                <a:cs typeface="Times New Roman"/>
              </a:rPr>
              <a:t> </a:t>
            </a:r>
            <a:r>
              <a:rPr sz="1800" dirty="0">
                <a:latin typeface="Times New Roman"/>
                <a:cs typeface="Times New Roman"/>
              </a:rPr>
              <a:t>acid</a:t>
            </a:r>
            <a:r>
              <a:rPr sz="1800" spc="-35" dirty="0">
                <a:latin typeface="Times New Roman"/>
                <a:cs typeface="Times New Roman"/>
              </a:rPr>
              <a:t> </a:t>
            </a:r>
            <a:r>
              <a:rPr sz="1800" dirty="0">
                <a:latin typeface="Times New Roman"/>
                <a:cs typeface="Times New Roman"/>
              </a:rPr>
              <a:t>and</a:t>
            </a:r>
            <a:r>
              <a:rPr sz="1800" spc="-5" dirty="0">
                <a:latin typeface="Times New Roman"/>
                <a:cs typeface="Times New Roman"/>
              </a:rPr>
              <a:t> </a:t>
            </a:r>
            <a:r>
              <a:rPr sz="1800" dirty="0">
                <a:latin typeface="Times New Roman"/>
                <a:cs typeface="Times New Roman"/>
              </a:rPr>
              <a:t>ignite</a:t>
            </a:r>
            <a:r>
              <a:rPr sz="1800" spc="-30" dirty="0">
                <a:latin typeface="Times New Roman"/>
                <a:cs typeface="Times New Roman"/>
              </a:rPr>
              <a:t> </a:t>
            </a:r>
            <a:r>
              <a:rPr sz="1800" dirty="0">
                <a:latin typeface="Times New Roman"/>
                <a:cs typeface="Times New Roman"/>
              </a:rPr>
              <a:t>on</a:t>
            </a:r>
            <a:r>
              <a:rPr sz="1800" spc="-25" dirty="0">
                <a:latin typeface="Times New Roman"/>
                <a:cs typeface="Times New Roman"/>
              </a:rPr>
              <a:t> </a:t>
            </a:r>
            <a:r>
              <a:rPr sz="1800" dirty="0">
                <a:latin typeface="Times New Roman"/>
                <a:cs typeface="Times New Roman"/>
              </a:rPr>
              <a:t>a</a:t>
            </a:r>
            <a:r>
              <a:rPr sz="1800" spc="-20" dirty="0">
                <a:latin typeface="Times New Roman"/>
                <a:cs typeface="Times New Roman"/>
              </a:rPr>
              <a:t> </a:t>
            </a:r>
            <a:r>
              <a:rPr sz="1800" dirty="0">
                <a:latin typeface="Times New Roman"/>
                <a:cs typeface="Times New Roman"/>
              </a:rPr>
              <a:t>low</a:t>
            </a:r>
            <a:r>
              <a:rPr sz="1800" spc="-25" dirty="0">
                <a:latin typeface="Times New Roman"/>
                <a:cs typeface="Times New Roman"/>
              </a:rPr>
              <a:t> </a:t>
            </a:r>
            <a:r>
              <a:rPr sz="1800" dirty="0">
                <a:latin typeface="Times New Roman"/>
                <a:cs typeface="Times New Roman"/>
              </a:rPr>
              <a:t>flame</a:t>
            </a:r>
            <a:r>
              <a:rPr sz="1800" spc="-15" dirty="0">
                <a:latin typeface="Times New Roman"/>
                <a:cs typeface="Times New Roman"/>
              </a:rPr>
              <a:t> </a:t>
            </a:r>
            <a:r>
              <a:rPr sz="1800" dirty="0">
                <a:latin typeface="Times New Roman"/>
                <a:cs typeface="Times New Roman"/>
              </a:rPr>
              <a:t>till</a:t>
            </a:r>
            <a:r>
              <a:rPr sz="1800" spc="-35" dirty="0">
                <a:latin typeface="Times New Roman"/>
                <a:cs typeface="Times New Roman"/>
              </a:rPr>
              <a:t> </a:t>
            </a:r>
            <a:r>
              <a:rPr sz="1800" spc="-10" dirty="0">
                <a:latin typeface="Times New Roman"/>
                <a:cs typeface="Times New Roman"/>
              </a:rPr>
              <a:t>completely charred.</a:t>
            </a:r>
            <a:r>
              <a:rPr lang="en-US" dirty="0">
                <a:latin typeface="Times New Roman"/>
                <a:cs typeface="Times New Roman"/>
              </a:rPr>
              <a:t> </a:t>
            </a:r>
            <a:r>
              <a:rPr sz="1800" dirty="0">
                <a:latin typeface="Times New Roman"/>
                <a:cs typeface="Times New Roman"/>
              </a:rPr>
              <a:t>Add</a:t>
            </a:r>
            <a:r>
              <a:rPr sz="1800" spc="-30" dirty="0">
                <a:latin typeface="Times New Roman"/>
                <a:cs typeface="Times New Roman"/>
              </a:rPr>
              <a:t> </a:t>
            </a:r>
            <a:r>
              <a:rPr sz="1800" dirty="0">
                <a:latin typeface="Times New Roman"/>
                <a:cs typeface="Times New Roman"/>
              </a:rPr>
              <a:t>few</a:t>
            </a:r>
            <a:r>
              <a:rPr sz="1800" spc="-35" dirty="0">
                <a:latin typeface="Times New Roman"/>
                <a:cs typeface="Times New Roman"/>
              </a:rPr>
              <a:t> </a:t>
            </a:r>
            <a:r>
              <a:rPr sz="1800" dirty="0">
                <a:latin typeface="Times New Roman"/>
                <a:cs typeface="Times New Roman"/>
              </a:rPr>
              <a:t>drops</a:t>
            </a:r>
            <a:r>
              <a:rPr sz="1800" spc="-30"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nitric</a:t>
            </a:r>
            <a:r>
              <a:rPr sz="1800" spc="-15" dirty="0">
                <a:latin typeface="Times New Roman"/>
                <a:cs typeface="Times New Roman"/>
              </a:rPr>
              <a:t> </a:t>
            </a:r>
            <a:r>
              <a:rPr sz="1800" dirty="0">
                <a:latin typeface="Times New Roman"/>
                <a:cs typeface="Times New Roman"/>
              </a:rPr>
              <a:t>acid</a:t>
            </a:r>
            <a:r>
              <a:rPr sz="1800" spc="-35" dirty="0">
                <a:latin typeface="Times New Roman"/>
                <a:cs typeface="Times New Roman"/>
              </a:rPr>
              <a:t> </a:t>
            </a:r>
            <a:r>
              <a:rPr sz="1800" dirty="0">
                <a:latin typeface="Times New Roman"/>
                <a:cs typeface="Times New Roman"/>
              </a:rPr>
              <a:t>and</a:t>
            </a:r>
            <a:r>
              <a:rPr sz="1800" spc="-35" dirty="0">
                <a:latin typeface="Times New Roman"/>
                <a:cs typeface="Times New Roman"/>
              </a:rPr>
              <a:t> </a:t>
            </a:r>
            <a:r>
              <a:rPr sz="1800" dirty="0">
                <a:latin typeface="Times New Roman"/>
                <a:cs typeface="Times New Roman"/>
              </a:rPr>
              <a:t>heat</a:t>
            </a:r>
            <a:r>
              <a:rPr sz="1800" spc="-30"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500</a:t>
            </a:r>
            <a:r>
              <a:rPr sz="1800" spc="-40" dirty="0">
                <a:latin typeface="Times New Roman"/>
                <a:cs typeface="Times New Roman"/>
              </a:rPr>
              <a:t> </a:t>
            </a:r>
            <a:r>
              <a:rPr sz="1800" spc="-25" dirty="0">
                <a:latin typeface="Times New Roman"/>
                <a:cs typeface="Times New Roman"/>
              </a:rPr>
              <a:t>°C</a:t>
            </a:r>
            <a:r>
              <a:rPr lang="en-US" dirty="0">
                <a:latin typeface="Times New Roman"/>
                <a:cs typeface="Times New Roman"/>
              </a:rPr>
              <a:t>. </a:t>
            </a:r>
            <a:r>
              <a:rPr sz="1800" dirty="0">
                <a:latin typeface="Times New Roman"/>
                <a:cs typeface="Times New Roman"/>
              </a:rPr>
              <a:t>Allow</a:t>
            </a:r>
            <a:r>
              <a:rPr sz="1800" spc="-40"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cool</a:t>
            </a:r>
            <a:r>
              <a:rPr sz="1800" spc="-30" dirty="0">
                <a:latin typeface="Times New Roman"/>
                <a:cs typeface="Times New Roman"/>
              </a:rPr>
              <a:t> </a:t>
            </a:r>
            <a:r>
              <a:rPr sz="1800" dirty="0">
                <a:latin typeface="Times New Roman"/>
                <a:cs typeface="Times New Roman"/>
              </a:rPr>
              <a:t>and</a:t>
            </a:r>
            <a:r>
              <a:rPr sz="1800" spc="-10" dirty="0">
                <a:latin typeface="Times New Roman"/>
                <a:cs typeface="Times New Roman"/>
              </a:rPr>
              <a:t> </a:t>
            </a:r>
            <a:r>
              <a:rPr sz="1800" dirty="0">
                <a:latin typeface="Times New Roman"/>
                <a:cs typeface="Times New Roman"/>
              </a:rPr>
              <a:t>add</a:t>
            </a:r>
            <a:r>
              <a:rPr sz="1800" spc="-20" dirty="0">
                <a:latin typeface="Times New Roman"/>
                <a:cs typeface="Times New Roman"/>
              </a:rPr>
              <a:t> </a:t>
            </a:r>
            <a:r>
              <a:rPr sz="1800" dirty="0">
                <a:latin typeface="Times New Roman"/>
                <a:cs typeface="Times New Roman"/>
              </a:rPr>
              <a:t>4</a:t>
            </a:r>
            <a:r>
              <a:rPr sz="1800" spc="-30" dirty="0">
                <a:latin typeface="Times New Roman"/>
                <a:cs typeface="Times New Roman"/>
              </a:rPr>
              <a:t> </a:t>
            </a:r>
            <a:r>
              <a:rPr sz="1800" dirty="0">
                <a:latin typeface="Times New Roman"/>
                <a:cs typeface="Times New Roman"/>
              </a:rPr>
              <a:t>ml</a:t>
            </a:r>
            <a:r>
              <a:rPr sz="1800" spc="-1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lang="en-US" dirty="0">
                <a:latin typeface="Times New Roman"/>
                <a:cs typeface="Times New Roman"/>
              </a:rPr>
              <a:t>HCL</a:t>
            </a:r>
            <a:r>
              <a:rPr sz="1800" spc="-35" dirty="0">
                <a:latin typeface="Times New Roman"/>
                <a:cs typeface="Times New Roman"/>
              </a:rPr>
              <a:t> </a:t>
            </a:r>
            <a:r>
              <a:rPr sz="1800" dirty="0">
                <a:latin typeface="Times New Roman"/>
                <a:cs typeface="Times New Roman"/>
              </a:rPr>
              <a:t>and</a:t>
            </a:r>
            <a:r>
              <a:rPr sz="1800" spc="-10" dirty="0">
                <a:latin typeface="Times New Roman"/>
                <a:cs typeface="Times New Roman"/>
              </a:rPr>
              <a:t> evaporate </a:t>
            </a:r>
            <a:r>
              <a:rPr sz="1800" dirty="0">
                <a:latin typeface="Times New Roman"/>
                <a:cs typeface="Times New Roman"/>
              </a:rPr>
              <a:t>to</a:t>
            </a:r>
            <a:r>
              <a:rPr sz="1800" spc="-40" dirty="0">
                <a:latin typeface="Times New Roman"/>
                <a:cs typeface="Times New Roman"/>
              </a:rPr>
              <a:t> </a:t>
            </a:r>
            <a:r>
              <a:rPr sz="1800" dirty="0">
                <a:latin typeface="Times New Roman"/>
                <a:cs typeface="Times New Roman"/>
              </a:rPr>
              <a:t>dryness</a:t>
            </a:r>
            <a:r>
              <a:rPr sz="1800" spc="-55" dirty="0">
                <a:latin typeface="Times New Roman"/>
                <a:cs typeface="Times New Roman"/>
              </a:rPr>
              <a:t> </a:t>
            </a:r>
            <a:r>
              <a:rPr sz="1800" dirty="0">
                <a:latin typeface="Times New Roman"/>
                <a:cs typeface="Times New Roman"/>
              </a:rPr>
              <a:t>Moisten</a:t>
            </a:r>
            <a:r>
              <a:rPr sz="1800" spc="-30" dirty="0">
                <a:latin typeface="Times New Roman"/>
                <a:cs typeface="Times New Roman"/>
              </a:rPr>
              <a:t> </a:t>
            </a:r>
            <a:r>
              <a:rPr sz="1800" dirty="0">
                <a:latin typeface="Times New Roman"/>
                <a:cs typeface="Times New Roman"/>
              </a:rPr>
              <a:t>the</a:t>
            </a:r>
            <a:r>
              <a:rPr sz="1800" spc="-25" dirty="0">
                <a:latin typeface="Times New Roman"/>
                <a:cs typeface="Times New Roman"/>
              </a:rPr>
              <a:t> </a:t>
            </a:r>
            <a:r>
              <a:rPr sz="1800" dirty="0">
                <a:latin typeface="Times New Roman"/>
                <a:cs typeface="Times New Roman"/>
              </a:rPr>
              <a:t>residue</a:t>
            </a:r>
            <a:r>
              <a:rPr sz="1800" spc="-25" dirty="0">
                <a:latin typeface="Times New Roman"/>
                <a:cs typeface="Times New Roman"/>
              </a:rPr>
              <a:t> </a:t>
            </a:r>
            <a:r>
              <a:rPr sz="1800" dirty="0">
                <a:latin typeface="Times New Roman"/>
                <a:cs typeface="Times New Roman"/>
              </a:rPr>
              <a:t>with</a:t>
            </a:r>
            <a:r>
              <a:rPr sz="1800" spc="-25" dirty="0">
                <a:latin typeface="Times New Roman"/>
                <a:cs typeface="Times New Roman"/>
              </a:rPr>
              <a:t> </a:t>
            </a:r>
            <a:r>
              <a:rPr sz="1800" dirty="0">
                <a:latin typeface="Times New Roman"/>
                <a:cs typeface="Times New Roman"/>
              </a:rPr>
              <a:t>10</a:t>
            </a:r>
            <a:r>
              <a:rPr lang="en-US" spc="-25" dirty="0">
                <a:latin typeface="Times New Roman"/>
                <a:cs typeface="Times New Roman"/>
              </a:rPr>
              <a:t> </a:t>
            </a:r>
            <a:r>
              <a:rPr sz="1800" dirty="0">
                <a:latin typeface="Times New Roman"/>
                <a:cs typeface="Times New Roman"/>
              </a:rPr>
              <a:t>ml</a:t>
            </a:r>
            <a:r>
              <a:rPr sz="1800" spc="-3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lang="en-US" dirty="0" err="1">
                <a:latin typeface="Times New Roman"/>
                <a:cs typeface="Times New Roman"/>
              </a:rPr>
              <a:t>HCl</a:t>
            </a:r>
            <a:r>
              <a:rPr sz="1800" spc="-20" dirty="0">
                <a:latin typeface="Times New Roman"/>
                <a:cs typeface="Times New Roman"/>
              </a:rPr>
              <a:t> </a:t>
            </a:r>
            <a:r>
              <a:rPr sz="1800" dirty="0">
                <a:latin typeface="Times New Roman"/>
                <a:cs typeface="Times New Roman"/>
              </a:rPr>
              <a:t>and</a:t>
            </a:r>
            <a:r>
              <a:rPr sz="1800" spc="-35" dirty="0">
                <a:latin typeface="Times New Roman"/>
                <a:cs typeface="Times New Roman"/>
              </a:rPr>
              <a:t> </a:t>
            </a:r>
            <a:r>
              <a:rPr sz="1800" dirty="0">
                <a:latin typeface="Times New Roman"/>
                <a:cs typeface="Times New Roman"/>
              </a:rPr>
              <a:t>digest</a:t>
            </a:r>
            <a:r>
              <a:rPr sz="1800" spc="-30" dirty="0">
                <a:latin typeface="Times New Roman"/>
                <a:cs typeface="Times New Roman"/>
              </a:rPr>
              <a:t> </a:t>
            </a:r>
            <a:r>
              <a:rPr sz="1800" dirty="0">
                <a:latin typeface="Times New Roman"/>
                <a:cs typeface="Times New Roman"/>
              </a:rPr>
              <a:t>for</a:t>
            </a:r>
            <a:r>
              <a:rPr sz="1800" spc="-15" dirty="0">
                <a:latin typeface="Times New Roman"/>
                <a:cs typeface="Times New Roman"/>
              </a:rPr>
              <a:t> </a:t>
            </a:r>
            <a:r>
              <a:rPr sz="1800" dirty="0">
                <a:latin typeface="Times New Roman"/>
                <a:cs typeface="Times New Roman"/>
              </a:rPr>
              <a:t>two</a:t>
            </a:r>
            <a:r>
              <a:rPr sz="1800" spc="-20" dirty="0">
                <a:latin typeface="Times New Roman"/>
                <a:cs typeface="Times New Roman"/>
              </a:rPr>
              <a:t> </a:t>
            </a:r>
            <a:r>
              <a:rPr sz="1800" spc="-10" dirty="0">
                <a:latin typeface="Times New Roman"/>
                <a:cs typeface="Times New Roman"/>
              </a:rPr>
              <a:t>minutes</a:t>
            </a:r>
            <a:r>
              <a:rPr lang="en-US" dirty="0">
                <a:latin typeface="Times New Roman"/>
                <a:cs typeface="Times New Roman"/>
              </a:rPr>
              <a:t>. </a:t>
            </a:r>
            <a:r>
              <a:rPr sz="1800" dirty="0">
                <a:latin typeface="Times New Roman"/>
                <a:cs typeface="Times New Roman"/>
              </a:rPr>
              <a:t>Neutralize</a:t>
            </a:r>
            <a:r>
              <a:rPr sz="1800" spc="-60" dirty="0">
                <a:latin typeface="Times New Roman"/>
                <a:cs typeface="Times New Roman"/>
              </a:rPr>
              <a:t> </a:t>
            </a:r>
            <a:r>
              <a:rPr sz="1800" dirty="0">
                <a:latin typeface="Times New Roman"/>
                <a:cs typeface="Times New Roman"/>
              </a:rPr>
              <a:t>with</a:t>
            </a:r>
            <a:r>
              <a:rPr sz="1800" spc="-20" dirty="0">
                <a:latin typeface="Times New Roman"/>
                <a:cs typeface="Times New Roman"/>
              </a:rPr>
              <a:t> </a:t>
            </a:r>
            <a:r>
              <a:rPr sz="1800" dirty="0">
                <a:latin typeface="Times New Roman"/>
                <a:cs typeface="Times New Roman"/>
              </a:rPr>
              <a:t>ammonia</a:t>
            </a:r>
            <a:r>
              <a:rPr sz="1800" spc="-15" dirty="0">
                <a:latin typeface="Times New Roman"/>
                <a:cs typeface="Times New Roman"/>
              </a:rPr>
              <a:t> </a:t>
            </a:r>
            <a:r>
              <a:rPr sz="1800" dirty="0">
                <a:latin typeface="Times New Roman"/>
                <a:cs typeface="Times New Roman"/>
              </a:rPr>
              <a:t>solution</a:t>
            </a:r>
            <a:r>
              <a:rPr sz="1800" spc="-45" dirty="0">
                <a:latin typeface="Times New Roman"/>
                <a:cs typeface="Times New Roman"/>
              </a:rPr>
              <a:t> </a:t>
            </a:r>
            <a:r>
              <a:rPr sz="1800" dirty="0">
                <a:latin typeface="Times New Roman"/>
                <a:cs typeface="Times New Roman"/>
              </a:rPr>
              <a:t>and</a:t>
            </a:r>
            <a:r>
              <a:rPr sz="1800" spc="-15" dirty="0">
                <a:latin typeface="Times New Roman"/>
                <a:cs typeface="Times New Roman"/>
              </a:rPr>
              <a:t> </a:t>
            </a:r>
            <a:r>
              <a:rPr sz="1800" dirty="0">
                <a:latin typeface="Times New Roman"/>
                <a:cs typeface="Times New Roman"/>
              </a:rPr>
              <a:t>make</a:t>
            </a:r>
            <a:r>
              <a:rPr sz="1800" spc="-25" dirty="0">
                <a:latin typeface="Times New Roman"/>
                <a:cs typeface="Times New Roman"/>
              </a:rPr>
              <a:t> </a:t>
            </a:r>
            <a:r>
              <a:rPr sz="1800" dirty="0">
                <a:latin typeface="Times New Roman"/>
                <a:cs typeface="Times New Roman"/>
              </a:rPr>
              <a:t>just</a:t>
            </a:r>
            <a:r>
              <a:rPr sz="1800" spc="-25" dirty="0">
                <a:latin typeface="Times New Roman"/>
                <a:cs typeface="Times New Roman"/>
              </a:rPr>
              <a:t> </a:t>
            </a:r>
            <a:r>
              <a:rPr sz="1800" dirty="0">
                <a:latin typeface="Times New Roman"/>
                <a:cs typeface="Times New Roman"/>
              </a:rPr>
              <a:t>acid</a:t>
            </a:r>
            <a:r>
              <a:rPr sz="1800" spc="-25" dirty="0">
                <a:latin typeface="Times New Roman"/>
                <a:cs typeface="Times New Roman"/>
              </a:rPr>
              <a:t> </a:t>
            </a:r>
            <a:r>
              <a:rPr sz="1800" spc="-20" dirty="0">
                <a:latin typeface="Times New Roman"/>
                <a:cs typeface="Times New Roman"/>
              </a:rPr>
              <a:t>with </a:t>
            </a:r>
            <a:r>
              <a:rPr sz="1800" dirty="0">
                <a:latin typeface="Times New Roman"/>
                <a:cs typeface="Times New Roman"/>
              </a:rPr>
              <a:t>acetic</a:t>
            </a:r>
            <a:r>
              <a:rPr sz="1800" spc="-70" dirty="0">
                <a:latin typeface="Times New Roman"/>
                <a:cs typeface="Times New Roman"/>
              </a:rPr>
              <a:t> </a:t>
            </a:r>
            <a:r>
              <a:rPr sz="1800" spc="-20" dirty="0">
                <a:latin typeface="Times New Roman"/>
                <a:cs typeface="Times New Roman"/>
              </a:rPr>
              <a:t>acid</a:t>
            </a:r>
            <a:endParaRPr sz="1800" dirty="0">
              <a:latin typeface="Times New Roman"/>
              <a:cs typeface="Times New Roman"/>
            </a:endParaRPr>
          </a:p>
          <a:p>
            <a:pPr marL="457200" indent="-342900" algn="just">
              <a:lnSpc>
                <a:spcPct val="100000"/>
              </a:lnSpc>
              <a:spcBef>
                <a:spcPts val="1080"/>
              </a:spcBef>
              <a:buAutoNum type="arabicPeriod" startAt="2"/>
              <a:tabLst>
                <a:tab pos="457200" algn="l"/>
              </a:tabLst>
            </a:pPr>
            <a:r>
              <a:rPr sz="1800" dirty="0">
                <a:latin typeface="Times New Roman"/>
                <a:cs typeface="Times New Roman"/>
              </a:rPr>
              <a:t>Adjust</a:t>
            </a:r>
            <a:r>
              <a:rPr sz="1800" spc="-35" dirty="0">
                <a:latin typeface="Times New Roman"/>
                <a:cs typeface="Times New Roman"/>
              </a:rPr>
              <a:t> </a:t>
            </a:r>
            <a:r>
              <a:rPr sz="1800" dirty="0">
                <a:latin typeface="Times New Roman"/>
                <a:cs typeface="Times New Roman"/>
              </a:rPr>
              <a:t>the</a:t>
            </a:r>
            <a:r>
              <a:rPr sz="1800" spc="-10" dirty="0">
                <a:latin typeface="Times New Roman"/>
                <a:cs typeface="Times New Roman"/>
              </a:rPr>
              <a:t> </a:t>
            </a:r>
            <a:r>
              <a:rPr sz="1800" dirty="0">
                <a:latin typeface="Times New Roman"/>
                <a:cs typeface="Times New Roman"/>
              </a:rPr>
              <a:t>pH</a:t>
            </a:r>
            <a:r>
              <a:rPr sz="1800" spc="-15" dirty="0">
                <a:latin typeface="Times New Roman"/>
                <a:cs typeface="Times New Roman"/>
              </a:rPr>
              <a:t> </a:t>
            </a:r>
            <a:r>
              <a:rPr sz="1800" dirty="0">
                <a:latin typeface="Times New Roman"/>
                <a:cs typeface="Times New Roman"/>
              </a:rPr>
              <a:t>between</a:t>
            </a:r>
            <a:r>
              <a:rPr sz="1800" spc="-20" dirty="0">
                <a:latin typeface="Times New Roman"/>
                <a:cs typeface="Times New Roman"/>
              </a:rPr>
              <a:t> </a:t>
            </a:r>
            <a:r>
              <a:rPr sz="1800" dirty="0">
                <a:latin typeface="Times New Roman"/>
                <a:cs typeface="Times New Roman"/>
              </a:rPr>
              <a:t>3</a:t>
            </a:r>
            <a:r>
              <a:rPr sz="1800" spc="-20"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4</a:t>
            </a:r>
            <a:r>
              <a:rPr sz="1800" spc="-15" dirty="0">
                <a:latin typeface="Times New Roman"/>
                <a:cs typeface="Times New Roman"/>
              </a:rPr>
              <a:t> </a:t>
            </a:r>
            <a:r>
              <a:rPr sz="1800" dirty="0">
                <a:latin typeface="Times New Roman"/>
                <a:cs typeface="Times New Roman"/>
              </a:rPr>
              <a:t>and</a:t>
            </a:r>
            <a:r>
              <a:rPr sz="1800" spc="-20" dirty="0">
                <a:latin typeface="Times New Roman"/>
                <a:cs typeface="Times New Roman"/>
              </a:rPr>
              <a:t> </a:t>
            </a:r>
            <a:r>
              <a:rPr sz="1800" dirty="0">
                <a:latin typeface="Times New Roman"/>
                <a:cs typeface="Times New Roman"/>
              </a:rPr>
              <a:t>filter</a:t>
            </a:r>
            <a:r>
              <a:rPr sz="1800" spc="-30" dirty="0">
                <a:latin typeface="Times New Roman"/>
                <a:cs typeface="Times New Roman"/>
              </a:rPr>
              <a:t> </a:t>
            </a:r>
            <a:r>
              <a:rPr sz="1800" dirty="0">
                <a:latin typeface="Times New Roman"/>
                <a:cs typeface="Times New Roman"/>
              </a:rPr>
              <a:t>if</a:t>
            </a:r>
            <a:r>
              <a:rPr sz="1800" spc="-10" dirty="0">
                <a:latin typeface="Times New Roman"/>
                <a:cs typeface="Times New Roman"/>
              </a:rPr>
              <a:t> necessary</a:t>
            </a:r>
            <a:endParaRPr sz="1800" dirty="0">
              <a:latin typeface="Times New Roman"/>
              <a:cs typeface="Times New Roman"/>
            </a:endParaRPr>
          </a:p>
          <a:p>
            <a:pPr marL="457200" indent="-342900" algn="just">
              <a:lnSpc>
                <a:spcPct val="100000"/>
              </a:lnSpc>
              <a:spcBef>
                <a:spcPts val="1080"/>
              </a:spcBef>
              <a:buAutoNum type="arabicPeriod" startAt="2"/>
              <a:tabLst>
                <a:tab pos="457200" algn="l"/>
              </a:tabLst>
            </a:pPr>
            <a:r>
              <a:rPr sz="1800" dirty="0">
                <a:latin typeface="Times New Roman"/>
                <a:cs typeface="Times New Roman"/>
              </a:rPr>
              <a:t>Dilute</a:t>
            </a:r>
            <a:r>
              <a:rPr sz="1800" spc="-35" dirty="0">
                <a:latin typeface="Times New Roman"/>
                <a:cs typeface="Times New Roman"/>
              </a:rPr>
              <a:t> </a:t>
            </a:r>
            <a:r>
              <a:rPr sz="1800" dirty="0">
                <a:latin typeface="Times New Roman"/>
                <a:cs typeface="Times New Roman"/>
              </a:rPr>
              <a:t>with</a:t>
            </a:r>
            <a:r>
              <a:rPr sz="1800" spc="-5" dirty="0">
                <a:latin typeface="Times New Roman"/>
                <a:cs typeface="Times New Roman"/>
              </a:rPr>
              <a:t> </a:t>
            </a:r>
            <a:r>
              <a:rPr sz="1800" dirty="0">
                <a:latin typeface="Times New Roman"/>
                <a:cs typeface="Times New Roman"/>
              </a:rPr>
              <a:t>water</a:t>
            </a:r>
            <a:r>
              <a:rPr sz="1800" spc="-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35</a:t>
            </a:r>
            <a:r>
              <a:rPr sz="1800" spc="-15" dirty="0">
                <a:latin typeface="Times New Roman"/>
                <a:cs typeface="Times New Roman"/>
              </a:rPr>
              <a:t> </a:t>
            </a:r>
            <a:r>
              <a:rPr sz="1800" spc="-25" dirty="0">
                <a:latin typeface="Times New Roman"/>
                <a:cs typeface="Times New Roman"/>
              </a:rPr>
              <a:t>ml</a:t>
            </a:r>
            <a:endParaRPr sz="1800" dirty="0">
              <a:latin typeface="Times New Roman"/>
              <a:cs typeface="Times New Roman"/>
            </a:endParaRPr>
          </a:p>
          <a:p>
            <a:pPr marL="456565" indent="-342265">
              <a:lnSpc>
                <a:spcPct val="100000"/>
              </a:lnSpc>
              <a:spcBef>
                <a:spcPts val="1080"/>
              </a:spcBef>
              <a:buAutoNum type="arabicPeriod" startAt="2"/>
              <a:tabLst>
                <a:tab pos="456565" algn="l"/>
              </a:tabLst>
            </a:pPr>
            <a:r>
              <a:rPr sz="1800" dirty="0">
                <a:latin typeface="Times New Roman"/>
                <a:cs typeface="Times New Roman"/>
              </a:rPr>
              <a:t>Add</a:t>
            </a:r>
            <a:r>
              <a:rPr sz="1800" spc="-35" dirty="0">
                <a:latin typeface="Times New Roman"/>
                <a:cs typeface="Times New Roman"/>
              </a:rPr>
              <a:t> </a:t>
            </a:r>
            <a:r>
              <a:rPr sz="1800" dirty="0">
                <a:latin typeface="Times New Roman"/>
                <a:cs typeface="Times New Roman"/>
              </a:rPr>
              <a:t>freshly</a:t>
            </a:r>
            <a:r>
              <a:rPr sz="1800" spc="-25" dirty="0">
                <a:latin typeface="Times New Roman"/>
                <a:cs typeface="Times New Roman"/>
              </a:rPr>
              <a:t> </a:t>
            </a:r>
            <a:r>
              <a:rPr sz="1800" dirty="0">
                <a:latin typeface="Times New Roman"/>
                <a:cs typeface="Times New Roman"/>
              </a:rPr>
              <a:t>prepared</a:t>
            </a:r>
            <a:r>
              <a:rPr sz="1800" spc="-20" dirty="0">
                <a:latin typeface="Times New Roman"/>
                <a:cs typeface="Times New Roman"/>
              </a:rPr>
              <a:t> </a:t>
            </a:r>
            <a:r>
              <a:rPr sz="1800" dirty="0">
                <a:latin typeface="Times New Roman"/>
                <a:cs typeface="Times New Roman"/>
              </a:rPr>
              <a:t>10</a:t>
            </a:r>
            <a:r>
              <a:rPr sz="1800" spc="-30" dirty="0">
                <a:latin typeface="Times New Roman"/>
                <a:cs typeface="Times New Roman"/>
              </a:rPr>
              <a:t> </a:t>
            </a:r>
            <a:r>
              <a:rPr sz="1800" dirty="0">
                <a:latin typeface="Times New Roman"/>
                <a:cs typeface="Times New Roman"/>
              </a:rPr>
              <a:t>ml</a:t>
            </a:r>
            <a:r>
              <a:rPr sz="1800" spc="-15" dirty="0">
                <a:latin typeface="Times New Roman"/>
                <a:cs typeface="Times New Roman"/>
              </a:rPr>
              <a:t> </a:t>
            </a:r>
            <a:r>
              <a:rPr sz="1800" dirty="0">
                <a:latin typeface="Times New Roman"/>
                <a:cs typeface="Times New Roman"/>
              </a:rPr>
              <a:t>of</a:t>
            </a:r>
            <a:r>
              <a:rPr sz="1800" spc="-20" dirty="0">
                <a:latin typeface="Times New Roman"/>
                <a:cs typeface="Times New Roman"/>
              </a:rPr>
              <a:t> </a:t>
            </a:r>
            <a:r>
              <a:rPr sz="1800" dirty="0">
                <a:latin typeface="Times New Roman"/>
                <a:cs typeface="Times New Roman"/>
              </a:rPr>
              <a:t>hydrogen</a:t>
            </a:r>
            <a:r>
              <a:rPr sz="1800" spc="-35" dirty="0">
                <a:latin typeface="Times New Roman"/>
                <a:cs typeface="Times New Roman"/>
              </a:rPr>
              <a:t> </a:t>
            </a:r>
            <a:r>
              <a:rPr sz="1800" dirty="0">
                <a:latin typeface="Times New Roman"/>
                <a:cs typeface="Times New Roman"/>
              </a:rPr>
              <a:t>sulphide</a:t>
            </a:r>
            <a:r>
              <a:rPr sz="1800" spc="-30" dirty="0">
                <a:latin typeface="Times New Roman"/>
                <a:cs typeface="Times New Roman"/>
              </a:rPr>
              <a:t> </a:t>
            </a:r>
            <a:r>
              <a:rPr sz="1800" spc="-10" dirty="0">
                <a:latin typeface="Times New Roman"/>
                <a:cs typeface="Times New Roman"/>
              </a:rPr>
              <a:t>solution</a:t>
            </a:r>
            <a:endParaRPr sz="1800" dirty="0">
              <a:latin typeface="Times New Roman"/>
              <a:cs typeface="Times New Roman"/>
            </a:endParaRPr>
          </a:p>
          <a:p>
            <a:pPr marL="456565" indent="-342265">
              <a:lnSpc>
                <a:spcPct val="100000"/>
              </a:lnSpc>
              <a:spcBef>
                <a:spcPts val="1080"/>
              </a:spcBef>
              <a:buAutoNum type="arabicPeriod" startAt="2"/>
              <a:tabLst>
                <a:tab pos="456565" algn="l"/>
              </a:tabLst>
            </a:pPr>
            <a:r>
              <a:rPr sz="1800" dirty="0">
                <a:latin typeface="Times New Roman"/>
                <a:cs typeface="Times New Roman"/>
              </a:rPr>
              <a:t>Dilute</a:t>
            </a:r>
            <a:r>
              <a:rPr sz="1800" spc="-35" dirty="0">
                <a:latin typeface="Times New Roman"/>
                <a:cs typeface="Times New Roman"/>
              </a:rPr>
              <a:t> </a:t>
            </a:r>
            <a:r>
              <a:rPr sz="1800" dirty="0">
                <a:latin typeface="Times New Roman"/>
                <a:cs typeface="Times New Roman"/>
              </a:rPr>
              <a:t>with</a:t>
            </a:r>
            <a:r>
              <a:rPr sz="1800" spc="-5" dirty="0">
                <a:latin typeface="Times New Roman"/>
                <a:cs typeface="Times New Roman"/>
              </a:rPr>
              <a:t> </a:t>
            </a:r>
            <a:r>
              <a:rPr sz="1800" dirty="0">
                <a:latin typeface="Times New Roman"/>
                <a:cs typeface="Times New Roman"/>
              </a:rPr>
              <a:t>water</a:t>
            </a:r>
            <a:r>
              <a:rPr sz="1800" spc="-5" dirty="0">
                <a:latin typeface="Times New Roman"/>
                <a:cs typeface="Times New Roman"/>
              </a:rPr>
              <a:t> </a:t>
            </a:r>
            <a:r>
              <a:rPr sz="1800" dirty="0">
                <a:latin typeface="Times New Roman"/>
                <a:cs typeface="Times New Roman"/>
              </a:rPr>
              <a:t>to</a:t>
            </a:r>
            <a:r>
              <a:rPr sz="1800" spc="-20" dirty="0">
                <a:latin typeface="Times New Roman"/>
                <a:cs typeface="Times New Roman"/>
              </a:rPr>
              <a:t> </a:t>
            </a:r>
            <a:r>
              <a:rPr sz="1800" dirty="0">
                <a:latin typeface="Times New Roman"/>
                <a:cs typeface="Times New Roman"/>
              </a:rPr>
              <a:t>50</a:t>
            </a:r>
            <a:r>
              <a:rPr sz="1800" spc="-15" dirty="0">
                <a:latin typeface="Times New Roman"/>
                <a:cs typeface="Times New Roman"/>
              </a:rPr>
              <a:t> </a:t>
            </a:r>
            <a:r>
              <a:rPr sz="1800" spc="-25" dirty="0">
                <a:latin typeface="Times New Roman"/>
                <a:cs typeface="Times New Roman"/>
              </a:rPr>
              <a:t>ml</a:t>
            </a:r>
            <a:r>
              <a:rPr lang="en-US" dirty="0">
                <a:latin typeface="Times New Roman"/>
                <a:cs typeface="Times New Roman"/>
              </a:rPr>
              <a:t>. </a:t>
            </a:r>
            <a:r>
              <a:rPr sz="1800" dirty="0">
                <a:latin typeface="Times New Roman"/>
                <a:cs typeface="Times New Roman"/>
              </a:rPr>
              <a:t>Allow</a:t>
            </a:r>
            <a:r>
              <a:rPr sz="1800" spc="-45" dirty="0">
                <a:latin typeface="Times New Roman"/>
                <a:cs typeface="Times New Roman"/>
              </a:rPr>
              <a:t> </a:t>
            </a:r>
            <a:r>
              <a:rPr sz="1800" dirty="0">
                <a:latin typeface="Times New Roman"/>
                <a:cs typeface="Times New Roman"/>
              </a:rPr>
              <a:t>to</a:t>
            </a:r>
            <a:r>
              <a:rPr sz="1800" spc="-15" dirty="0">
                <a:latin typeface="Times New Roman"/>
                <a:cs typeface="Times New Roman"/>
              </a:rPr>
              <a:t> </a:t>
            </a:r>
            <a:r>
              <a:rPr sz="1800" dirty="0">
                <a:latin typeface="Times New Roman"/>
                <a:cs typeface="Times New Roman"/>
              </a:rPr>
              <a:t>stand</a:t>
            </a:r>
            <a:r>
              <a:rPr sz="1800" spc="-20" dirty="0">
                <a:latin typeface="Times New Roman"/>
                <a:cs typeface="Times New Roman"/>
              </a:rPr>
              <a:t> </a:t>
            </a:r>
            <a:r>
              <a:rPr sz="1800" dirty="0">
                <a:latin typeface="Times New Roman"/>
                <a:cs typeface="Times New Roman"/>
              </a:rPr>
              <a:t>for</a:t>
            </a:r>
            <a:r>
              <a:rPr sz="1800" spc="-35" dirty="0">
                <a:latin typeface="Times New Roman"/>
                <a:cs typeface="Times New Roman"/>
              </a:rPr>
              <a:t> </a:t>
            </a:r>
            <a:r>
              <a:rPr sz="1800" dirty="0">
                <a:latin typeface="Times New Roman"/>
                <a:cs typeface="Times New Roman"/>
              </a:rPr>
              <a:t>five</a:t>
            </a:r>
            <a:r>
              <a:rPr sz="1800" spc="-15" dirty="0">
                <a:latin typeface="Times New Roman"/>
                <a:cs typeface="Times New Roman"/>
              </a:rPr>
              <a:t> </a:t>
            </a:r>
            <a:r>
              <a:rPr sz="1800" spc="-10" dirty="0">
                <a:latin typeface="Times New Roman"/>
                <a:cs typeface="Times New Roman"/>
              </a:rPr>
              <a:t>minutes</a:t>
            </a:r>
            <a:endParaRPr sz="1800" dirty="0">
              <a:latin typeface="Times New Roman"/>
              <a:cs typeface="Times New Roman"/>
            </a:endParaRPr>
          </a:p>
          <a:p>
            <a:pPr marL="456565" indent="-342265">
              <a:lnSpc>
                <a:spcPct val="100000"/>
              </a:lnSpc>
              <a:spcBef>
                <a:spcPts val="1080"/>
              </a:spcBef>
              <a:buAutoNum type="arabicPeriod" startAt="2"/>
              <a:tabLst>
                <a:tab pos="456565" algn="l"/>
              </a:tabLst>
            </a:pPr>
            <a:r>
              <a:rPr lang="en-US" sz="1800" spc="-10" dirty="0">
                <a:latin typeface="Times New Roman"/>
                <a:cs typeface="Times New Roman"/>
              </a:rPr>
              <a:t>View </a:t>
            </a:r>
            <a:r>
              <a:rPr sz="1800" spc="-10" dirty="0">
                <a:latin typeface="Times New Roman"/>
                <a:cs typeface="Times New Roman"/>
              </a:rPr>
              <a:t>downwards</a:t>
            </a:r>
            <a:r>
              <a:rPr sz="1800" spc="-20" dirty="0">
                <a:latin typeface="Times New Roman"/>
                <a:cs typeface="Times New Roman"/>
              </a:rPr>
              <a:t> </a:t>
            </a:r>
            <a:r>
              <a:rPr sz="1800" dirty="0">
                <a:latin typeface="Times New Roman"/>
                <a:cs typeface="Times New Roman"/>
              </a:rPr>
              <a:t>over</a:t>
            </a:r>
            <a:r>
              <a:rPr sz="1800" spc="-15" dirty="0">
                <a:latin typeface="Times New Roman"/>
                <a:cs typeface="Times New Roman"/>
              </a:rPr>
              <a:t> </a:t>
            </a:r>
            <a:r>
              <a:rPr sz="1800" dirty="0">
                <a:latin typeface="Times New Roman"/>
                <a:cs typeface="Times New Roman"/>
              </a:rPr>
              <a:t>a</a:t>
            </a:r>
            <a:r>
              <a:rPr sz="1800" spc="-20" dirty="0">
                <a:latin typeface="Times New Roman"/>
                <a:cs typeface="Times New Roman"/>
              </a:rPr>
              <a:t> </a:t>
            </a:r>
            <a:r>
              <a:rPr sz="1800" dirty="0">
                <a:latin typeface="Times New Roman"/>
                <a:cs typeface="Times New Roman"/>
              </a:rPr>
              <a:t>white</a:t>
            </a:r>
            <a:r>
              <a:rPr sz="1800" spc="-15" dirty="0">
                <a:latin typeface="Times New Roman"/>
                <a:cs typeface="Times New Roman"/>
              </a:rPr>
              <a:t> </a:t>
            </a:r>
            <a:r>
              <a:rPr sz="1800" spc="-10" dirty="0">
                <a:latin typeface="Times New Roman"/>
                <a:cs typeface="Times New Roman"/>
              </a:rPr>
              <a:t>surface</a:t>
            </a:r>
            <a:endParaRPr sz="1800" dirty="0">
              <a:latin typeface="Times New Roman"/>
              <a:cs typeface="Times New Roman"/>
            </a:endParaRPr>
          </a:p>
        </p:txBody>
      </p:sp>
      <p:sp>
        <p:nvSpPr>
          <p:cNvPr id="6" name="object 14"/>
          <p:cNvSpPr txBox="1"/>
          <p:nvPr/>
        </p:nvSpPr>
        <p:spPr>
          <a:xfrm>
            <a:off x="6073231" y="1575385"/>
            <a:ext cx="5838190" cy="4206280"/>
          </a:xfrm>
          <a:prstGeom prst="rect">
            <a:avLst/>
          </a:prstGeom>
        </p:spPr>
        <p:txBody>
          <a:bodyPr vert="horz" wrap="square" lIns="0" tIns="12700" rIns="0" bIns="0" rtlCol="0">
            <a:spAutoFit/>
          </a:bodyPr>
          <a:lstStyle/>
          <a:p>
            <a:pPr marL="355600" marR="5080" indent="-342900" algn="ctr">
              <a:lnSpc>
                <a:spcPct val="150000"/>
              </a:lnSpc>
              <a:spcBef>
                <a:spcPts val="100"/>
              </a:spcBef>
              <a:tabLst>
                <a:tab pos="354965" algn="l"/>
              </a:tabLst>
            </a:pPr>
            <a:r>
              <a:rPr lang="en-US" sz="1800" spc="-25" dirty="0">
                <a:latin typeface="Times New Roman"/>
                <a:cs typeface="Times New Roman"/>
              </a:rPr>
              <a:t>Standard Sample</a:t>
            </a:r>
          </a:p>
          <a:p>
            <a:pPr marL="355600" marR="5080" indent="-342900">
              <a:lnSpc>
                <a:spcPct val="150000"/>
              </a:lnSpc>
              <a:spcBef>
                <a:spcPts val="100"/>
              </a:spcBef>
              <a:tabLst>
                <a:tab pos="354965" algn="l"/>
              </a:tabLst>
            </a:pPr>
            <a:r>
              <a:rPr sz="1800" spc="-25" dirty="0">
                <a:latin typeface="Times New Roman"/>
                <a:cs typeface="Times New Roman"/>
              </a:rPr>
              <a:t>1.</a:t>
            </a:r>
            <a:r>
              <a:rPr sz="1800" dirty="0">
                <a:latin typeface="Times New Roman"/>
                <a:cs typeface="Times New Roman"/>
              </a:rPr>
              <a:t>	</a:t>
            </a:r>
            <a:r>
              <a:rPr sz="1800" spc="-25" dirty="0">
                <a:latin typeface="Times New Roman"/>
                <a:cs typeface="Times New Roman"/>
              </a:rPr>
              <a:t>Take</a:t>
            </a:r>
            <a:r>
              <a:rPr sz="1800" spc="-45" dirty="0">
                <a:latin typeface="Times New Roman"/>
                <a:cs typeface="Times New Roman"/>
              </a:rPr>
              <a:t> </a:t>
            </a:r>
            <a:r>
              <a:rPr sz="1800" dirty="0">
                <a:latin typeface="Times New Roman"/>
                <a:cs typeface="Times New Roman"/>
              </a:rPr>
              <a:t>2</a:t>
            </a:r>
            <a:r>
              <a:rPr sz="1800" spc="-15" dirty="0">
                <a:latin typeface="Times New Roman"/>
                <a:cs typeface="Times New Roman"/>
              </a:rPr>
              <a:t> </a:t>
            </a:r>
            <a:r>
              <a:rPr sz="1800" dirty="0">
                <a:latin typeface="Times New Roman"/>
                <a:cs typeface="Times New Roman"/>
              </a:rPr>
              <a:t>ml</a:t>
            </a:r>
            <a:r>
              <a:rPr sz="1800" spc="-15" dirty="0">
                <a:latin typeface="Times New Roman"/>
                <a:cs typeface="Times New Roman"/>
              </a:rPr>
              <a:t> </a:t>
            </a:r>
            <a:r>
              <a:rPr sz="1800" dirty="0">
                <a:latin typeface="Times New Roman"/>
                <a:cs typeface="Times New Roman"/>
              </a:rPr>
              <a:t>of</a:t>
            </a:r>
            <a:r>
              <a:rPr sz="1800" spc="-15" dirty="0">
                <a:latin typeface="Times New Roman"/>
                <a:cs typeface="Times New Roman"/>
              </a:rPr>
              <a:t> </a:t>
            </a:r>
            <a:r>
              <a:rPr sz="1800" dirty="0">
                <a:latin typeface="Times New Roman"/>
                <a:cs typeface="Times New Roman"/>
              </a:rPr>
              <a:t>standard</a:t>
            </a:r>
            <a:r>
              <a:rPr sz="1800" spc="-15" dirty="0">
                <a:latin typeface="Times New Roman"/>
                <a:cs typeface="Times New Roman"/>
              </a:rPr>
              <a:t> </a:t>
            </a:r>
            <a:r>
              <a:rPr sz="1800" dirty="0">
                <a:latin typeface="Times New Roman"/>
                <a:cs typeface="Times New Roman"/>
              </a:rPr>
              <a:t>lead</a:t>
            </a:r>
            <a:r>
              <a:rPr sz="1800" spc="-35" dirty="0">
                <a:latin typeface="Times New Roman"/>
                <a:cs typeface="Times New Roman"/>
              </a:rPr>
              <a:t> </a:t>
            </a:r>
            <a:r>
              <a:rPr sz="1800" dirty="0">
                <a:latin typeface="Times New Roman"/>
                <a:cs typeface="Times New Roman"/>
              </a:rPr>
              <a:t>solution</a:t>
            </a:r>
            <a:r>
              <a:rPr sz="1800" spc="-20" dirty="0">
                <a:latin typeface="Times New Roman"/>
                <a:cs typeface="Times New Roman"/>
              </a:rPr>
              <a:t> </a:t>
            </a:r>
            <a:r>
              <a:rPr sz="1800" dirty="0">
                <a:latin typeface="Times New Roman"/>
                <a:cs typeface="Times New Roman"/>
              </a:rPr>
              <a:t>and</a:t>
            </a:r>
            <a:r>
              <a:rPr sz="1800" spc="-25" dirty="0">
                <a:latin typeface="Times New Roman"/>
                <a:cs typeface="Times New Roman"/>
              </a:rPr>
              <a:t> </a:t>
            </a:r>
            <a:r>
              <a:rPr sz="1800" dirty="0">
                <a:latin typeface="Times New Roman"/>
                <a:cs typeface="Times New Roman"/>
              </a:rPr>
              <a:t>dilute</a:t>
            </a:r>
            <a:r>
              <a:rPr sz="1800" spc="-25" dirty="0">
                <a:latin typeface="Times New Roman"/>
                <a:cs typeface="Times New Roman"/>
              </a:rPr>
              <a:t> </a:t>
            </a:r>
            <a:r>
              <a:rPr sz="1800" dirty="0">
                <a:latin typeface="Times New Roman"/>
                <a:cs typeface="Times New Roman"/>
              </a:rPr>
              <a:t>to</a:t>
            </a:r>
            <a:r>
              <a:rPr sz="1800" spc="-10" dirty="0">
                <a:latin typeface="Times New Roman"/>
                <a:cs typeface="Times New Roman"/>
              </a:rPr>
              <a:t> </a:t>
            </a:r>
            <a:r>
              <a:rPr sz="1800" dirty="0">
                <a:latin typeface="Times New Roman"/>
                <a:cs typeface="Times New Roman"/>
              </a:rPr>
              <a:t>25</a:t>
            </a:r>
            <a:r>
              <a:rPr sz="1800" spc="-15" dirty="0">
                <a:latin typeface="Times New Roman"/>
                <a:cs typeface="Times New Roman"/>
              </a:rPr>
              <a:t> </a:t>
            </a:r>
            <a:r>
              <a:rPr sz="1800" dirty="0">
                <a:latin typeface="Times New Roman"/>
                <a:cs typeface="Times New Roman"/>
              </a:rPr>
              <a:t>ml</a:t>
            </a:r>
            <a:r>
              <a:rPr sz="1800" spc="-15" dirty="0">
                <a:latin typeface="Times New Roman"/>
                <a:cs typeface="Times New Roman"/>
              </a:rPr>
              <a:t> </a:t>
            </a:r>
            <a:r>
              <a:rPr sz="1800" spc="-20" dirty="0">
                <a:latin typeface="Times New Roman"/>
                <a:cs typeface="Times New Roman"/>
              </a:rPr>
              <a:t>with </a:t>
            </a:r>
            <a:r>
              <a:rPr sz="1800" spc="-10" dirty="0">
                <a:latin typeface="Times New Roman"/>
                <a:cs typeface="Times New Roman"/>
              </a:rPr>
              <a:t>water</a:t>
            </a:r>
            <a:r>
              <a:rPr lang="en-US" sz="1800" spc="-10" dirty="0">
                <a:latin typeface="Times New Roman"/>
                <a:cs typeface="Times New Roman"/>
              </a:rPr>
              <a:t>.</a:t>
            </a:r>
          </a:p>
          <a:p>
            <a:pPr marL="355600" marR="5080" indent="-342900">
              <a:lnSpc>
                <a:spcPct val="150000"/>
              </a:lnSpc>
              <a:spcBef>
                <a:spcPts val="100"/>
              </a:spcBef>
              <a:buAutoNum type="arabicPeriod" startAt="2"/>
              <a:tabLst>
                <a:tab pos="355600" algn="l"/>
              </a:tabLst>
            </a:pPr>
            <a:r>
              <a:rPr lang="en-US" dirty="0">
                <a:latin typeface="Times New Roman"/>
                <a:cs typeface="Times New Roman"/>
              </a:rPr>
              <a:t>Adjust</a:t>
            </a:r>
            <a:r>
              <a:rPr lang="en-US" spc="-35" dirty="0">
                <a:latin typeface="Times New Roman"/>
                <a:cs typeface="Times New Roman"/>
              </a:rPr>
              <a:t> </a:t>
            </a:r>
            <a:r>
              <a:rPr lang="en-US" dirty="0">
                <a:latin typeface="Times New Roman"/>
                <a:cs typeface="Times New Roman"/>
              </a:rPr>
              <a:t>the</a:t>
            </a:r>
            <a:r>
              <a:rPr lang="en-US" spc="-10" dirty="0">
                <a:latin typeface="Times New Roman"/>
                <a:cs typeface="Times New Roman"/>
              </a:rPr>
              <a:t> </a:t>
            </a:r>
            <a:r>
              <a:rPr lang="en-US" dirty="0">
                <a:latin typeface="Times New Roman"/>
                <a:cs typeface="Times New Roman"/>
              </a:rPr>
              <a:t>pH</a:t>
            </a:r>
            <a:r>
              <a:rPr lang="en-US" spc="-20" dirty="0">
                <a:latin typeface="Times New Roman"/>
                <a:cs typeface="Times New Roman"/>
              </a:rPr>
              <a:t> </a:t>
            </a:r>
            <a:r>
              <a:rPr lang="en-US" dirty="0">
                <a:latin typeface="Times New Roman"/>
                <a:cs typeface="Times New Roman"/>
              </a:rPr>
              <a:t>between</a:t>
            </a:r>
            <a:r>
              <a:rPr lang="en-US" spc="-15" dirty="0">
                <a:latin typeface="Times New Roman"/>
                <a:cs typeface="Times New Roman"/>
              </a:rPr>
              <a:t> </a:t>
            </a:r>
            <a:r>
              <a:rPr lang="en-US" dirty="0">
                <a:latin typeface="Times New Roman"/>
                <a:cs typeface="Times New Roman"/>
              </a:rPr>
              <a:t>3</a:t>
            </a:r>
            <a:r>
              <a:rPr lang="en-US" spc="-25" dirty="0">
                <a:latin typeface="Times New Roman"/>
                <a:cs typeface="Times New Roman"/>
              </a:rPr>
              <a:t> </a:t>
            </a:r>
            <a:r>
              <a:rPr lang="en-US" dirty="0">
                <a:latin typeface="Times New Roman"/>
                <a:cs typeface="Times New Roman"/>
              </a:rPr>
              <a:t>to</a:t>
            </a:r>
            <a:r>
              <a:rPr lang="en-US" spc="-10" dirty="0">
                <a:latin typeface="Times New Roman"/>
                <a:cs typeface="Times New Roman"/>
              </a:rPr>
              <a:t> </a:t>
            </a:r>
            <a:r>
              <a:rPr lang="en-US" dirty="0">
                <a:latin typeface="Times New Roman"/>
                <a:cs typeface="Times New Roman"/>
              </a:rPr>
              <a:t>4</a:t>
            </a:r>
            <a:r>
              <a:rPr lang="en-US" spc="-15" dirty="0">
                <a:latin typeface="Times New Roman"/>
                <a:cs typeface="Times New Roman"/>
              </a:rPr>
              <a:t> </a:t>
            </a:r>
            <a:r>
              <a:rPr lang="en-US" dirty="0">
                <a:latin typeface="Times New Roman"/>
                <a:cs typeface="Times New Roman"/>
              </a:rPr>
              <a:t>by</a:t>
            </a:r>
            <a:r>
              <a:rPr lang="en-US" spc="-20" dirty="0">
                <a:latin typeface="Times New Roman"/>
                <a:cs typeface="Times New Roman"/>
              </a:rPr>
              <a:t> </a:t>
            </a:r>
            <a:r>
              <a:rPr lang="en-US" dirty="0">
                <a:latin typeface="Times New Roman"/>
                <a:cs typeface="Times New Roman"/>
              </a:rPr>
              <a:t>adding</a:t>
            </a:r>
            <a:r>
              <a:rPr lang="en-US" spc="-25" dirty="0">
                <a:latin typeface="Times New Roman"/>
                <a:cs typeface="Times New Roman"/>
              </a:rPr>
              <a:t> </a:t>
            </a:r>
            <a:r>
              <a:rPr lang="en-US" dirty="0">
                <a:latin typeface="Times New Roman"/>
                <a:cs typeface="Times New Roman"/>
              </a:rPr>
              <a:t>dilute</a:t>
            </a:r>
            <a:r>
              <a:rPr lang="en-US" spc="-25" dirty="0">
                <a:latin typeface="Times New Roman"/>
                <a:cs typeface="Times New Roman"/>
              </a:rPr>
              <a:t> </a:t>
            </a:r>
            <a:r>
              <a:rPr lang="en-US" dirty="0">
                <a:latin typeface="Times New Roman"/>
                <a:cs typeface="Times New Roman"/>
              </a:rPr>
              <a:t>acetic</a:t>
            </a:r>
            <a:r>
              <a:rPr lang="en-US" spc="-20" dirty="0">
                <a:latin typeface="Times New Roman"/>
                <a:cs typeface="Times New Roman"/>
              </a:rPr>
              <a:t> </a:t>
            </a:r>
            <a:r>
              <a:rPr lang="en-US" dirty="0">
                <a:latin typeface="Times New Roman"/>
                <a:cs typeface="Times New Roman"/>
              </a:rPr>
              <a:t>acid</a:t>
            </a:r>
            <a:r>
              <a:rPr lang="en-US" spc="-30" dirty="0">
                <a:latin typeface="Times New Roman"/>
                <a:cs typeface="Times New Roman"/>
              </a:rPr>
              <a:t> </a:t>
            </a:r>
            <a:r>
              <a:rPr lang="en-US" spc="-20" dirty="0">
                <a:latin typeface="Times New Roman"/>
                <a:cs typeface="Times New Roman"/>
              </a:rPr>
              <a:t>‘</a:t>
            </a:r>
            <a:r>
              <a:rPr lang="en-US" spc="-20" dirty="0" err="1">
                <a:latin typeface="Times New Roman"/>
                <a:cs typeface="Times New Roman"/>
              </a:rPr>
              <a:t>Sp</a:t>
            </a:r>
            <a:r>
              <a:rPr lang="en-US" spc="-20" dirty="0">
                <a:latin typeface="Times New Roman"/>
                <a:cs typeface="Times New Roman"/>
              </a:rPr>
              <a:t>’ </a:t>
            </a:r>
            <a:r>
              <a:rPr lang="en-US" dirty="0">
                <a:latin typeface="Times New Roman"/>
                <a:cs typeface="Times New Roman"/>
              </a:rPr>
              <a:t>or</a:t>
            </a:r>
            <a:r>
              <a:rPr lang="en-US" spc="-50" dirty="0">
                <a:latin typeface="Times New Roman"/>
                <a:cs typeface="Times New Roman"/>
              </a:rPr>
              <a:t> </a:t>
            </a:r>
            <a:r>
              <a:rPr lang="en-US" dirty="0">
                <a:latin typeface="Times New Roman"/>
                <a:cs typeface="Times New Roman"/>
              </a:rPr>
              <a:t>dilute</a:t>
            </a:r>
            <a:r>
              <a:rPr lang="en-US" spc="-25" dirty="0">
                <a:latin typeface="Times New Roman"/>
                <a:cs typeface="Times New Roman"/>
              </a:rPr>
              <a:t> </a:t>
            </a:r>
            <a:r>
              <a:rPr lang="en-US" dirty="0">
                <a:latin typeface="Times New Roman"/>
                <a:cs typeface="Times New Roman"/>
              </a:rPr>
              <a:t>ammonia</a:t>
            </a:r>
            <a:r>
              <a:rPr lang="en-US" spc="-20" dirty="0">
                <a:latin typeface="Times New Roman"/>
                <a:cs typeface="Times New Roman"/>
              </a:rPr>
              <a:t> </a:t>
            </a:r>
            <a:r>
              <a:rPr lang="en-US" dirty="0">
                <a:latin typeface="Times New Roman"/>
                <a:cs typeface="Times New Roman"/>
              </a:rPr>
              <a:t>solution</a:t>
            </a:r>
            <a:r>
              <a:rPr lang="en-US" spc="-45" dirty="0">
                <a:latin typeface="Times New Roman"/>
                <a:cs typeface="Times New Roman"/>
              </a:rPr>
              <a:t> </a:t>
            </a:r>
            <a:r>
              <a:rPr lang="en-US" spc="-20" dirty="0">
                <a:latin typeface="Times New Roman"/>
                <a:cs typeface="Times New Roman"/>
              </a:rPr>
              <a:t>‘</a:t>
            </a:r>
            <a:r>
              <a:rPr lang="en-US" spc="-20" dirty="0" err="1">
                <a:latin typeface="Times New Roman"/>
                <a:cs typeface="Times New Roman"/>
              </a:rPr>
              <a:t>Sp</a:t>
            </a:r>
            <a:r>
              <a:rPr lang="en-US" spc="-20" dirty="0">
                <a:latin typeface="Times New Roman"/>
                <a:cs typeface="Times New Roman"/>
              </a:rPr>
              <a:t>’</a:t>
            </a:r>
            <a:endParaRPr lang="en-US" dirty="0">
              <a:latin typeface="Times New Roman"/>
              <a:cs typeface="Times New Roman"/>
            </a:endParaRPr>
          </a:p>
          <a:p>
            <a:pPr marL="354965" indent="-342265">
              <a:lnSpc>
                <a:spcPct val="100000"/>
              </a:lnSpc>
              <a:spcBef>
                <a:spcPts val="1080"/>
              </a:spcBef>
              <a:buAutoNum type="arabicPeriod" startAt="2"/>
              <a:tabLst>
                <a:tab pos="354965" algn="l"/>
              </a:tabLst>
            </a:pPr>
            <a:r>
              <a:rPr lang="en-US" dirty="0">
                <a:latin typeface="Times New Roman"/>
                <a:cs typeface="Times New Roman"/>
              </a:rPr>
              <a:t>Dilute</a:t>
            </a:r>
            <a:r>
              <a:rPr lang="en-US" spc="-35" dirty="0">
                <a:latin typeface="Times New Roman"/>
                <a:cs typeface="Times New Roman"/>
              </a:rPr>
              <a:t> </a:t>
            </a:r>
            <a:r>
              <a:rPr lang="en-US" dirty="0">
                <a:latin typeface="Times New Roman"/>
                <a:cs typeface="Times New Roman"/>
              </a:rPr>
              <a:t>with</a:t>
            </a:r>
            <a:r>
              <a:rPr lang="en-US" spc="-5" dirty="0">
                <a:latin typeface="Times New Roman"/>
                <a:cs typeface="Times New Roman"/>
              </a:rPr>
              <a:t> </a:t>
            </a:r>
            <a:r>
              <a:rPr lang="en-US" dirty="0">
                <a:latin typeface="Times New Roman"/>
                <a:cs typeface="Times New Roman"/>
              </a:rPr>
              <a:t>water</a:t>
            </a:r>
            <a:r>
              <a:rPr lang="en-US" spc="-5" dirty="0">
                <a:latin typeface="Times New Roman"/>
                <a:cs typeface="Times New Roman"/>
              </a:rPr>
              <a:t> </a:t>
            </a:r>
            <a:r>
              <a:rPr lang="en-US" dirty="0">
                <a:latin typeface="Times New Roman"/>
                <a:cs typeface="Times New Roman"/>
              </a:rPr>
              <a:t>to</a:t>
            </a:r>
            <a:r>
              <a:rPr lang="en-US" spc="-20" dirty="0">
                <a:latin typeface="Times New Roman"/>
                <a:cs typeface="Times New Roman"/>
              </a:rPr>
              <a:t> </a:t>
            </a:r>
            <a:r>
              <a:rPr lang="en-US" dirty="0">
                <a:latin typeface="Times New Roman"/>
                <a:cs typeface="Times New Roman"/>
              </a:rPr>
              <a:t>35</a:t>
            </a:r>
            <a:r>
              <a:rPr lang="en-US" spc="-5" dirty="0">
                <a:latin typeface="Times New Roman"/>
                <a:cs typeface="Times New Roman"/>
              </a:rPr>
              <a:t> </a:t>
            </a:r>
            <a:r>
              <a:rPr lang="en-US" spc="-25" dirty="0">
                <a:latin typeface="Times New Roman"/>
                <a:cs typeface="Times New Roman"/>
              </a:rPr>
              <a:t>ml</a:t>
            </a:r>
            <a:endParaRPr lang="en-US" dirty="0">
              <a:latin typeface="Times New Roman"/>
              <a:cs typeface="Times New Roman"/>
            </a:endParaRPr>
          </a:p>
          <a:p>
            <a:pPr marL="354965" indent="-342265">
              <a:lnSpc>
                <a:spcPct val="100000"/>
              </a:lnSpc>
              <a:spcBef>
                <a:spcPts val="1080"/>
              </a:spcBef>
              <a:buAutoNum type="arabicPeriod" startAt="2"/>
              <a:tabLst>
                <a:tab pos="354965" algn="l"/>
              </a:tabLst>
            </a:pPr>
            <a:r>
              <a:rPr lang="en-US" dirty="0">
                <a:latin typeface="Times New Roman"/>
                <a:cs typeface="Times New Roman"/>
              </a:rPr>
              <a:t>Add</a:t>
            </a:r>
            <a:r>
              <a:rPr lang="en-US" spc="-30" dirty="0">
                <a:latin typeface="Times New Roman"/>
                <a:cs typeface="Times New Roman"/>
              </a:rPr>
              <a:t> </a:t>
            </a:r>
            <a:r>
              <a:rPr lang="en-US" dirty="0">
                <a:latin typeface="Times New Roman"/>
                <a:cs typeface="Times New Roman"/>
              </a:rPr>
              <a:t>freshly</a:t>
            </a:r>
            <a:r>
              <a:rPr lang="en-US" spc="-25" dirty="0">
                <a:latin typeface="Times New Roman"/>
                <a:cs typeface="Times New Roman"/>
              </a:rPr>
              <a:t> </a:t>
            </a:r>
            <a:r>
              <a:rPr lang="en-US" dirty="0">
                <a:latin typeface="Times New Roman"/>
                <a:cs typeface="Times New Roman"/>
              </a:rPr>
              <a:t>prepared</a:t>
            </a:r>
            <a:r>
              <a:rPr lang="en-US" spc="-15" dirty="0">
                <a:latin typeface="Times New Roman"/>
                <a:cs typeface="Times New Roman"/>
              </a:rPr>
              <a:t> </a:t>
            </a:r>
            <a:r>
              <a:rPr lang="en-US" dirty="0">
                <a:latin typeface="Times New Roman"/>
                <a:cs typeface="Times New Roman"/>
              </a:rPr>
              <a:t>10</a:t>
            </a:r>
            <a:r>
              <a:rPr lang="en-US" spc="-25" dirty="0">
                <a:latin typeface="Times New Roman"/>
                <a:cs typeface="Times New Roman"/>
              </a:rPr>
              <a:t> </a:t>
            </a:r>
            <a:r>
              <a:rPr lang="en-US" dirty="0">
                <a:latin typeface="Times New Roman"/>
                <a:cs typeface="Times New Roman"/>
              </a:rPr>
              <a:t>ml</a:t>
            </a:r>
            <a:r>
              <a:rPr lang="en-US" spc="-15" dirty="0">
                <a:latin typeface="Times New Roman"/>
                <a:cs typeface="Times New Roman"/>
              </a:rPr>
              <a:t> </a:t>
            </a:r>
            <a:r>
              <a:rPr lang="en-US" dirty="0">
                <a:latin typeface="Times New Roman"/>
                <a:cs typeface="Times New Roman"/>
              </a:rPr>
              <a:t>of</a:t>
            </a:r>
            <a:r>
              <a:rPr lang="en-US" spc="-15" dirty="0">
                <a:latin typeface="Times New Roman"/>
                <a:cs typeface="Times New Roman"/>
              </a:rPr>
              <a:t> </a:t>
            </a:r>
            <a:r>
              <a:rPr lang="en-US" dirty="0">
                <a:latin typeface="Times New Roman"/>
                <a:cs typeface="Times New Roman"/>
              </a:rPr>
              <a:t>hydrogen</a:t>
            </a:r>
            <a:r>
              <a:rPr lang="en-US" spc="-30" dirty="0">
                <a:latin typeface="Times New Roman"/>
                <a:cs typeface="Times New Roman"/>
              </a:rPr>
              <a:t> </a:t>
            </a:r>
            <a:r>
              <a:rPr lang="en-US" dirty="0">
                <a:latin typeface="Times New Roman"/>
                <a:cs typeface="Times New Roman"/>
              </a:rPr>
              <a:t>sulphide</a:t>
            </a:r>
            <a:r>
              <a:rPr lang="en-US" spc="-25" dirty="0">
                <a:latin typeface="Times New Roman"/>
                <a:cs typeface="Times New Roman"/>
              </a:rPr>
              <a:t> </a:t>
            </a:r>
            <a:r>
              <a:rPr lang="en-US" spc="-10" dirty="0">
                <a:latin typeface="Times New Roman"/>
                <a:cs typeface="Times New Roman"/>
              </a:rPr>
              <a:t>solution</a:t>
            </a:r>
            <a:endParaRPr lang="en-US" dirty="0">
              <a:latin typeface="Times New Roman"/>
              <a:cs typeface="Times New Roman"/>
            </a:endParaRPr>
          </a:p>
          <a:p>
            <a:pPr marL="354965" indent="-342265">
              <a:lnSpc>
                <a:spcPct val="100000"/>
              </a:lnSpc>
              <a:spcBef>
                <a:spcPts val="1080"/>
              </a:spcBef>
              <a:buAutoNum type="arabicPeriod" startAt="2"/>
              <a:tabLst>
                <a:tab pos="354965" algn="l"/>
              </a:tabLst>
            </a:pPr>
            <a:r>
              <a:rPr lang="en-US" dirty="0">
                <a:latin typeface="Times New Roman"/>
                <a:cs typeface="Times New Roman"/>
              </a:rPr>
              <a:t>Dilute</a:t>
            </a:r>
            <a:r>
              <a:rPr lang="en-US" spc="-35" dirty="0">
                <a:latin typeface="Times New Roman"/>
                <a:cs typeface="Times New Roman"/>
              </a:rPr>
              <a:t> </a:t>
            </a:r>
            <a:r>
              <a:rPr lang="en-US" dirty="0">
                <a:latin typeface="Times New Roman"/>
                <a:cs typeface="Times New Roman"/>
              </a:rPr>
              <a:t>with</a:t>
            </a:r>
            <a:r>
              <a:rPr lang="en-US" spc="-5" dirty="0">
                <a:latin typeface="Times New Roman"/>
                <a:cs typeface="Times New Roman"/>
              </a:rPr>
              <a:t> </a:t>
            </a:r>
            <a:r>
              <a:rPr lang="en-US" dirty="0">
                <a:latin typeface="Times New Roman"/>
                <a:cs typeface="Times New Roman"/>
              </a:rPr>
              <a:t>water</a:t>
            </a:r>
            <a:r>
              <a:rPr lang="en-US" spc="-5" dirty="0">
                <a:latin typeface="Times New Roman"/>
                <a:cs typeface="Times New Roman"/>
              </a:rPr>
              <a:t> </a:t>
            </a:r>
            <a:r>
              <a:rPr lang="en-US" dirty="0">
                <a:latin typeface="Times New Roman"/>
                <a:cs typeface="Times New Roman"/>
              </a:rPr>
              <a:t>to</a:t>
            </a:r>
            <a:r>
              <a:rPr lang="en-US" spc="-20" dirty="0">
                <a:latin typeface="Times New Roman"/>
                <a:cs typeface="Times New Roman"/>
              </a:rPr>
              <a:t> </a:t>
            </a:r>
            <a:r>
              <a:rPr lang="en-US" dirty="0">
                <a:latin typeface="Times New Roman"/>
                <a:cs typeface="Times New Roman"/>
              </a:rPr>
              <a:t>50</a:t>
            </a:r>
            <a:r>
              <a:rPr lang="en-US" spc="-5" dirty="0">
                <a:latin typeface="Times New Roman"/>
                <a:cs typeface="Times New Roman"/>
              </a:rPr>
              <a:t> </a:t>
            </a:r>
            <a:r>
              <a:rPr lang="en-US" spc="-25" dirty="0">
                <a:latin typeface="Times New Roman"/>
                <a:cs typeface="Times New Roman"/>
              </a:rPr>
              <a:t>ml</a:t>
            </a:r>
            <a:endParaRPr lang="en-US" dirty="0">
              <a:latin typeface="Times New Roman"/>
              <a:cs typeface="Times New Roman"/>
            </a:endParaRPr>
          </a:p>
          <a:p>
            <a:pPr marL="354965" indent="-342265">
              <a:lnSpc>
                <a:spcPct val="100000"/>
              </a:lnSpc>
              <a:spcBef>
                <a:spcPts val="1080"/>
              </a:spcBef>
              <a:buAutoNum type="arabicPeriod" startAt="2"/>
              <a:tabLst>
                <a:tab pos="354965" algn="l"/>
              </a:tabLst>
            </a:pPr>
            <a:r>
              <a:rPr lang="en-US" dirty="0">
                <a:latin typeface="Times New Roman"/>
                <a:cs typeface="Times New Roman"/>
              </a:rPr>
              <a:t>Allow</a:t>
            </a:r>
            <a:r>
              <a:rPr lang="en-US" spc="-45" dirty="0">
                <a:latin typeface="Times New Roman"/>
                <a:cs typeface="Times New Roman"/>
              </a:rPr>
              <a:t> </a:t>
            </a:r>
            <a:r>
              <a:rPr lang="en-US" dirty="0">
                <a:latin typeface="Times New Roman"/>
                <a:cs typeface="Times New Roman"/>
              </a:rPr>
              <a:t>to</a:t>
            </a:r>
            <a:r>
              <a:rPr lang="en-US" spc="-15" dirty="0">
                <a:latin typeface="Times New Roman"/>
                <a:cs typeface="Times New Roman"/>
              </a:rPr>
              <a:t> </a:t>
            </a:r>
            <a:r>
              <a:rPr lang="en-US" dirty="0">
                <a:latin typeface="Times New Roman"/>
                <a:cs typeface="Times New Roman"/>
              </a:rPr>
              <a:t>stand</a:t>
            </a:r>
            <a:r>
              <a:rPr lang="en-US" spc="-20" dirty="0">
                <a:latin typeface="Times New Roman"/>
                <a:cs typeface="Times New Roman"/>
              </a:rPr>
              <a:t> </a:t>
            </a:r>
            <a:r>
              <a:rPr lang="en-US" dirty="0">
                <a:latin typeface="Times New Roman"/>
                <a:cs typeface="Times New Roman"/>
              </a:rPr>
              <a:t>for</a:t>
            </a:r>
            <a:r>
              <a:rPr lang="en-US" spc="-35" dirty="0">
                <a:latin typeface="Times New Roman"/>
                <a:cs typeface="Times New Roman"/>
              </a:rPr>
              <a:t> </a:t>
            </a:r>
            <a:r>
              <a:rPr lang="en-US" dirty="0">
                <a:latin typeface="Times New Roman"/>
                <a:cs typeface="Times New Roman"/>
              </a:rPr>
              <a:t>five</a:t>
            </a:r>
            <a:r>
              <a:rPr lang="en-US" spc="-15" dirty="0">
                <a:latin typeface="Times New Roman"/>
                <a:cs typeface="Times New Roman"/>
              </a:rPr>
              <a:t> </a:t>
            </a:r>
            <a:r>
              <a:rPr lang="en-US" spc="-10" dirty="0">
                <a:latin typeface="Times New Roman"/>
                <a:cs typeface="Times New Roman"/>
              </a:rPr>
              <a:t>minutes</a:t>
            </a:r>
            <a:endParaRPr lang="en-US" dirty="0">
              <a:latin typeface="Times New Roman"/>
              <a:cs typeface="Times New Roman"/>
            </a:endParaRPr>
          </a:p>
          <a:p>
            <a:pPr marL="354965" indent="-342265">
              <a:lnSpc>
                <a:spcPct val="100000"/>
              </a:lnSpc>
              <a:spcBef>
                <a:spcPts val="1080"/>
              </a:spcBef>
              <a:buAutoNum type="arabicPeriod" startAt="2"/>
              <a:tabLst>
                <a:tab pos="354965" algn="l"/>
              </a:tabLst>
            </a:pPr>
            <a:r>
              <a:rPr lang="en-US" spc="-20" dirty="0">
                <a:latin typeface="Times New Roman"/>
                <a:cs typeface="Times New Roman"/>
              </a:rPr>
              <a:t>View</a:t>
            </a:r>
            <a:r>
              <a:rPr lang="en-US" spc="-65" dirty="0">
                <a:latin typeface="Times New Roman"/>
                <a:cs typeface="Times New Roman"/>
              </a:rPr>
              <a:t> </a:t>
            </a:r>
            <a:r>
              <a:rPr lang="en-US" spc="-10" dirty="0">
                <a:latin typeface="Times New Roman"/>
                <a:cs typeface="Times New Roman"/>
              </a:rPr>
              <a:t>downwards</a:t>
            </a:r>
            <a:r>
              <a:rPr lang="en-US" spc="-20" dirty="0">
                <a:latin typeface="Times New Roman"/>
                <a:cs typeface="Times New Roman"/>
              </a:rPr>
              <a:t> </a:t>
            </a:r>
            <a:r>
              <a:rPr lang="en-US" dirty="0">
                <a:latin typeface="Times New Roman"/>
                <a:cs typeface="Times New Roman"/>
              </a:rPr>
              <a:t>over</a:t>
            </a:r>
            <a:r>
              <a:rPr lang="en-US" spc="-35" dirty="0">
                <a:latin typeface="Times New Roman"/>
                <a:cs typeface="Times New Roman"/>
              </a:rPr>
              <a:t> </a:t>
            </a:r>
            <a:r>
              <a:rPr lang="en-US" dirty="0">
                <a:latin typeface="Times New Roman"/>
                <a:cs typeface="Times New Roman"/>
              </a:rPr>
              <a:t>a</a:t>
            </a:r>
            <a:r>
              <a:rPr lang="en-US" spc="-35" dirty="0">
                <a:latin typeface="Times New Roman"/>
                <a:cs typeface="Times New Roman"/>
              </a:rPr>
              <a:t> </a:t>
            </a:r>
            <a:r>
              <a:rPr lang="en-US" dirty="0">
                <a:latin typeface="Times New Roman"/>
                <a:cs typeface="Times New Roman"/>
              </a:rPr>
              <a:t>white</a:t>
            </a:r>
            <a:r>
              <a:rPr lang="en-US" spc="-30" dirty="0">
                <a:latin typeface="Times New Roman"/>
                <a:cs typeface="Times New Roman"/>
              </a:rPr>
              <a:t> </a:t>
            </a:r>
            <a:r>
              <a:rPr lang="en-US" spc="-10" dirty="0">
                <a:latin typeface="Times New Roman"/>
                <a:cs typeface="Times New Roman"/>
              </a:rPr>
              <a:t>surface.</a:t>
            </a:r>
            <a:endParaRPr lang="en-US" dirty="0">
              <a:latin typeface="Times New Roman"/>
              <a:cs typeface="Times New Roman"/>
            </a:endParaRPr>
          </a:p>
        </p:txBody>
      </p:sp>
    </p:spTree>
    <p:extLst>
      <p:ext uri="{BB962C8B-B14F-4D97-AF65-F5344CB8AC3E}">
        <p14:creationId xmlns:p14="http://schemas.microsoft.com/office/powerpoint/2010/main" val="4064935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565304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Heavy Metals</a:t>
            </a:r>
            <a:endParaRPr sz="3600" b="1" dirty="0">
              <a:solidFill>
                <a:srgbClr val="000000"/>
              </a:solidFill>
              <a:latin typeface="Times New Roman"/>
              <a:cs typeface="Times New Roman"/>
            </a:endParaRPr>
          </a:p>
        </p:txBody>
      </p:sp>
      <p:sp>
        <p:nvSpPr>
          <p:cNvPr id="3" name="object 3"/>
          <p:cNvSpPr txBox="1"/>
          <p:nvPr/>
        </p:nvSpPr>
        <p:spPr>
          <a:xfrm>
            <a:off x="782287" y="1477891"/>
            <a:ext cx="10873740" cy="3911327"/>
          </a:xfrm>
          <a:prstGeom prst="rect">
            <a:avLst/>
          </a:prstGeom>
        </p:spPr>
        <p:txBody>
          <a:bodyPr vert="horz" wrap="square" lIns="0" tIns="195580" rIns="0" bIns="0" rtlCol="0">
            <a:spAutoFit/>
          </a:bodyPr>
          <a:lstStyle/>
          <a:p>
            <a:pPr marL="12700">
              <a:lnSpc>
                <a:spcPct val="100000"/>
              </a:lnSpc>
              <a:spcBef>
                <a:spcPts val="1540"/>
              </a:spcBef>
            </a:pPr>
            <a:r>
              <a:rPr sz="2400" b="1" spc="-10" dirty="0">
                <a:latin typeface="Times New Roman"/>
                <a:cs typeface="Times New Roman"/>
              </a:rPr>
              <a:t>Observation:</a:t>
            </a:r>
            <a:endParaRPr sz="2400" dirty="0">
              <a:latin typeface="Times New Roman"/>
              <a:cs typeface="Times New Roman"/>
            </a:endParaRPr>
          </a:p>
          <a:p>
            <a:pPr marL="12700" marR="105410">
              <a:lnSpc>
                <a:spcPct val="150000"/>
              </a:lnSpc>
            </a:pP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color</a:t>
            </a:r>
            <a:r>
              <a:rPr sz="2400" spc="-5" dirty="0">
                <a:latin typeface="Times New Roman"/>
                <a:cs typeface="Times New Roman"/>
              </a:rPr>
              <a:t> </a:t>
            </a:r>
            <a:r>
              <a:rPr sz="2400" dirty="0">
                <a:latin typeface="Times New Roman"/>
                <a:cs typeface="Times New Roman"/>
              </a:rPr>
              <a:t>produce</a:t>
            </a:r>
            <a:r>
              <a:rPr sz="2400" spc="-10"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dirty="0">
                <a:latin typeface="Times New Roman"/>
                <a:cs typeface="Times New Roman"/>
              </a:rPr>
              <a:t>sample</a:t>
            </a:r>
            <a:r>
              <a:rPr sz="2400" spc="-5" dirty="0">
                <a:latin typeface="Times New Roman"/>
                <a:cs typeface="Times New Roman"/>
              </a:rPr>
              <a:t> </a:t>
            </a:r>
            <a:r>
              <a:rPr sz="2400" dirty="0">
                <a:latin typeface="Times New Roman"/>
                <a:cs typeface="Times New Roman"/>
              </a:rPr>
              <a:t>solution</a:t>
            </a:r>
            <a:r>
              <a:rPr sz="2400" spc="-20" dirty="0">
                <a:latin typeface="Times New Roman"/>
                <a:cs typeface="Times New Roman"/>
              </a:rPr>
              <a:t> </a:t>
            </a:r>
            <a:r>
              <a:rPr sz="2400" dirty="0">
                <a:latin typeface="Times New Roman"/>
                <a:cs typeface="Times New Roman"/>
              </a:rPr>
              <a:t>should not</a:t>
            </a:r>
            <a:r>
              <a:rPr sz="2400" spc="-5" dirty="0">
                <a:latin typeface="Times New Roman"/>
                <a:cs typeface="Times New Roman"/>
              </a:rPr>
              <a:t> </a:t>
            </a:r>
            <a:r>
              <a:rPr sz="2400" dirty="0">
                <a:latin typeface="Times New Roman"/>
                <a:cs typeface="Times New Roman"/>
              </a:rPr>
              <a:t>be</a:t>
            </a:r>
            <a:r>
              <a:rPr sz="2400" spc="-10" dirty="0">
                <a:latin typeface="Times New Roman"/>
                <a:cs typeface="Times New Roman"/>
              </a:rPr>
              <a:t> </a:t>
            </a:r>
            <a:r>
              <a:rPr sz="2400" dirty="0">
                <a:latin typeface="Times New Roman"/>
                <a:cs typeface="Times New Roman"/>
              </a:rPr>
              <a:t>greater</a:t>
            </a:r>
            <a:r>
              <a:rPr sz="2400" spc="-25" dirty="0">
                <a:latin typeface="Times New Roman"/>
                <a:cs typeface="Times New Roman"/>
              </a:rPr>
              <a:t> </a:t>
            </a:r>
            <a:r>
              <a:rPr sz="2400" dirty="0">
                <a:latin typeface="Times New Roman"/>
                <a:cs typeface="Times New Roman"/>
              </a:rPr>
              <a:t>than</a:t>
            </a:r>
            <a:r>
              <a:rPr sz="2400" spc="-15" dirty="0">
                <a:latin typeface="Times New Roman"/>
                <a:cs typeface="Times New Roman"/>
              </a:rPr>
              <a:t> </a:t>
            </a:r>
            <a:r>
              <a:rPr sz="2400" dirty="0">
                <a:latin typeface="Times New Roman"/>
                <a:cs typeface="Times New Roman"/>
              </a:rPr>
              <a:t>standard</a:t>
            </a:r>
            <a:r>
              <a:rPr sz="2400" spc="-20" dirty="0">
                <a:latin typeface="Times New Roman"/>
                <a:cs typeface="Times New Roman"/>
              </a:rPr>
              <a:t> </a:t>
            </a:r>
            <a:r>
              <a:rPr sz="2400" dirty="0">
                <a:latin typeface="Times New Roman"/>
                <a:cs typeface="Times New Roman"/>
              </a:rPr>
              <a:t>solution.</a:t>
            </a:r>
            <a:r>
              <a:rPr sz="2400" spc="-20" dirty="0">
                <a:latin typeface="Times New Roman"/>
                <a:cs typeface="Times New Roman"/>
              </a:rPr>
              <a:t> </a:t>
            </a:r>
            <a:r>
              <a:rPr sz="2400" spc="-25" dirty="0">
                <a:latin typeface="Times New Roman"/>
                <a:cs typeface="Times New Roman"/>
              </a:rPr>
              <a:t>If </a:t>
            </a:r>
            <a:r>
              <a:rPr sz="2400" dirty="0">
                <a:latin typeface="Times New Roman"/>
                <a:cs typeface="Times New Roman"/>
              </a:rPr>
              <a:t>color</a:t>
            </a:r>
            <a:r>
              <a:rPr sz="2400" spc="-40" dirty="0">
                <a:latin typeface="Times New Roman"/>
                <a:cs typeface="Times New Roman"/>
              </a:rPr>
              <a:t> </a:t>
            </a:r>
            <a:r>
              <a:rPr sz="2400" dirty="0">
                <a:latin typeface="Times New Roman"/>
                <a:cs typeface="Times New Roman"/>
              </a:rPr>
              <a:t>produces</a:t>
            </a:r>
            <a:r>
              <a:rPr sz="2400" spc="-15"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dirty="0">
                <a:latin typeface="Times New Roman"/>
                <a:cs typeface="Times New Roman"/>
              </a:rPr>
              <a:t>sample</a:t>
            </a:r>
            <a:r>
              <a:rPr sz="2400" spc="-10" dirty="0">
                <a:latin typeface="Times New Roman"/>
                <a:cs typeface="Times New Roman"/>
              </a:rPr>
              <a:t> </a:t>
            </a:r>
            <a:r>
              <a:rPr sz="2400" dirty="0">
                <a:latin typeface="Times New Roman"/>
                <a:cs typeface="Times New Roman"/>
              </a:rPr>
              <a:t>solution</a:t>
            </a:r>
            <a:r>
              <a:rPr sz="2400" spc="-25"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less</a:t>
            </a:r>
            <a:r>
              <a:rPr sz="2400" spc="-15" dirty="0">
                <a:latin typeface="Times New Roman"/>
                <a:cs typeface="Times New Roman"/>
              </a:rPr>
              <a:t> </a:t>
            </a:r>
            <a:r>
              <a:rPr sz="2400" dirty="0">
                <a:latin typeface="Times New Roman"/>
                <a:cs typeface="Times New Roman"/>
              </a:rPr>
              <a:t>than</a:t>
            </a:r>
            <a:r>
              <a:rPr sz="2400" spc="-2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standard</a:t>
            </a:r>
            <a:r>
              <a:rPr sz="2400" spc="-30" dirty="0">
                <a:latin typeface="Times New Roman"/>
                <a:cs typeface="Times New Roman"/>
              </a:rPr>
              <a:t> </a:t>
            </a:r>
            <a:r>
              <a:rPr sz="2400" dirty="0">
                <a:latin typeface="Times New Roman"/>
                <a:cs typeface="Times New Roman"/>
              </a:rPr>
              <a:t>solution,</a:t>
            </a:r>
            <a:r>
              <a:rPr sz="2400" spc="-3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sample</a:t>
            </a:r>
            <a:r>
              <a:rPr sz="2400" spc="5" dirty="0">
                <a:latin typeface="Times New Roman"/>
                <a:cs typeface="Times New Roman"/>
              </a:rPr>
              <a:t> </a:t>
            </a:r>
            <a:r>
              <a:rPr sz="2400" dirty="0">
                <a:latin typeface="Times New Roman"/>
                <a:cs typeface="Times New Roman"/>
              </a:rPr>
              <a:t>will</a:t>
            </a:r>
            <a:r>
              <a:rPr sz="2400" spc="-20" dirty="0">
                <a:latin typeface="Times New Roman"/>
                <a:cs typeface="Times New Roman"/>
              </a:rPr>
              <a:t> pass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limit</a:t>
            </a:r>
            <a:r>
              <a:rPr sz="2400" spc="-20" dirty="0">
                <a:latin typeface="Times New Roman"/>
                <a:cs typeface="Times New Roman"/>
              </a:rPr>
              <a:t> </a:t>
            </a:r>
            <a:r>
              <a:rPr sz="2400" dirty="0">
                <a:latin typeface="Times New Roman"/>
                <a:cs typeface="Times New Roman"/>
              </a:rPr>
              <a:t>test</a:t>
            </a:r>
            <a:r>
              <a:rPr sz="2400" spc="-2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heavy</a:t>
            </a:r>
            <a:r>
              <a:rPr sz="2400" spc="-15" dirty="0">
                <a:latin typeface="Times New Roman"/>
                <a:cs typeface="Times New Roman"/>
              </a:rPr>
              <a:t> </a:t>
            </a:r>
            <a:r>
              <a:rPr sz="2400" dirty="0">
                <a:latin typeface="Times New Roman"/>
                <a:cs typeface="Times New Roman"/>
              </a:rPr>
              <a:t>metals</a:t>
            </a:r>
            <a:r>
              <a:rPr sz="2400" spc="-30"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vice</a:t>
            </a:r>
            <a:r>
              <a:rPr sz="2400" spc="-25" dirty="0">
                <a:latin typeface="Times New Roman"/>
                <a:cs typeface="Times New Roman"/>
              </a:rPr>
              <a:t> </a:t>
            </a:r>
            <a:r>
              <a:rPr sz="2400" spc="-10" dirty="0">
                <a:latin typeface="Times New Roman"/>
                <a:cs typeface="Times New Roman"/>
              </a:rPr>
              <a:t>versa.</a:t>
            </a:r>
            <a:endParaRPr sz="2400" dirty="0">
              <a:latin typeface="Times New Roman"/>
              <a:cs typeface="Times New Roman"/>
            </a:endParaRPr>
          </a:p>
          <a:p>
            <a:pPr>
              <a:lnSpc>
                <a:spcPct val="100000"/>
              </a:lnSpc>
            </a:pPr>
            <a:endParaRPr sz="2400" dirty="0">
              <a:latin typeface="Times New Roman"/>
              <a:cs typeface="Times New Roman"/>
            </a:endParaRPr>
          </a:p>
          <a:p>
            <a:pPr>
              <a:lnSpc>
                <a:spcPct val="100000"/>
              </a:lnSpc>
              <a:spcBef>
                <a:spcPts val="240"/>
              </a:spcBef>
            </a:pPr>
            <a:endParaRPr sz="2400" dirty="0">
              <a:latin typeface="Times New Roman"/>
              <a:cs typeface="Times New Roman"/>
            </a:endParaRPr>
          </a:p>
          <a:p>
            <a:pPr marL="12700">
              <a:lnSpc>
                <a:spcPct val="100000"/>
              </a:lnSpc>
            </a:pPr>
            <a:r>
              <a:rPr sz="2400" b="1" dirty="0">
                <a:latin typeface="Times New Roman"/>
                <a:cs typeface="Times New Roman"/>
              </a:rPr>
              <a:t>Method</a:t>
            </a:r>
            <a:r>
              <a:rPr sz="2400" b="1" spc="-65" dirty="0">
                <a:latin typeface="Times New Roman"/>
                <a:cs typeface="Times New Roman"/>
              </a:rPr>
              <a:t> </a:t>
            </a:r>
            <a:r>
              <a:rPr sz="2400" b="1" spc="-20" dirty="0">
                <a:latin typeface="Times New Roman"/>
                <a:cs typeface="Times New Roman"/>
              </a:rPr>
              <a:t>III:</a:t>
            </a:r>
            <a:endParaRPr sz="2400" dirty="0">
              <a:latin typeface="Times New Roman"/>
              <a:cs typeface="Times New Roman"/>
            </a:endParaRPr>
          </a:p>
          <a:p>
            <a:pPr marL="86995">
              <a:lnSpc>
                <a:spcPct val="100000"/>
              </a:lnSpc>
              <a:spcBef>
                <a:spcPts val="1440"/>
              </a:spcBef>
            </a:pPr>
            <a:r>
              <a:rPr sz="2400" dirty="0">
                <a:latin typeface="Times New Roman"/>
                <a:cs typeface="Times New Roman"/>
              </a:rPr>
              <a:t>Use</a:t>
            </a:r>
            <a:r>
              <a:rPr sz="2400" spc="-10" dirty="0">
                <a:latin typeface="Times New Roman"/>
                <a:cs typeface="Times New Roman"/>
              </a:rPr>
              <a:t> </a:t>
            </a:r>
            <a:r>
              <a:rPr sz="2400" dirty="0">
                <a:latin typeface="Times New Roman"/>
                <a:cs typeface="Times New Roman"/>
              </a:rPr>
              <a:t>for</a:t>
            </a:r>
            <a:r>
              <a:rPr sz="2400" spc="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substance</a:t>
            </a:r>
            <a:r>
              <a:rPr sz="2400" spc="-30" dirty="0">
                <a:latin typeface="Times New Roman"/>
                <a:cs typeface="Times New Roman"/>
              </a:rPr>
              <a:t> </a:t>
            </a:r>
            <a:r>
              <a:rPr sz="2400" dirty="0">
                <a:latin typeface="Times New Roman"/>
                <a:cs typeface="Times New Roman"/>
              </a:rPr>
              <a:t>which</a:t>
            </a:r>
            <a:r>
              <a:rPr sz="2400" spc="-20" dirty="0">
                <a:latin typeface="Times New Roman"/>
                <a:cs typeface="Times New Roman"/>
              </a:rPr>
              <a:t> </a:t>
            </a:r>
            <a:r>
              <a:rPr sz="2400" dirty="0">
                <a:latin typeface="Times New Roman"/>
                <a:cs typeface="Times New Roman"/>
              </a:rPr>
              <a:t>gives</a:t>
            </a:r>
            <a:r>
              <a:rPr sz="2400" spc="-15" dirty="0">
                <a:latin typeface="Times New Roman"/>
                <a:cs typeface="Times New Roman"/>
              </a:rPr>
              <a:t> </a:t>
            </a:r>
            <a:r>
              <a:rPr sz="2400" dirty="0">
                <a:latin typeface="Times New Roman"/>
                <a:cs typeface="Times New Roman"/>
              </a:rPr>
              <a:t>clear</a:t>
            </a:r>
            <a:r>
              <a:rPr sz="2400" spc="-25" dirty="0">
                <a:latin typeface="Times New Roman"/>
                <a:cs typeface="Times New Roman"/>
              </a:rPr>
              <a:t> </a:t>
            </a:r>
            <a:r>
              <a:rPr sz="2400" dirty="0">
                <a:latin typeface="Times New Roman"/>
                <a:cs typeface="Times New Roman"/>
              </a:rPr>
              <a:t>colorless</a:t>
            </a:r>
            <a:r>
              <a:rPr sz="2400" spc="-40" dirty="0">
                <a:latin typeface="Times New Roman"/>
                <a:cs typeface="Times New Roman"/>
              </a:rPr>
              <a:t> </a:t>
            </a:r>
            <a:r>
              <a:rPr sz="2400" dirty="0">
                <a:latin typeface="Times New Roman"/>
                <a:cs typeface="Times New Roman"/>
              </a:rPr>
              <a:t>solution</a:t>
            </a:r>
            <a:r>
              <a:rPr sz="2400" spc="-35"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sodium</a:t>
            </a:r>
            <a:r>
              <a:rPr sz="2400" spc="-25" dirty="0">
                <a:latin typeface="Times New Roman"/>
                <a:cs typeface="Times New Roman"/>
              </a:rPr>
              <a:t> </a:t>
            </a:r>
            <a:r>
              <a:rPr sz="2400" dirty="0">
                <a:latin typeface="Times New Roman"/>
                <a:cs typeface="Times New Roman"/>
              </a:rPr>
              <a:t>hydroxide</a:t>
            </a:r>
            <a:r>
              <a:rPr sz="2400" spc="-20" dirty="0">
                <a:latin typeface="Times New Roman"/>
                <a:cs typeface="Times New Roman"/>
              </a:rPr>
              <a:t> </a:t>
            </a:r>
            <a:r>
              <a:rPr sz="2400" spc="-10" dirty="0">
                <a:latin typeface="Times New Roman"/>
                <a:cs typeface="Times New Roman"/>
              </a:rPr>
              <a:t>solution.</a:t>
            </a:r>
            <a:endParaRPr sz="2400" dirty="0">
              <a:latin typeface="Times New Roman"/>
              <a:cs typeface="Times New Roman"/>
            </a:endParaRPr>
          </a:p>
        </p:txBody>
      </p:sp>
    </p:spTree>
    <p:extLst>
      <p:ext uri="{BB962C8B-B14F-4D97-AF65-F5344CB8AC3E}">
        <p14:creationId xmlns:p14="http://schemas.microsoft.com/office/powerpoint/2010/main" val="958841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5653042"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Limit test of Heavy Metals</a:t>
            </a:r>
            <a:endParaRPr sz="3600" b="1" dirty="0">
              <a:solidFill>
                <a:srgbClr val="000000"/>
              </a:solidFill>
              <a:latin typeface="Times New Roman"/>
              <a:cs typeface="Times New Roman"/>
            </a:endParaRPr>
          </a:p>
        </p:txBody>
      </p:sp>
      <p:sp>
        <p:nvSpPr>
          <p:cNvPr id="4" name="object 4"/>
          <p:cNvSpPr txBox="1"/>
          <p:nvPr/>
        </p:nvSpPr>
        <p:spPr>
          <a:xfrm>
            <a:off x="944311" y="1048690"/>
            <a:ext cx="5174477" cy="3732432"/>
          </a:xfrm>
          <a:prstGeom prst="rect">
            <a:avLst/>
          </a:prstGeom>
        </p:spPr>
        <p:txBody>
          <a:bodyPr vert="horz" wrap="square" lIns="0" tIns="13335" rIns="0" bIns="0" rtlCol="0">
            <a:spAutoFit/>
          </a:bodyPr>
          <a:lstStyle/>
          <a:p>
            <a:pPr marL="12700" algn="ctr">
              <a:lnSpc>
                <a:spcPct val="100000"/>
              </a:lnSpc>
              <a:spcBef>
                <a:spcPts val="1300"/>
              </a:spcBef>
              <a:tabLst>
                <a:tab pos="355600" algn="l"/>
              </a:tabLst>
            </a:pPr>
            <a:r>
              <a:rPr lang="en-US" sz="2000" spc="-25" dirty="0">
                <a:latin typeface="Times New Roman"/>
                <a:cs typeface="Times New Roman"/>
              </a:rPr>
              <a:t>Test sample</a:t>
            </a:r>
          </a:p>
          <a:p>
            <a:pPr marL="12700">
              <a:lnSpc>
                <a:spcPct val="100000"/>
              </a:lnSpc>
              <a:spcBef>
                <a:spcPts val="1300"/>
              </a:spcBef>
              <a:tabLst>
                <a:tab pos="355600" algn="l"/>
              </a:tabLst>
            </a:pPr>
            <a:r>
              <a:rPr sz="2000" spc="-25" dirty="0">
                <a:latin typeface="Times New Roman"/>
                <a:cs typeface="Times New Roman"/>
              </a:rPr>
              <a:t>1.</a:t>
            </a:r>
            <a:r>
              <a:rPr sz="2000" dirty="0">
                <a:latin typeface="Times New Roman"/>
                <a:cs typeface="Times New Roman"/>
              </a:rPr>
              <a:t>	Solution</a:t>
            </a:r>
            <a:r>
              <a:rPr sz="2000" spc="-50" dirty="0">
                <a:latin typeface="Times New Roman"/>
                <a:cs typeface="Times New Roman"/>
              </a:rPr>
              <a:t> </a:t>
            </a:r>
            <a:r>
              <a:rPr sz="2000" dirty="0">
                <a:latin typeface="Times New Roman"/>
                <a:cs typeface="Times New Roman"/>
              </a:rPr>
              <a:t>is</a:t>
            </a:r>
            <a:r>
              <a:rPr sz="2000" spc="-15" dirty="0">
                <a:latin typeface="Times New Roman"/>
                <a:cs typeface="Times New Roman"/>
              </a:rPr>
              <a:t> </a:t>
            </a:r>
            <a:r>
              <a:rPr sz="2000" dirty="0">
                <a:latin typeface="Times New Roman"/>
                <a:cs typeface="Times New Roman"/>
              </a:rPr>
              <a:t>prepared</a:t>
            </a:r>
            <a:r>
              <a:rPr sz="2000" spc="-40" dirty="0">
                <a:latin typeface="Times New Roman"/>
                <a:cs typeface="Times New Roman"/>
              </a:rPr>
              <a:t> </a:t>
            </a:r>
            <a:r>
              <a:rPr sz="2000" dirty="0">
                <a:latin typeface="Times New Roman"/>
                <a:cs typeface="Times New Roman"/>
              </a:rPr>
              <a:t>as</a:t>
            </a:r>
            <a:r>
              <a:rPr sz="2000" spc="-10" dirty="0">
                <a:latin typeface="Times New Roman"/>
                <a:cs typeface="Times New Roman"/>
              </a:rPr>
              <a:t> </a:t>
            </a:r>
            <a:r>
              <a:rPr sz="2000" dirty="0">
                <a:latin typeface="Times New Roman"/>
                <a:cs typeface="Times New Roman"/>
              </a:rPr>
              <a:t>per the</a:t>
            </a:r>
            <a:r>
              <a:rPr sz="2000" spc="-25" dirty="0">
                <a:latin typeface="Times New Roman"/>
                <a:cs typeface="Times New Roman"/>
              </a:rPr>
              <a:t> </a:t>
            </a:r>
            <a:r>
              <a:rPr sz="2000" dirty="0">
                <a:latin typeface="Times New Roman"/>
                <a:cs typeface="Times New Roman"/>
              </a:rPr>
              <a:t>monograph</a:t>
            </a:r>
            <a:r>
              <a:rPr sz="2000" spc="-40" dirty="0">
                <a:latin typeface="Times New Roman"/>
                <a:cs typeface="Times New Roman"/>
              </a:rPr>
              <a:t> </a:t>
            </a:r>
            <a:r>
              <a:rPr sz="2000" dirty="0">
                <a:latin typeface="Times New Roman"/>
                <a:cs typeface="Times New Roman"/>
              </a:rPr>
              <a:t>and </a:t>
            </a:r>
            <a:r>
              <a:rPr sz="2000" spc="-25" dirty="0">
                <a:latin typeface="Times New Roman"/>
                <a:cs typeface="Times New Roman"/>
              </a:rPr>
              <a:t>25</a:t>
            </a:r>
            <a:r>
              <a:rPr lang="en-US" sz="2000" dirty="0">
                <a:latin typeface="Times New Roman"/>
                <a:cs typeface="Times New Roman"/>
              </a:rPr>
              <a:t>ml</a:t>
            </a:r>
            <a:r>
              <a:rPr lang="en-US" sz="2000" spc="-10" dirty="0">
                <a:latin typeface="Times New Roman"/>
                <a:cs typeface="Times New Roman"/>
              </a:rPr>
              <a:t> </a:t>
            </a:r>
            <a:r>
              <a:rPr lang="en-US" sz="2000" dirty="0">
                <a:latin typeface="Times New Roman"/>
                <a:cs typeface="Times New Roman"/>
              </a:rPr>
              <a:t>is</a:t>
            </a:r>
            <a:r>
              <a:rPr lang="en-US" sz="2000" spc="-20" dirty="0">
                <a:latin typeface="Times New Roman"/>
                <a:cs typeface="Times New Roman"/>
              </a:rPr>
              <a:t> </a:t>
            </a:r>
            <a:r>
              <a:rPr lang="en-US" sz="2000" dirty="0">
                <a:latin typeface="Times New Roman"/>
                <a:cs typeface="Times New Roman"/>
              </a:rPr>
              <a:t>transferred</a:t>
            </a:r>
            <a:r>
              <a:rPr lang="en-US" sz="2000" spc="-60" dirty="0">
                <a:latin typeface="Times New Roman"/>
                <a:cs typeface="Times New Roman"/>
              </a:rPr>
              <a:t> </a:t>
            </a:r>
            <a:r>
              <a:rPr lang="en-US" sz="2000" dirty="0">
                <a:latin typeface="Times New Roman"/>
                <a:cs typeface="Times New Roman"/>
              </a:rPr>
              <a:t>in</a:t>
            </a:r>
            <a:r>
              <a:rPr lang="en-US" sz="2000" spc="-20" dirty="0">
                <a:latin typeface="Times New Roman"/>
                <a:cs typeface="Times New Roman"/>
              </a:rPr>
              <a:t> </a:t>
            </a:r>
            <a:r>
              <a:rPr lang="en-US" sz="2000" dirty="0">
                <a:latin typeface="Times New Roman"/>
                <a:cs typeface="Times New Roman"/>
              </a:rPr>
              <a:t>Nessler’s</a:t>
            </a:r>
            <a:r>
              <a:rPr lang="en-US" sz="2000" spc="-50" dirty="0">
                <a:latin typeface="Times New Roman"/>
                <a:cs typeface="Times New Roman"/>
              </a:rPr>
              <a:t> </a:t>
            </a:r>
            <a:r>
              <a:rPr lang="en-US" sz="2000" dirty="0">
                <a:latin typeface="Times New Roman"/>
                <a:cs typeface="Times New Roman"/>
              </a:rPr>
              <a:t>cylinder</a:t>
            </a:r>
            <a:r>
              <a:rPr lang="en-US" sz="2000" spc="-30" dirty="0">
                <a:latin typeface="Times New Roman"/>
                <a:cs typeface="Times New Roman"/>
              </a:rPr>
              <a:t> </a:t>
            </a:r>
            <a:r>
              <a:rPr lang="en-US" sz="2000" dirty="0">
                <a:latin typeface="Times New Roman"/>
                <a:cs typeface="Times New Roman"/>
              </a:rPr>
              <a:t>or</a:t>
            </a:r>
            <a:r>
              <a:rPr lang="en-US" sz="2000" spc="-20" dirty="0">
                <a:latin typeface="Times New Roman"/>
                <a:cs typeface="Times New Roman"/>
              </a:rPr>
              <a:t> </a:t>
            </a:r>
            <a:r>
              <a:rPr lang="en-US" sz="2000" spc="-10" dirty="0">
                <a:latin typeface="Times New Roman"/>
                <a:cs typeface="Times New Roman"/>
              </a:rPr>
              <a:t>weigh </a:t>
            </a:r>
            <a:r>
              <a:rPr lang="en-US" sz="2000" dirty="0">
                <a:latin typeface="Times New Roman"/>
                <a:cs typeface="Times New Roman"/>
              </a:rPr>
              <a:t>specific</a:t>
            </a:r>
            <a:r>
              <a:rPr lang="en-US" sz="2000" spc="-65" dirty="0">
                <a:latin typeface="Times New Roman"/>
                <a:cs typeface="Times New Roman"/>
              </a:rPr>
              <a:t> </a:t>
            </a:r>
            <a:r>
              <a:rPr lang="en-US" sz="2000" dirty="0">
                <a:latin typeface="Times New Roman"/>
                <a:cs typeface="Times New Roman"/>
              </a:rPr>
              <a:t>amount</a:t>
            </a:r>
            <a:r>
              <a:rPr lang="en-US" sz="2000" spc="-10" dirty="0">
                <a:latin typeface="Times New Roman"/>
                <a:cs typeface="Times New Roman"/>
              </a:rPr>
              <a:t> </a:t>
            </a:r>
            <a:r>
              <a:rPr lang="en-US" sz="2000" dirty="0">
                <a:latin typeface="Times New Roman"/>
                <a:cs typeface="Times New Roman"/>
              </a:rPr>
              <a:t>of</a:t>
            </a:r>
            <a:r>
              <a:rPr lang="en-US" sz="2000" spc="-15" dirty="0">
                <a:latin typeface="Times New Roman"/>
                <a:cs typeface="Times New Roman"/>
              </a:rPr>
              <a:t> </a:t>
            </a:r>
            <a:r>
              <a:rPr lang="en-US" sz="2000" dirty="0">
                <a:latin typeface="Times New Roman"/>
                <a:cs typeface="Times New Roman"/>
              </a:rPr>
              <a:t>substance</a:t>
            </a:r>
            <a:r>
              <a:rPr lang="en-US" sz="2000" spc="-30" dirty="0">
                <a:latin typeface="Times New Roman"/>
                <a:cs typeface="Times New Roman"/>
              </a:rPr>
              <a:t> </a:t>
            </a:r>
            <a:r>
              <a:rPr lang="en-US" sz="2000" dirty="0">
                <a:latin typeface="Times New Roman"/>
                <a:cs typeface="Times New Roman"/>
              </a:rPr>
              <a:t>and</a:t>
            </a:r>
            <a:r>
              <a:rPr lang="en-US" sz="2000" spc="-15" dirty="0">
                <a:latin typeface="Times New Roman"/>
                <a:cs typeface="Times New Roman"/>
              </a:rPr>
              <a:t> </a:t>
            </a:r>
            <a:r>
              <a:rPr lang="en-US" sz="2000" dirty="0">
                <a:latin typeface="Times New Roman"/>
                <a:cs typeface="Times New Roman"/>
              </a:rPr>
              <a:t>dissolve</a:t>
            </a:r>
            <a:r>
              <a:rPr lang="en-US" sz="2000" spc="-45" dirty="0">
                <a:latin typeface="Times New Roman"/>
                <a:cs typeface="Times New Roman"/>
              </a:rPr>
              <a:t> </a:t>
            </a:r>
            <a:r>
              <a:rPr lang="en-US" sz="2000" dirty="0">
                <a:latin typeface="Times New Roman"/>
                <a:cs typeface="Times New Roman"/>
              </a:rPr>
              <a:t>in</a:t>
            </a:r>
            <a:r>
              <a:rPr lang="en-US" sz="2000" spc="-15" dirty="0">
                <a:latin typeface="Times New Roman"/>
                <a:cs typeface="Times New Roman"/>
              </a:rPr>
              <a:t> </a:t>
            </a:r>
            <a:r>
              <a:rPr lang="en-US" sz="2000" dirty="0">
                <a:latin typeface="Times New Roman"/>
                <a:cs typeface="Times New Roman"/>
              </a:rPr>
              <a:t>20 </a:t>
            </a:r>
            <a:r>
              <a:rPr lang="en-US" sz="2000" spc="-25" dirty="0">
                <a:latin typeface="Times New Roman"/>
                <a:cs typeface="Times New Roman"/>
              </a:rPr>
              <a:t>ml </a:t>
            </a:r>
            <a:r>
              <a:rPr lang="en-US" sz="2000" dirty="0">
                <a:latin typeface="Times New Roman"/>
                <a:cs typeface="Times New Roman"/>
              </a:rPr>
              <a:t>of</a:t>
            </a:r>
            <a:r>
              <a:rPr lang="en-US" sz="2000" spc="-30" dirty="0">
                <a:latin typeface="Times New Roman"/>
                <a:cs typeface="Times New Roman"/>
              </a:rPr>
              <a:t> </a:t>
            </a:r>
            <a:r>
              <a:rPr lang="en-US" sz="2000" dirty="0">
                <a:latin typeface="Times New Roman"/>
                <a:cs typeface="Times New Roman"/>
              </a:rPr>
              <a:t>water</a:t>
            </a:r>
            <a:r>
              <a:rPr lang="en-US" sz="2000" spc="-10" dirty="0">
                <a:latin typeface="Times New Roman"/>
                <a:cs typeface="Times New Roman"/>
              </a:rPr>
              <a:t> </a:t>
            </a:r>
            <a:r>
              <a:rPr lang="en-US" sz="2000" dirty="0">
                <a:latin typeface="Times New Roman"/>
                <a:cs typeface="Times New Roman"/>
              </a:rPr>
              <a:t>and</a:t>
            </a:r>
            <a:r>
              <a:rPr lang="en-US" sz="2000" spc="-10" dirty="0">
                <a:latin typeface="Times New Roman"/>
                <a:cs typeface="Times New Roman"/>
              </a:rPr>
              <a:t> </a:t>
            </a:r>
            <a:r>
              <a:rPr lang="en-US" sz="2000" dirty="0">
                <a:latin typeface="Times New Roman"/>
                <a:cs typeface="Times New Roman"/>
              </a:rPr>
              <a:t>add</a:t>
            </a:r>
            <a:r>
              <a:rPr lang="en-US" sz="2000" spc="-10" dirty="0">
                <a:latin typeface="Times New Roman"/>
                <a:cs typeface="Times New Roman"/>
              </a:rPr>
              <a:t> </a:t>
            </a:r>
            <a:r>
              <a:rPr lang="en-US" sz="2000" dirty="0">
                <a:latin typeface="Times New Roman"/>
                <a:cs typeface="Times New Roman"/>
              </a:rPr>
              <a:t>5 ml</a:t>
            </a:r>
            <a:r>
              <a:rPr lang="en-US" sz="2000" spc="10" dirty="0">
                <a:latin typeface="Times New Roman"/>
                <a:cs typeface="Times New Roman"/>
              </a:rPr>
              <a:t> </a:t>
            </a:r>
            <a:r>
              <a:rPr lang="en-US" sz="2000" dirty="0">
                <a:latin typeface="Times New Roman"/>
                <a:cs typeface="Times New Roman"/>
              </a:rPr>
              <a:t>of</a:t>
            </a:r>
            <a:r>
              <a:rPr lang="en-US" sz="2000" spc="-10" dirty="0">
                <a:latin typeface="Times New Roman"/>
                <a:cs typeface="Times New Roman"/>
              </a:rPr>
              <a:t> </a:t>
            </a:r>
            <a:r>
              <a:rPr lang="en-US" sz="2000" dirty="0">
                <a:latin typeface="Times New Roman"/>
                <a:cs typeface="Times New Roman"/>
              </a:rPr>
              <a:t>dilute</a:t>
            </a:r>
            <a:r>
              <a:rPr lang="en-US" sz="2000" spc="-30" dirty="0">
                <a:latin typeface="Times New Roman"/>
                <a:cs typeface="Times New Roman"/>
              </a:rPr>
              <a:t> </a:t>
            </a:r>
            <a:r>
              <a:rPr lang="en-US" sz="2000" dirty="0">
                <a:latin typeface="Times New Roman"/>
                <a:cs typeface="Times New Roman"/>
              </a:rPr>
              <a:t>sodium</a:t>
            </a:r>
            <a:r>
              <a:rPr lang="en-US" sz="2000" spc="-45" dirty="0">
                <a:latin typeface="Times New Roman"/>
                <a:cs typeface="Times New Roman"/>
              </a:rPr>
              <a:t> </a:t>
            </a:r>
            <a:r>
              <a:rPr lang="en-US" sz="2000" spc="-10" dirty="0">
                <a:latin typeface="Times New Roman"/>
                <a:cs typeface="Times New Roman"/>
              </a:rPr>
              <a:t>hydroxide solution</a:t>
            </a:r>
            <a:r>
              <a:rPr lang="en-US" sz="2000" dirty="0">
                <a:latin typeface="Times New Roman"/>
                <a:cs typeface="Times New Roman"/>
              </a:rPr>
              <a:t>. Make</a:t>
            </a:r>
            <a:r>
              <a:rPr lang="en-US" sz="2000" spc="-30" dirty="0">
                <a:latin typeface="Times New Roman"/>
                <a:cs typeface="Times New Roman"/>
              </a:rPr>
              <a:t> </a:t>
            </a:r>
            <a:r>
              <a:rPr lang="en-US" sz="2000" dirty="0">
                <a:latin typeface="Times New Roman"/>
                <a:cs typeface="Times New Roman"/>
              </a:rPr>
              <a:t>up</a:t>
            </a:r>
            <a:r>
              <a:rPr lang="en-US" sz="2000" spc="-15" dirty="0">
                <a:latin typeface="Times New Roman"/>
                <a:cs typeface="Times New Roman"/>
              </a:rPr>
              <a:t> </a:t>
            </a:r>
            <a:r>
              <a:rPr lang="en-US" sz="2000" dirty="0">
                <a:latin typeface="Times New Roman"/>
                <a:cs typeface="Times New Roman"/>
              </a:rPr>
              <a:t>the</a:t>
            </a:r>
            <a:r>
              <a:rPr lang="en-US" sz="2000" spc="-20" dirty="0">
                <a:latin typeface="Times New Roman"/>
                <a:cs typeface="Times New Roman"/>
              </a:rPr>
              <a:t> </a:t>
            </a:r>
            <a:r>
              <a:rPr lang="en-US" sz="2000" dirty="0">
                <a:latin typeface="Times New Roman"/>
                <a:cs typeface="Times New Roman"/>
              </a:rPr>
              <a:t>volume</a:t>
            </a:r>
            <a:r>
              <a:rPr lang="en-US" sz="2000" spc="-15" dirty="0">
                <a:latin typeface="Times New Roman"/>
                <a:cs typeface="Times New Roman"/>
              </a:rPr>
              <a:t> </a:t>
            </a:r>
            <a:r>
              <a:rPr lang="en-US" sz="2000" dirty="0">
                <a:latin typeface="Times New Roman"/>
                <a:cs typeface="Times New Roman"/>
              </a:rPr>
              <a:t>to</a:t>
            </a:r>
            <a:r>
              <a:rPr lang="en-US" sz="2000" spc="-25" dirty="0">
                <a:latin typeface="Times New Roman"/>
                <a:cs typeface="Times New Roman"/>
              </a:rPr>
              <a:t> </a:t>
            </a:r>
            <a:r>
              <a:rPr lang="en-US" sz="2000" dirty="0">
                <a:latin typeface="Times New Roman"/>
                <a:cs typeface="Times New Roman"/>
              </a:rPr>
              <a:t>50</a:t>
            </a:r>
            <a:r>
              <a:rPr lang="en-US" sz="2000" spc="-10" dirty="0">
                <a:latin typeface="Times New Roman"/>
                <a:cs typeface="Times New Roman"/>
              </a:rPr>
              <a:t> </a:t>
            </a:r>
            <a:r>
              <a:rPr lang="en-US" sz="2000" dirty="0">
                <a:latin typeface="Times New Roman"/>
                <a:cs typeface="Times New Roman"/>
              </a:rPr>
              <a:t>ml</a:t>
            </a:r>
            <a:r>
              <a:rPr lang="en-US" sz="2000" spc="-5" dirty="0">
                <a:latin typeface="Times New Roman"/>
                <a:cs typeface="Times New Roman"/>
              </a:rPr>
              <a:t> </a:t>
            </a:r>
            <a:r>
              <a:rPr lang="en-US" sz="2000" dirty="0">
                <a:latin typeface="Times New Roman"/>
                <a:cs typeface="Times New Roman"/>
              </a:rPr>
              <a:t>with</a:t>
            </a:r>
            <a:r>
              <a:rPr lang="en-US" sz="2000" spc="-5" dirty="0">
                <a:latin typeface="Times New Roman"/>
                <a:cs typeface="Times New Roman"/>
              </a:rPr>
              <a:t> </a:t>
            </a:r>
            <a:r>
              <a:rPr lang="en-US" sz="2000" spc="-10" dirty="0">
                <a:latin typeface="Times New Roman"/>
                <a:cs typeface="Times New Roman"/>
              </a:rPr>
              <a:t>water</a:t>
            </a:r>
            <a:endParaRPr lang="en-US" sz="2000" dirty="0">
              <a:latin typeface="Times New Roman"/>
              <a:cs typeface="Times New Roman"/>
            </a:endParaRPr>
          </a:p>
          <a:p>
            <a:pPr marL="355600" indent="-342900">
              <a:lnSpc>
                <a:spcPct val="100000"/>
              </a:lnSpc>
              <a:spcBef>
                <a:spcPts val="1200"/>
              </a:spcBef>
              <a:buAutoNum type="arabicPeriod" startAt="2"/>
              <a:tabLst>
                <a:tab pos="355600" algn="l"/>
              </a:tabLst>
            </a:pPr>
            <a:r>
              <a:rPr lang="en-US" sz="2000" dirty="0">
                <a:latin typeface="Times New Roman"/>
                <a:cs typeface="Times New Roman"/>
              </a:rPr>
              <a:t>Add</a:t>
            </a:r>
            <a:r>
              <a:rPr lang="en-US" sz="2000" spc="-30" dirty="0">
                <a:latin typeface="Times New Roman"/>
                <a:cs typeface="Times New Roman"/>
              </a:rPr>
              <a:t> </a:t>
            </a:r>
            <a:r>
              <a:rPr lang="en-US" sz="2000" dirty="0">
                <a:latin typeface="Times New Roman"/>
                <a:cs typeface="Times New Roman"/>
              </a:rPr>
              <a:t>5</a:t>
            </a:r>
            <a:r>
              <a:rPr lang="en-US" sz="2000" spc="5" dirty="0">
                <a:latin typeface="Times New Roman"/>
                <a:cs typeface="Times New Roman"/>
              </a:rPr>
              <a:t> </a:t>
            </a:r>
            <a:r>
              <a:rPr lang="en-US" sz="2000" dirty="0">
                <a:latin typeface="Times New Roman"/>
                <a:cs typeface="Times New Roman"/>
              </a:rPr>
              <a:t>drops</a:t>
            </a:r>
            <a:r>
              <a:rPr lang="en-US" sz="2000" spc="-30" dirty="0">
                <a:latin typeface="Times New Roman"/>
                <a:cs typeface="Times New Roman"/>
              </a:rPr>
              <a:t> </a:t>
            </a:r>
            <a:r>
              <a:rPr lang="en-US" sz="2000" dirty="0">
                <a:latin typeface="Times New Roman"/>
                <a:cs typeface="Times New Roman"/>
              </a:rPr>
              <a:t>of</a:t>
            </a:r>
            <a:r>
              <a:rPr lang="en-US" sz="2000" spc="-10" dirty="0">
                <a:latin typeface="Times New Roman"/>
                <a:cs typeface="Times New Roman"/>
              </a:rPr>
              <a:t> </a:t>
            </a:r>
            <a:r>
              <a:rPr lang="en-US" sz="2000" dirty="0">
                <a:latin typeface="Times New Roman"/>
                <a:cs typeface="Times New Roman"/>
              </a:rPr>
              <a:t>sodium</a:t>
            </a:r>
            <a:r>
              <a:rPr lang="en-US" sz="2000" spc="-40" dirty="0">
                <a:latin typeface="Times New Roman"/>
                <a:cs typeface="Times New Roman"/>
              </a:rPr>
              <a:t> </a:t>
            </a:r>
            <a:r>
              <a:rPr lang="en-US" sz="2000" dirty="0">
                <a:latin typeface="Times New Roman"/>
                <a:cs typeface="Times New Roman"/>
              </a:rPr>
              <a:t>sulphide</a:t>
            </a:r>
            <a:r>
              <a:rPr lang="en-US" sz="2000" spc="-40" dirty="0">
                <a:latin typeface="Times New Roman"/>
                <a:cs typeface="Times New Roman"/>
              </a:rPr>
              <a:t> </a:t>
            </a:r>
            <a:r>
              <a:rPr lang="en-US" sz="2000" spc="-10" dirty="0">
                <a:latin typeface="Times New Roman"/>
                <a:cs typeface="Times New Roman"/>
              </a:rPr>
              <a:t>solution</a:t>
            </a:r>
            <a:endParaRPr lang="en-US" sz="2000" dirty="0">
              <a:latin typeface="Times New Roman"/>
              <a:cs typeface="Times New Roman"/>
            </a:endParaRPr>
          </a:p>
          <a:p>
            <a:pPr marL="355600" indent="-342900">
              <a:lnSpc>
                <a:spcPct val="100000"/>
              </a:lnSpc>
              <a:spcBef>
                <a:spcPts val="1200"/>
              </a:spcBef>
              <a:buAutoNum type="arabicPeriod" startAt="2"/>
              <a:tabLst>
                <a:tab pos="355600" algn="l"/>
              </a:tabLst>
            </a:pPr>
            <a:r>
              <a:rPr lang="en-US" sz="2000" dirty="0">
                <a:latin typeface="Times New Roman"/>
                <a:cs typeface="Times New Roman"/>
              </a:rPr>
              <a:t>Mix</a:t>
            </a:r>
            <a:r>
              <a:rPr lang="en-US" sz="2000" spc="-20" dirty="0">
                <a:latin typeface="Times New Roman"/>
                <a:cs typeface="Times New Roman"/>
              </a:rPr>
              <a:t> </a:t>
            </a:r>
            <a:r>
              <a:rPr lang="en-US" sz="2000" dirty="0">
                <a:latin typeface="Times New Roman"/>
                <a:cs typeface="Times New Roman"/>
              </a:rPr>
              <a:t>and</a:t>
            </a:r>
            <a:r>
              <a:rPr lang="en-US" sz="2000" spc="-10" dirty="0">
                <a:latin typeface="Times New Roman"/>
                <a:cs typeface="Times New Roman"/>
              </a:rPr>
              <a:t> </a:t>
            </a:r>
            <a:r>
              <a:rPr lang="en-US" sz="2000" dirty="0">
                <a:latin typeface="Times New Roman"/>
                <a:cs typeface="Times New Roman"/>
              </a:rPr>
              <a:t>set</a:t>
            </a:r>
            <a:r>
              <a:rPr lang="en-US" sz="2000" spc="-20" dirty="0">
                <a:latin typeface="Times New Roman"/>
                <a:cs typeface="Times New Roman"/>
              </a:rPr>
              <a:t> </a:t>
            </a:r>
            <a:r>
              <a:rPr lang="en-US" sz="2000" dirty="0">
                <a:latin typeface="Times New Roman"/>
                <a:cs typeface="Times New Roman"/>
              </a:rPr>
              <a:t>aside</a:t>
            </a:r>
            <a:r>
              <a:rPr lang="en-US" sz="2000" spc="-20" dirty="0">
                <a:latin typeface="Times New Roman"/>
                <a:cs typeface="Times New Roman"/>
              </a:rPr>
              <a:t> </a:t>
            </a:r>
            <a:r>
              <a:rPr lang="en-US" sz="2000" dirty="0">
                <a:latin typeface="Times New Roman"/>
                <a:cs typeface="Times New Roman"/>
              </a:rPr>
              <a:t>for</a:t>
            </a:r>
            <a:r>
              <a:rPr lang="en-US" sz="2000" spc="-25" dirty="0">
                <a:latin typeface="Times New Roman"/>
                <a:cs typeface="Times New Roman"/>
              </a:rPr>
              <a:t> </a:t>
            </a:r>
            <a:r>
              <a:rPr lang="en-US" sz="2000" dirty="0">
                <a:latin typeface="Times New Roman"/>
                <a:cs typeface="Times New Roman"/>
              </a:rPr>
              <a:t>5 </a:t>
            </a:r>
            <a:r>
              <a:rPr lang="en-US" sz="2000" spc="-25" dirty="0">
                <a:latin typeface="Times New Roman"/>
                <a:cs typeface="Times New Roman"/>
              </a:rPr>
              <a:t>min</a:t>
            </a:r>
            <a:endParaRPr lang="en-US" sz="2000" dirty="0">
              <a:latin typeface="Times New Roman"/>
              <a:cs typeface="Times New Roman"/>
            </a:endParaRPr>
          </a:p>
          <a:p>
            <a:pPr marL="355600" indent="-342900">
              <a:lnSpc>
                <a:spcPct val="100000"/>
              </a:lnSpc>
              <a:spcBef>
                <a:spcPts val="1200"/>
              </a:spcBef>
              <a:buAutoNum type="arabicPeriod" startAt="2"/>
              <a:tabLst>
                <a:tab pos="355600" algn="l"/>
              </a:tabLst>
            </a:pPr>
            <a:r>
              <a:rPr lang="en-US" sz="2000" spc="-20" dirty="0">
                <a:latin typeface="Times New Roman"/>
                <a:cs typeface="Times New Roman"/>
              </a:rPr>
              <a:t>View</a:t>
            </a:r>
            <a:r>
              <a:rPr lang="en-US" sz="2000" spc="-40" dirty="0">
                <a:latin typeface="Times New Roman"/>
                <a:cs typeface="Times New Roman"/>
              </a:rPr>
              <a:t> </a:t>
            </a:r>
            <a:r>
              <a:rPr lang="en-US" sz="2000" dirty="0">
                <a:latin typeface="Times New Roman"/>
                <a:cs typeface="Times New Roman"/>
              </a:rPr>
              <a:t>downwards</a:t>
            </a:r>
            <a:r>
              <a:rPr lang="en-US" sz="2000" spc="-55" dirty="0">
                <a:latin typeface="Times New Roman"/>
                <a:cs typeface="Times New Roman"/>
              </a:rPr>
              <a:t> </a:t>
            </a:r>
            <a:r>
              <a:rPr lang="en-US" sz="2000" dirty="0">
                <a:latin typeface="Times New Roman"/>
                <a:cs typeface="Times New Roman"/>
              </a:rPr>
              <a:t>over</a:t>
            </a:r>
            <a:r>
              <a:rPr lang="en-US" sz="2000" spc="-45" dirty="0">
                <a:latin typeface="Times New Roman"/>
                <a:cs typeface="Times New Roman"/>
              </a:rPr>
              <a:t> </a:t>
            </a:r>
            <a:r>
              <a:rPr lang="en-US" sz="2000" dirty="0">
                <a:latin typeface="Times New Roman"/>
                <a:cs typeface="Times New Roman"/>
              </a:rPr>
              <a:t>a</a:t>
            </a:r>
            <a:r>
              <a:rPr lang="en-US" sz="2000" spc="-20" dirty="0">
                <a:latin typeface="Times New Roman"/>
                <a:cs typeface="Times New Roman"/>
              </a:rPr>
              <a:t> </a:t>
            </a:r>
            <a:r>
              <a:rPr lang="en-US" sz="2000" dirty="0">
                <a:latin typeface="Times New Roman"/>
                <a:cs typeface="Times New Roman"/>
              </a:rPr>
              <a:t>white</a:t>
            </a:r>
            <a:r>
              <a:rPr lang="en-US" sz="2000" spc="-45" dirty="0">
                <a:latin typeface="Times New Roman"/>
                <a:cs typeface="Times New Roman"/>
              </a:rPr>
              <a:t> </a:t>
            </a:r>
            <a:r>
              <a:rPr lang="en-US" sz="2000" spc="-10" dirty="0">
                <a:latin typeface="Times New Roman"/>
                <a:cs typeface="Times New Roman"/>
              </a:rPr>
              <a:t>surface</a:t>
            </a:r>
            <a:endParaRPr lang="en-US" sz="2000" dirty="0">
              <a:latin typeface="Times New Roman"/>
              <a:cs typeface="Times New Roman"/>
            </a:endParaRPr>
          </a:p>
          <a:p>
            <a:pPr marL="12700">
              <a:spcBef>
                <a:spcPts val="105"/>
              </a:spcBef>
              <a:tabLst>
                <a:tab pos="355600" algn="l"/>
              </a:tabLst>
            </a:pPr>
            <a:endParaRPr lang="en-US" sz="2000" dirty="0">
              <a:latin typeface="Times New Roman"/>
              <a:cs typeface="Times New Roman"/>
            </a:endParaRPr>
          </a:p>
        </p:txBody>
      </p:sp>
      <p:sp>
        <p:nvSpPr>
          <p:cNvPr id="2" name="Rectangle 1"/>
          <p:cNvSpPr/>
          <p:nvPr/>
        </p:nvSpPr>
        <p:spPr>
          <a:xfrm>
            <a:off x="6822393" y="1108511"/>
            <a:ext cx="3782938" cy="3380413"/>
          </a:xfrm>
          <a:prstGeom prst="rect">
            <a:avLst/>
          </a:prstGeom>
        </p:spPr>
        <p:txBody>
          <a:bodyPr wrap="square">
            <a:spAutoFit/>
          </a:bodyPr>
          <a:lstStyle/>
          <a:p>
            <a:pPr marL="12700" algn="ctr">
              <a:lnSpc>
                <a:spcPct val="100000"/>
              </a:lnSpc>
              <a:spcBef>
                <a:spcPts val="1300"/>
              </a:spcBef>
              <a:tabLst>
                <a:tab pos="355600" algn="l"/>
              </a:tabLst>
            </a:pPr>
            <a:r>
              <a:rPr lang="en-US" dirty="0">
                <a:latin typeface="Times New Roman"/>
                <a:cs typeface="Times New Roman"/>
              </a:rPr>
              <a:t>Standard sample</a:t>
            </a:r>
          </a:p>
          <a:p>
            <a:pPr marL="12700">
              <a:lnSpc>
                <a:spcPct val="100000"/>
              </a:lnSpc>
              <a:spcBef>
                <a:spcPts val="1300"/>
              </a:spcBef>
              <a:tabLst>
                <a:tab pos="355600" algn="l"/>
              </a:tabLst>
            </a:pPr>
            <a:r>
              <a:rPr lang="en-US" dirty="0">
                <a:latin typeface="Times New Roman"/>
                <a:cs typeface="Times New Roman"/>
              </a:rPr>
              <a:t>1.  Take 2 ml of standard lead solution</a:t>
            </a:r>
          </a:p>
          <a:p>
            <a:pPr marL="355600" indent="-342900">
              <a:lnSpc>
                <a:spcPct val="100000"/>
              </a:lnSpc>
              <a:spcBef>
                <a:spcPts val="1300"/>
              </a:spcBef>
              <a:buAutoNum type="arabicPeriod" startAt="2"/>
              <a:tabLst>
                <a:tab pos="355600" algn="l"/>
              </a:tabLst>
            </a:pPr>
            <a:r>
              <a:rPr lang="en-US" dirty="0">
                <a:latin typeface="Times New Roman"/>
                <a:cs typeface="Times New Roman"/>
              </a:rPr>
              <a:t>Make</a:t>
            </a:r>
            <a:r>
              <a:rPr lang="en-US" spc="-30" dirty="0">
                <a:latin typeface="Times New Roman"/>
                <a:cs typeface="Times New Roman"/>
              </a:rPr>
              <a:t> </a:t>
            </a:r>
            <a:r>
              <a:rPr lang="en-US" dirty="0">
                <a:latin typeface="Times New Roman"/>
                <a:cs typeface="Times New Roman"/>
              </a:rPr>
              <a:t>up</a:t>
            </a:r>
            <a:r>
              <a:rPr lang="en-US" spc="-15" dirty="0">
                <a:latin typeface="Times New Roman"/>
                <a:cs typeface="Times New Roman"/>
              </a:rPr>
              <a:t> </a:t>
            </a:r>
            <a:r>
              <a:rPr lang="en-US" dirty="0">
                <a:latin typeface="Times New Roman"/>
                <a:cs typeface="Times New Roman"/>
              </a:rPr>
              <a:t>the</a:t>
            </a:r>
            <a:r>
              <a:rPr lang="en-US" spc="-20" dirty="0">
                <a:latin typeface="Times New Roman"/>
                <a:cs typeface="Times New Roman"/>
              </a:rPr>
              <a:t> </a:t>
            </a:r>
            <a:r>
              <a:rPr lang="en-US" dirty="0">
                <a:latin typeface="Times New Roman"/>
                <a:cs typeface="Times New Roman"/>
              </a:rPr>
              <a:t>volume</a:t>
            </a:r>
            <a:r>
              <a:rPr lang="en-US" spc="-15" dirty="0">
                <a:latin typeface="Times New Roman"/>
                <a:cs typeface="Times New Roman"/>
              </a:rPr>
              <a:t> </a:t>
            </a:r>
            <a:r>
              <a:rPr lang="en-US" dirty="0">
                <a:latin typeface="Times New Roman"/>
                <a:cs typeface="Times New Roman"/>
              </a:rPr>
              <a:t>to</a:t>
            </a:r>
            <a:r>
              <a:rPr lang="en-US" spc="-25" dirty="0">
                <a:latin typeface="Times New Roman"/>
                <a:cs typeface="Times New Roman"/>
              </a:rPr>
              <a:t> </a:t>
            </a:r>
            <a:r>
              <a:rPr lang="en-US" dirty="0">
                <a:latin typeface="Times New Roman"/>
                <a:cs typeface="Times New Roman"/>
              </a:rPr>
              <a:t>50</a:t>
            </a:r>
            <a:r>
              <a:rPr lang="en-US" spc="-10" dirty="0">
                <a:latin typeface="Times New Roman"/>
                <a:cs typeface="Times New Roman"/>
              </a:rPr>
              <a:t> </a:t>
            </a:r>
            <a:r>
              <a:rPr lang="en-US" dirty="0">
                <a:latin typeface="Times New Roman"/>
                <a:cs typeface="Times New Roman"/>
              </a:rPr>
              <a:t>ml</a:t>
            </a:r>
            <a:r>
              <a:rPr lang="en-US" spc="-5" dirty="0">
                <a:latin typeface="Times New Roman"/>
                <a:cs typeface="Times New Roman"/>
              </a:rPr>
              <a:t> </a:t>
            </a:r>
            <a:r>
              <a:rPr lang="en-US" dirty="0">
                <a:latin typeface="Times New Roman"/>
                <a:cs typeface="Times New Roman"/>
              </a:rPr>
              <a:t>with</a:t>
            </a:r>
            <a:r>
              <a:rPr lang="en-US" spc="-5" dirty="0">
                <a:latin typeface="Times New Roman"/>
                <a:cs typeface="Times New Roman"/>
              </a:rPr>
              <a:t> </a:t>
            </a:r>
            <a:r>
              <a:rPr lang="en-US" spc="-10" dirty="0">
                <a:latin typeface="Times New Roman"/>
                <a:cs typeface="Times New Roman"/>
              </a:rPr>
              <a:t>water</a:t>
            </a:r>
            <a:endParaRPr lang="en-US" dirty="0">
              <a:latin typeface="Times New Roman"/>
              <a:cs typeface="Times New Roman"/>
            </a:endParaRPr>
          </a:p>
          <a:p>
            <a:pPr marL="355600" indent="-342900">
              <a:lnSpc>
                <a:spcPct val="100000"/>
              </a:lnSpc>
              <a:spcBef>
                <a:spcPts val="1200"/>
              </a:spcBef>
              <a:buAutoNum type="arabicPeriod" startAt="2"/>
              <a:tabLst>
                <a:tab pos="355600" algn="l"/>
              </a:tabLst>
            </a:pPr>
            <a:r>
              <a:rPr lang="en-US" dirty="0">
                <a:latin typeface="Times New Roman"/>
                <a:cs typeface="Times New Roman"/>
              </a:rPr>
              <a:t>Add</a:t>
            </a:r>
            <a:r>
              <a:rPr lang="en-US" spc="-30" dirty="0">
                <a:latin typeface="Times New Roman"/>
                <a:cs typeface="Times New Roman"/>
              </a:rPr>
              <a:t> </a:t>
            </a:r>
            <a:r>
              <a:rPr lang="en-US" dirty="0">
                <a:latin typeface="Times New Roman"/>
                <a:cs typeface="Times New Roman"/>
              </a:rPr>
              <a:t>5</a:t>
            </a:r>
            <a:r>
              <a:rPr lang="en-US" spc="5" dirty="0">
                <a:latin typeface="Times New Roman"/>
                <a:cs typeface="Times New Roman"/>
              </a:rPr>
              <a:t> </a:t>
            </a:r>
            <a:r>
              <a:rPr lang="en-US" dirty="0">
                <a:latin typeface="Times New Roman"/>
                <a:cs typeface="Times New Roman"/>
              </a:rPr>
              <a:t>drops</a:t>
            </a:r>
            <a:r>
              <a:rPr lang="en-US" spc="-30" dirty="0">
                <a:latin typeface="Times New Roman"/>
                <a:cs typeface="Times New Roman"/>
              </a:rPr>
              <a:t> </a:t>
            </a:r>
            <a:r>
              <a:rPr lang="en-US" dirty="0">
                <a:latin typeface="Times New Roman"/>
                <a:cs typeface="Times New Roman"/>
              </a:rPr>
              <a:t>of</a:t>
            </a:r>
            <a:r>
              <a:rPr lang="en-US" spc="-10" dirty="0">
                <a:latin typeface="Times New Roman"/>
                <a:cs typeface="Times New Roman"/>
              </a:rPr>
              <a:t> </a:t>
            </a:r>
            <a:r>
              <a:rPr lang="en-US" dirty="0">
                <a:latin typeface="Times New Roman"/>
                <a:cs typeface="Times New Roman"/>
              </a:rPr>
              <a:t>sodium</a:t>
            </a:r>
            <a:r>
              <a:rPr lang="en-US" spc="-40" dirty="0">
                <a:latin typeface="Times New Roman"/>
                <a:cs typeface="Times New Roman"/>
              </a:rPr>
              <a:t> </a:t>
            </a:r>
            <a:r>
              <a:rPr lang="en-US" dirty="0">
                <a:solidFill>
                  <a:srgbClr val="FFFFFF"/>
                </a:solidFill>
                <a:latin typeface="Times New Roman"/>
                <a:cs typeface="Times New Roman"/>
              </a:rPr>
              <a:t>sulphide</a:t>
            </a:r>
            <a:r>
              <a:rPr lang="en-US" spc="-40" dirty="0">
                <a:solidFill>
                  <a:srgbClr val="FFFFFF"/>
                </a:solidFill>
                <a:latin typeface="Times New Roman"/>
                <a:cs typeface="Times New Roman"/>
              </a:rPr>
              <a:t> </a:t>
            </a:r>
            <a:r>
              <a:rPr lang="en-US" spc="-10" dirty="0">
                <a:solidFill>
                  <a:srgbClr val="FFFFFF"/>
                </a:solidFill>
                <a:latin typeface="Times New Roman"/>
                <a:cs typeface="Times New Roman"/>
              </a:rPr>
              <a:t>solution</a:t>
            </a:r>
            <a:endParaRPr lang="en-US" dirty="0">
              <a:latin typeface="Times New Roman"/>
              <a:cs typeface="Times New Roman"/>
            </a:endParaRPr>
          </a:p>
          <a:p>
            <a:pPr marL="355600" indent="-342900">
              <a:lnSpc>
                <a:spcPct val="100000"/>
              </a:lnSpc>
              <a:spcBef>
                <a:spcPts val="1200"/>
              </a:spcBef>
              <a:buAutoNum type="arabicPeriod" startAt="2"/>
              <a:tabLst>
                <a:tab pos="355600" algn="l"/>
              </a:tabLst>
            </a:pPr>
            <a:r>
              <a:rPr lang="en-US" dirty="0">
                <a:latin typeface="Times New Roman"/>
                <a:cs typeface="Times New Roman"/>
              </a:rPr>
              <a:t>Mix</a:t>
            </a:r>
            <a:r>
              <a:rPr lang="en-US" spc="-20" dirty="0">
                <a:latin typeface="Times New Roman"/>
                <a:cs typeface="Times New Roman"/>
              </a:rPr>
              <a:t> </a:t>
            </a:r>
            <a:r>
              <a:rPr lang="en-US" dirty="0">
                <a:latin typeface="Times New Roman"/>
                <a:cs typeface="Times New Roman"/>
              </a:rPr>
              <a:t>and</a:t>
            </a:r>
            <a:r>
              <a:rPr lang="en-US" spc="-10" dirty="0">
                <a:latin typeface="Times New Roman"/>
                <a:cs typeface="Times New Roman"/>
              </a:rPr>
              <a:t> </a:t>
            </a:r>
            <a:r>
              <a:rPr lang="en-US" dirty="0">
                <a:latin typeface="Times New Roman"/>
                <a:cs typeface="Times New Roman"/>
              </a:rPr>
              <a:t>set</a:t>
            </a:r>
            <a:r>
              <a:rPr lang="en-US" spc="-20" dirty="0">
                <a:latin typeface="Times New Roman"/>
                <a:cs typeface="Times New Roman"/>
              </a:rPr>
              <a:t> </a:t>
            </a:r>
            <a:r>
              <a:rPr lang="en-US" dirty="0">
                <a:latin typeface="Times New Roman"/>
                <a:cs typeface="Times New Roman"/>
              </a:rPr>
              <a:t>aside</a:t>
            </a:r>
            <a:r>
              <a:rPr lang="en-US" spc="-20" dirty="0">
                <a:latin typeface="Times New Roman"/>
                <a:cs typeface="Times New Roman"/>
              </a:rPr>
              <a:t> </a:t>
            </a:r>
            <a:r>
              <a:rPr lang="en-US" dirty="0">
                <a:latin typeface="Times New Roman"/>
                <a:cs typeface="Times New Roman"/>
              </a:rPr>
              <a:t>for</a:t>
            </a:r>
            <a:r>
              <a:rPr lang="en-US" spc="-25" dirty="0">
                <a:latin typeface="Times New Roman"/>
                <a:cs typeface="Times New Roman"/>
              </a:rPr>
              <a:t> </a:t>
            </a:r>
            <a:r>
              <a:rPr lang="en-US" dirty="0">
                <a:latin typeface="Times New Roman"/>
                <a:cs typeface="Times New Roman"/>
              </a:rPr>
              <a:t>5 </a:t>
            </a:r>
            <a:r>
              <a:rPr lang="en-US" spc="-25" dirty="0">
                <a:latin typeface="Times New Roman"/>
                <a:cs typeface="Times New Roman"/>
              </a:rPr>
              <a:t>min</a:t>
            </a:r>
            <a:endParaRPr lang="en-US" dirty="0">
              <a:latin typeface="Times New Roman"/>
              <a:cs typeface="Times New Roman"/>
            </a:endParaRPr>
          </a:p>
          <a:p>
            <a:pPr marL="355600" indent="-342900">
              <a:lnSpc>
                <a:spcPct val="100000"/>
              </a:lnSpc>
              <a:spcBef>
                <a:spcPts val="1200"/>
              </a:spcBef>
              <a:buAutoNum type="arabicPeriod" startAt="2"/>
              <a:tabLst>
                <a:tab pos="355600" algn="l"/>
              </a:tabLst>
            </a:pPr>
            <a:r>
              <a:rPr lang="en-US" spc="-20" dirty="0">
                <a:latin typeface="Times New Roman"/>
                <a:cs typeface="Times New Roman"/>
              </a:rPr>
              <a:t>View</a:t>
            </a:r>
            <a:r>
              <a:rPr lang="en-US" spc="-40" dirty="0">
                <a:latin typeface="Times New Roman"/>
                <a:cs typeface="Times New Roman"/>
              </a:rPr>
              <a:t> </a:t>
            </a:r>
            <a:r>
              <a:rPr lang="en-US" dirty="0">
                <a:latin typeface="Times New Roman"/>
                <a:cs typeface="Times New Roman"/>
              </a:rPr>
              <a:t>downwards</a:t>
            </a:r>
            <a:r>
              <a:rPr lang="en-US" spc="-55" dirty="0">
                <a:latin typeface="Times New Roman"/>
                <a:cs typeface="Times New Roman"/>
              </a:rPr>
              <a:t> </a:t>
            </a:r>
            <a:r>
              <a:rPr lang="en-US" dirty="0">
                <a:latin typeface="Times New Roman"/>
                <a:cs typeface="Times New Roman"/>
              </a:rPr>
              <a:t>over</a:t>
            </a:r>
            <a:r>
              <a:rPr lang="en-US" spc="-45" dirty="0">
                <a:latin typeface="Times New Roman"/>
                <a:cs typeface="Times New Roman"/>
              </a:rPr>
              <a:t> </a:t>
            </a:r>
            <a:r>
              <a:rPr lang="en-US" dirty="0">
                <a:latin typeface="Times New Roman"/>
                <a:cs typeface="Times New Roman"/>
              </a:rPr>
              <a:t>a</a:t>
            </a:r>
            <a:r>
              <a:rPr lang="en-US" spc="-20" dirty="0">
                <a:latin typeface="Times New Roman"/>
                <a:cs typeface="Times New Roman"/>
              </a:rPr>
              <a:t> </a:t>
            </a:r>
            <a:r>
              <a:rPr lang="en-US" dirty="0">
                <a:latin typeface="Times New Roman"/>
                <a:cs typeface="Times New Roman"/>
              </a:rPr>
              <a:t>white</a:t>
            </a:r>
            <a:r>
              <a:rPr lang="en-US" spc="-45" dirty="0">
                <a:latin typeface="Times New Roman"/>
                <a:cs typeface="Times New Roman"/>
              </a:rPr>
              <a:t> </a:t>
            </a:r>
            <a:r>
              <a:rPr lang="en-US" spc="-10" dirty="0">
                <a:latin typeface="Times New Roman"/>
                <a:cs typeface="Times New Roman"/>
              </a:rPr>
              <a:t>surface</a:t>
            </a:r>
            <a:endParaRPr lang="en-US" dirty="0">
              <a:latin typeface="Times New Roman"/>
              <a:cs typeface="Times New Roman"/>
            </a:endParaRPr>
          </a:p>
        </p:txBody>
      </p:sp>
      <p:sp>
        <p:nvSpPr>
          <p:cNvPr id="6" name="object 26"/>
          <p:cNvSpPr txBox="1"/>
          <p:nvPr/>
        </p:nvSpPr>
        <p:spPr>
          <a:xfrm>
            <a:off x="831596" y="4851971"/>
            <a:ext cx="10325100" cy="148844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Times New Roman"/>
                <a:cs typeface="Times New Roman"/>
              </a:rPr>
              <a:t>Observation:</a:t>
            </a:r>
            <a:endParaRPr sz="2400" dirty="0">
              <a:latin typeface="Times New Roman"/>
              <a:cs typeface="Times New Roman"/>
            </a:endParaRPr>
          </a:p>
          <a:p>
            <a:pPr marL="12700" marR="5080">
              <a:lnSpc>
                <a:spcPct val="100000"/>
              </a:lnSpc>
            </a:pP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color</a:t>
            </a:r>
            <a:r>
              <a:rPr sz="2400" spc="-10" dirty="0">
                <a:latin typeface="Times New Roman"/>
                <a:cs typeface="Times New Roman"/>
              </a:rPr>
              <a:t> </a:t>
            </a:r>
            <a:r>
              <a:rPr sz="2400" dirty="0">
                <a:latin typeface="Times New Roman"/>
                <a:cs typeface="Times New Roman"/>
              </a:rPr>
              <a:t>produce</a:t>
            </a:r>
            <a:r>
              <a:rPr sz="2400" spc="-10"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sample</a:t>
            </a:r>
            <a:r>
              <a:rPr sz="2400" spc="-5" dirty="0">
                <a:latin typeface="Times New Roman"/>
                <a:cs typeface="Times New Roman"/>
              </a:rPr>
              <a:t> </a:t>
            </a:r>
            <a:r>
              <a:rPr sz="2400" dirty="0">
                <a:latin typeface="Times New Roman"/>
                <a:cs typeface="Times New Roman"/>
              </a:rPr>
              <a:t>solution</a:t>
            </a:r>
            <a:r>
              <a:rPr sz="2400" spc="-25" dirty="0">
                <a:latin typeface="Times New Roman"/>
                <a:cs typeface="Times New Roman"/>
              </a:rPr>
              <a:t> </a:t>
            </a:r>
            <a:r>
              <a:rPr sz="2400" dirty="0">
                <a:latin typeface="Times New Roman"/>
                <a:cs typeface="Times New Roman"/>
              </a:rPr>
              <a:t>should</a:t>
            </a:r>
            <a:r>
              <a:rPr sz="2400" spc="-5" dirty="0">
                <a:latin typeface="Times New Roman"/>
                <a:cs typeface="Times New Roman"/>
              </a:rPr>
              <a:t> </a:t>
            </a:r>
            <a:r>
              <a:rPr sz="2400" dirty="0">
                <a:latin typeface="Times New Roman"/>
                <a:cs typeface="Times New Roman"/>
              </a:rPr>
              <a:t>not</a:t>
            </a:r>
            <a:r>
              <a:rPr sz="2400" spc="-10" dirty="0">
                <a:latin typeface="Times New Roman"/>
                <a:cs typeface="Times New Roman"/>
              </a:rPr>
              <a:t> </a:t>
            </a:r>
            <a:r>
              <a:rPr sz="2400" dirty="0">
                <a:latin typeface="Times New Roman"/>
                <a:cs typeface="Times New Roman"/>
              </a:rPr>
              <a:t>be</a:t>
            </a:r>
            <a:r>
              <a:rPr sz="2400" spc="-10" dirty="0">
                <a:latin typeface="Times New Roman"/>
                <a:cs typeface="Times New Roman"/>
              </a:rPr>
              <a:t> </a:t>
            </a:r>
            <a:r>
              <a:rPr sz="2400" dirty="0">
                <a:latin typeface="Times New Roman"/>
                <a:cs typeface="Times New Roman"/>
              </a:rPr>
              <a:t>greater</a:t>
            </a:r>
            <a:r>
              <a:rPr sz="2400" spc="-30" dirty="0">
                <a:latin typeface="Times New Roman"/>
                <a:cs typeface="Times New Roman"/>
              </a:rPr>
              <a:t> </a:t>
            </a:r>
            <a:r>
              <a:rPr sz="2400" dirty="0">
                <a:latin typeface="Times New Roman"/>
                <a:cs typeface="Times New Roman"/>
              </a:rPr>
              <a:t>than</a:t>
            </a:r>
            <a:r>
              <a:rPr sz="2400" spc="-15" dirty="0">
                <a:latin typeface="Times New Roman"/>
                <a:cs typeface="Times New Roman"/>
              </a:rPr>
              <a:t> </a:t>
            </a:r>
            <a:r>
              <a:rPr sz="2400" dirty="0">
                <a:latin typeface="Times New Roman"/>
                <a:cs typeface="Times New Roman"/>
              </a:rPr>
              <a:t>standard</a:t>
            </a:r>
            <a:r>
              <a:rPr sz="2400" spc="-25" dirty="0">
                <a:latin typeface="Times New Roman"/>
                <a:cs typeface="Times New Roman"/>
              </a:rPr>
              <a:t> </a:t>
            </a:r>
            <a:r>
              <a:rPr sz="2400" dirty="0">
                <a:latin typeface="Times New Roman"/>
                <a:cs typeface="Times New Roman"/>
              </a:rPr>
              <a:t>solution.</a:t>
            </a:r>
            <a:r>
              <a:rPr sz="2400" spc="-30" dirty="0">
                <a:latin typeface="Times New Roman"/>
                <a:cs typeface="Times New Roman"/>
              </a:rPr>
              <a:t> </a:t>
            </a:r>
            <a:r>
              <a:rPr sz="2400" spc="-25" dirty="0">
                <a:latin typeface="Times New Roman"/>
                <a:cs typeface="Times New Roman"/>
              </a:rPr>
              <a:t>If </a:t>
            </a:r>
            <a:r>
              <a:rPr sz="2400" dirty="0">
                <a:latin typeface="Times New Roman"/>
                <a:cs typeface="Times New Roman"/>
              </a:rPr>
              <a:t>color</a:t>
            </a:r>
            <a:r>
              <a:rPr sz="2400" spc="-40" dirty="0">
                <a:latin typeface="Times New Roman"/>
                <a:cs typeface="Times New Roman"/>
              </a:rPr>
              <a:t> </a:t>
            </a:r>
            <a:r>
              <a:rPr sz="2400" dirty="0">
                <a:latin typeface="Times New Roman"/>
                <a:cs typeface="Times New Roman"/>
              </a:rPr>
              <a:t>produces</a:t>
            </a:r>
            <a:r>
              <a:rPr sz="2400" spc="-15"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dirty="0">
                <a:latin typeface="Times New Roman"/>
                <a:cs typeface="Times New Roman"/>
              </a:rPr>
              <a:t>sample</a:t>
            </a:r>
            <a:r>
              <a:rPr sz="2400" spc="-10" dirty="0">
                <a:latin typeface="Times New Roman"/>
                <a:cs typeface="Times New Roman"/>
              </a:rPr>
              <a:t> </a:t>
            </a:r>
            <a:r>
              <a:rPr sz="2400" dirty="0">
                <a:latin typeface="Times New Roman"/>
                <a:cs typeface="Times New Roman"/>
              </a:rPr>
              <a:t>solution</a:t>
            </a:r>
            <a:r>
              <a:rPr sz="2400" spc="-30"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less</a:t>
            </a:r>
            <a:r>
              <a:rPr sz="2400" spc="-15" dirty="0">
                <a:latin typeface="Times New Roman"/>
                <a:cs typeface="Times New Roman"/>
              </a:rPr>
              <a:t> </a:t>
            </a:r>
            <a:r>
              <a:rPr sz="2400" dirty="0">
                <a:latin typeface="Times New Roman"/>
                <a:cs typeface="Times New Roman"/>
              </a:rPr>
              <a:t>than</a:t>
            </a:r>
            <a:r>
              <a:rPr sz="2400" spc="-2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standard</a:t>
            </a:r>
            <a:r>
              <a:rPr sz="2400" spc="-30" dirty="0">
                <a:latin typeface="Times New Roman"/>
                <a:cs typeface="Times New Roman"/>
              </a:rPr>
              <a:t> </a:t>
            </a:r>
            <a:r>
              <a:rPr sz="2400" dirty="0">
                <a:latin typeface="Times New Roman"/>
                <a:cs typeface="Times New Roman"/>
              </a:rPr>
              <a:t>solution,</a:t>
            </a:r>
            <a:r>
              <a:rPr sz="2400" spc="-25"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sample </a:t>
            </a:r>
            <a:r>
              <a:rPr sz="2400" spc="-20" dirty="0">
                <a:latin typeface="Times New Roman"/>
                <a:cs typeface="Times New Roman"/>
              </a:rPr>
              <a:t>will </a:t>
            </a:r>
            <a:r>
              <a:rPr sz="2400" dirty="0">
                <a:latin typeface="Times New Roman"/>
                <a:cs typeface="Times New Roman"/>
              </a:rPr>
              <a:t>pass</a:t>
            </a:r>
            <a:r>
              <a:rPr sz="2400" spc="-2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limit</a:t>
            </a:r>
            <a:r>
              <a:rPr sz="2400" spc="-25" dirty="0">
                <a:latin typeface="Times New Roman"/>
                <a:cs typeface="Times New Roman"/>
              </a:rPr>
              <a:t> </a:t>
            </a:r>
            <a:r>
              <a:rPr sz="2400" dirty="0">
                <a:latin typeface="Times New Roman"/>
                <a:cs typeface="Times New Roman"/>
              </a:rPr>
              <a:t>test</a:t>
            </a:r>
            <a:r>
              <a:rPr sz="2400" spc="-30"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heavy</a:t>
            </a:r>
            <a:r>
              <a:rPr sz="2400" spc="-20" dirty="0">
                <a:latin typeface="Times New Roman"/>
                <a:cs typeface="Times New Roman"/>
              </a:rPr>
              <a:t> </a:t>
            </a:r>
            <a:r>
              <a:rPr sz="2400" dirty="0">
                <a:latin typeface="Times New Roman"/>
                <a:cs typeface="Times New Roman"/>
              </a:rPr>
              <a:t>metals</a:t>
            </a:r>
            <a:r>
              <a:rPr sz="2400" spc="-20" dirty="0">
                <a:latin typeface="Times New Roman"/>
                <a:cs typeface="Times New Roman"/>
              </a:rPr>
              <a:t>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vice</a:t>
            </a:r>
            <a:r>
              <a:rPr sz="2400" spc="-30" dirty="0">
                <a:latin typeface="Times New Roman"/>
                <a:cs typeface="Times New Roman"/>
              </a:rPr>
              <a:t> </a:t>
            </a:r>
            <a:r>
              <a:rPr sz="2400" spc="-10" dirty="0">
                <a:latin typeface="Times New Roman"/>
                <a:cs typeface="Times New Roman"/>
              </a:rPr>
              <a:t>versa.</a:t>
            </a:r>
            <a:endParaRPr sz="2400" dirty="0">
              <a:latin typeface="Times New Roman"/>
              <a:cs typeface="Times New Roman"/>
            </a:endParaRPr>
          </a:p>
        </p:txBody>
      </p:sp>
    </p:spTree>
    <p:extLst>
      <p:ext uri="{BB962C8B-B14F-4D97-AF65-F5344CB8AC3E}">
        <p14:creationId xmlns:p14="http://schemas.microsoft.com/office/powerpoint/2010/main" val="40486907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617433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Modified Limit test of chloride</a:t>
            </a:r>
            <a:endParaRPr sz="3600" b="1" dirty="0">
              <a:solidFill>
                <a:srgbClr val="000000"/>
              </a:solidFill>
              <a:latin typeface="Times New Roman"/>
              <a:cs typeface="Times New Roman"/>
            </a:endParaRPr>
          </a:p>
        </p:txBody>
      </p:sp>
      <p:sp>
        <p:nvSpPr>
          <p:cNvPr id="3" name="Rectangle 2"/>
          <p:cNvSpPr/>
          <p:nvPr/>
        </p:nvSpPr>
        <p:spPr>
          <a:xfrm>
            <a:off x="944310" y="1304150"/>
            <a:ext cx="10524145" cy="5170646"/>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Principle :- </a:t>
            </a:r>
            <a:endParaRPr lang="en-IN" sz="2200" b="1" dirty="0">
              <a:latin typeface="Times New Roman" panose="02020603050405020304" pitchFamily="18" charset="0"/>
              <a:cs typeface="Times New Roman" panose="02020603050405020304" pitchFamily="18" charset="0"/>
            </a:endParaRPr>
          </a:p>
          <a:p>
            <a:r>
              <a:rPr lang="en-IN" sz="2200" dirty="0">
                <a:latin typeface="Times New Roman" panose="02020603050405020304" pitchFamily="18" charset="0"/>
                <a:cs typeface="Times New Roman" panose="02020603050405020304" pitchFamily="18" charset="0"/>
              </a:rPr>
              <a:t>Limit test of chloride is based on the precipitation reaction. The precipitates of chlorides develop on reaction of soluble chloride with silver nitrate in the presence of dilute nitric acid to form silver chloride, which appears as solid particles (opalescence) in the solution. The Intensity of turbidity depends on the amount of chlorides present in the test substance.</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     AgNo</a:t>
            </a:r>
            <a:r>
              <a:rPr lang="en-US" sz="2200" baseline="-25000" dirty="0">
                <a:latin typeface="Times New Roman" panose="02020603050405020304" pitchFamily="18" charset="0"/>
                <a:cs typeface="Times New Roman" panose="02020603050405020304" pitchFamily="18" charset="0"/>
              </a:rPr>
              <a:t>3                           </a:t>
            </a:r>
            <a:r>
              <a:rPr lang="en-US" sz="2200" dirty="0" err="1">
                <a:latin typeface="Times New Roman" panose="02020603050405020304" pitchFamily="18" charset="0"/>
                <a:cs typeface="Times New Roman" panose="02020603050405020304" pitchFamily="18" charset="0"/>
              </a:rPr>
              <a:t>AgCl</a:t>
            </a:r>
            <a:r>
              <a:rPr lang="en-US" sz="2200" dirty="0">
                <a:latin typeface="Times New Roman" panose="02020603050405020304" pitchFamily="18" charset="0"/>
                <a:cs typeface="Times New Roman" panose="02020603050405020304" pitchFamily="18" charset="0"/>
              </a:rPr>
              <a:t>       +       HNo</a:t>
            </a:r>
            <a:r>
              <a:rPr lang="en-US" sz="2200" baseline="-25000" dirty="0">
                <a:latin typeface="Times New Roman" panose="02020603050405020304" pitchFamily="18" charset="0"/>
                <a:cs typeface="Times New Roman" panose="02020603050405020304" pitchFamily="18" charset="0"/>
              </a:rPr>
              <a:t>3</a:t>
            </a:r>
          </a:p>
          <a:p>
            <a:r>
              <a:rPr lang="en-US" sz="22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Silver nitrate           Silver chloride          Nitric acid</a:t>
            </a:r>
          </a:p>
          <a:p>
            <a:endParaRPr lang="en-US" sz="22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Procedure :- </a:t>
            </a:r>
          </a:p>
          <a:p>
            <a:r>
              <a:rPr lang="en-US" sz="2200" dirty="0">
                <a:latin typeface="Times New Roman" panose="02020603050405020304" pitchFamily="18" charset="0"/>
                <a:cs typeface="Times New Roman" panose="02020603050405020304" pitchFamily="18" charset="0"/>
              </a:rPr>
              <a:t>With reference to International Pharmacopoeia 6 Edition 2016, the limit test of chloride has been modified in the context of standard solution preparation. Earlier the standard solution of chloride was prepared by dissolving sodium chloride (</a:t>
            </a:r>
            <a:r>
              <a:rPr lang="en-US" sz="2200" dirty="0" err="1">
                <a:latin typeface="Times New Roman" panose="02020603050405020304" pitchFamily="18" charset="0"/>
                <a:cs typeface="Times New Roman" panose="02020603050405020304" pitchFamily="18" charset="0"/>
              </a:rPr>
              <a:t>NaCl</a:t>
            </a:r>
            <a:r>
              <a:rPr lang="en-US" sz="2200" dirty="0">
                <a:latin typeface="Times New Roman" panose="02020603050405020304" pitchFamily="18" charset="0"/>
                <a:cs typeface="Times New Roman" panose="02020603050405020304" pitchFamily="18" charset="0"/>
              </a:rPr>
              <a:t>, known " impurity) but now it has been modified by using hydrochloric acid (HCI) instead of sodium chloride (</a:t>
            </a:r>
            <a:r>
              <a:rPr lang="en-US" sz="2200" dirty="0" err="1">
                <a:latin typeface="Times New Roman" panose="02020603050405020304" pitchFamily="18" charset="0"/>
                <a:cs typeface="Times New Roman" panose="02020603050405020304" pitchFamily="18" charset="0"/>
              </a:rPr>
              <a:t>NaCl</a:t>
            </a:r>
            <a:r>
              <a:rPr lang="en-US" sz="2200" dirty="0">
                <a:latin typeface="Times New Roman" panose="02020603050405020304" pitchFamily="18" charset="0"/>
                <a:cs typeface="Times New Roman" panose="02020603050405020304" pitchFamily="18" charset="0"/>
              </a:rPr>
              <a:t>)</a:t>
            </a:r>
            <a:endParaRPr lang="en-IN" sz="2200" dirty="0">
              <a:latin typeface="Times New Roman" panose="02020603050405020304" pitchFamily="18" charset="0"/>
              <a:cs typeface="Times New Roman" panose="02020603050405020304" pitchFamily="18" charset="0"/>
            </a:endParaRPr>
          </a:p>
        </p:txBody>
      </p:sp>
      <p:sp>
        <p:nvSpPr>
          <p:cNvPr id="4" name="object 4"/>
          <p:cNvSpPr txBox="1"/>
          <p:nvPr/>
        </p:nvSpPr>
        <p:spPr>
          <a:xfrm>
            <a:off x="2480648" y="3686854"/>
            <a:ext cx="1920435" cy="743793"/>
          </a:xfrm>
          <a:prstGeom prst="rect">
            <a:avLst/>
          </a:prstGeom>
        </p:spPr>
        <p:txBody>
          <a:bodyPr vert="horz" wrap="square" lIns="0" tIns="12700" rIns="0" bIns="0" rtlCol="0">
            <a:spAutoFit/>
          </a:bodyPr>
          <a:lstStyle/>
          <a:p>
            <a:pPr marL="114300" algn="ctr">
              <a:lnSpc>
                <a:spcPts val="2835"/>
              </a:lnSpc>
              <a:spcBef>
                <a:spcPts val="100"/>
              </a:spcBef>
            </a:pPr>
            <a:r>
              <a:rPr lang="en-US" sz="2400" spc="-5" dirty="0" err="1">
                <a:latin typeface="Times New Roman"/>
                <a:cs typeface="Times New Roman"/>
              </a:rPr>
              <a:t>HCl</a:t>
            </a:r>
            <a:r>
              <a:rPr lang="en-US" sz="2400" baseline="24305" dirty="0">
                <a:latin typeface="Times New Roman"/>
                <a:cs typeface="Times New Roman"/>
              </a:rPr>
              <a:t> </a:t>
            </a:r>
          </a:p>
          <a:p>
            <a:pPr marL="114300" algn="ctr">
              <a:lnSpc>
                <a:spcPts val="2835"/>
              </a:lnSpc>
              <a:spcBef>
                <a:spcPts val="100"/>
              </a:spcBef>
            </a:pPr>
            <a:r>
              <a:rPr lang="en-US" sz="2400" spc="-5" baseline="24305" dirty="0">
                <a:latin typeface="Times New Roman"/>
                <a:cs typeface="Times New Roman"/>
              </a:rPr>
              <a:t>Hydrochloric</a:t>
            </a:r>
            <a:r>
              <a:rPr lang="en-US" sz="2400" spc="-5" dirty="0">
                <a:latin typeface="Times New Roman"/>
                <a:cs typeface="Times New Roman"/>
              </a:rPr>
              <a:t> </a:t>
            </a:r>
            <a:r>
              <a:rPr lang="en-US" sz="2400" spc="-5" baseline="30000" dirty="0">
                <a:latin typeface="Times New Roman"/>
                <a:cs typeface="Times New Roman"/>
              </a:rPr>
              <a:t>acid</a:t>
            </a:r>
          </a:p>
        </p:txBody>
      </p:sp>
      <p:cxnSp>
        <p:nvCxnSpPr>
          <p:cNvPr id="5" name="Straight Arrow Connector 4"/>
          <p:cNvCxnSpPr/>
          <p:nvPr/>
        </p:nvCxnSpPr>
        <p:spPr>
          <a:xfrm flipV="1">
            <a:off x="6125198" y="3913974"/>
            <a:ext cx="358924" cy="85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079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617433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Modified Limit test of </a:t>
            </a:r>
            <a:r>
              <a:rPr lang="en-US" sz="3600" b="1" dirty="0" err="1">
                <a:solidFill>
                  <a:srgbClr val="000000"/>
                </a:solidFill>
                <a:latin typeface="Times New Roman"/>
                <a:cs typeface="Times New Roman"/>
              </a:rPr>
              <a:t>sulphate</a:t>
            </a:r>
            <a:endParaRPr sz="3600" b="1" dirty="0">
              <a:solidFill>
                <a:srgbClr val="000000"/>
              </a:solidFill>
              <a:latin typeface="Times New Roman"/>
              <a:cs typeface="Times New Roman"/>
            </a:endParaRPr>
          </a:p>
        </p:txBody>
      </p:sp>
      <p:sp>
        <p:nvSpPr>
          <p:cNvPr id="3" name="Rectangle 2"/>
          <p:cNvSpPr/>
          <p:nvPr/>
        </p:nvSpPr>
        <p:spPr>
          <a:xfrm>
            <a:off x="944310" y="1304150"/>
            <a:ext cx="10524145" cy="4154984"/>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Principle :- </a:t>
            </a:r>
            <a:endParaRPr lang="en-IN" sz="2200" b="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The principle involved in the limit test for </a:t>
            </a:r>
            <a:r>
              <a:rPr lang="en-US" sz="2200" dirty="0" err="1">
                <a:latin typeface="Times New Roman" panose="02020603050405020304" pitchFamily="18" charset="0"/>
                <a:cs typeface="Times New Roman" panose="02020603050405020304" pitchFamily="18" charset="0"/>
              </a:rPr>
              <a:t>sulphates</a:t>
            </a:r>
            <a:r>
              <a:rPr lang="en-US" sz="2200" dirty="0">
                <a:latin typeface="Times New Roman" panose="02020603050405020304" pitchFamily="18" charset="0"/>
                <a:cs typeface="Times New Roman" panose="02020603050405020304" pitchFamily="18" charset="0"/>
              </a:rPr>
              <a:t> is precipitation method. The </a:t>
            </a:r>
            <a:r>
              <a:rPr lang="en-US" sz="2200" dirty="0" err="1">
                <a:latin typeface="Times New Roman" panose="02020603050405020304" pitchFamily="18" charset="0"/>
                <a:cs typeface="Times New Roman" panose="02020603050405020304" pitchFamily="18" charset="0"/>
              </a:rPr>
              <a:t>sulphates</a:t>
            </a:r>
            <a:r>
              <a:rPr lang="en-US" sz="2200" dirty="0">
                <a:latin typeface="Times New Roman" panose="02020603050405020304" pitchFamily="18" charset="0"/>
                <a:cs typeface="Times New Roman" panose="02020603050405020304" pitchFamily="18" charset="0"/>
              </a:rPr>
              <a:t> are precipitated as barium </a:t>
            </a:r>
            <a:r>
              <a:rPr lang="en-US" sz="2200" dirty="0" err="1">
                <a:latin typeface="Times New Roman" panose="02020603050405020304" pitchFamily="18" charset="0"/>
                <a:cs typeface="Times New Roman" panose="02020603050405020304" pitchFamily="18" charset="0"/>
              </a:rPr>
              <a:t>sulphates</a:t>
            </a:r>
            <a:r>
              <a:rPr lang="en-US" sz="2200" dirty="0">
                <a:latin typeface="Times New Roman" panose="02020603050405020304" pitchFamily="18" charset="0"/>
                <a:cs typeface="Times New Roman" panose="02020603050405020304" pitchFamily="18" charset="0"/>
              </a:rPr>
              <a:t> by reacting with barium chlorides in the presence of hydrochloric acid. The hydrochloric acid used prevents the reaction of other acid radicals with barium chlorides as in the presence of hydrochloric acid, only </a:t>
            </a:r>
            <a:r>
              <a:rPr lang="en-US" sz="2200" dirty="0" err="1">
                <a:latin typeface="Times New Roman" panose="02020603050405020304" pitchFamily="18" charset="0"/>
                <a:cs typeface="Times New Roman" panose="02020603050405020304" pitchFamily="18" charset="0"/>
              </a:rPr>
              <a:t>sulphates</a:t>
            </a:r>
            <a:r>
              <a:rPr lang="en-US" sz="2200" dirty="0">
                <a:latin typeface="Times New Roman" panose="02020603050405020304" pitchFamily="18" charset="0"/>
                <a:cs typeface="Times New Roman" panose="02020603050405020304" pitchFamily="18" charset="0"/>
              </a:rPr>
              <a:t> are precipitated.</a:t>
            </a: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     BaCl</a:t>
            </a:r>
            <a:r>
              <a:rPr lang="en-US" sz="2200" baseline="-25000" dirty="0">
                <a:latin typeface="Times New Roman" panose="02020603050405020304" pitchFamily="18" charset="0"/>
                <a:cs typeface="Times New Roman" panose="02020603050405020304" pitchFamily="18" charset="0"/>
              </a:rPr>
              <a:t>2                           </a:t>
            </a:r>
            <a:r>
              <a:rPr lang="en-US" sz="2200" dirty="0">
                <a:latin typeface="Times New Roman" panose="02020603050405020304" pitchFamily="18" charset="0"/>
                <a:cs typeface="Times New Roman" panose="02020603050405020304" pitchFamily="18" charset="0"/>
              </a:rPr>
              <a:t> BaSO</a:t>
            </a:r>
            <a:r>
              <a:rPr lang="en-US" sz="2200" baseline="-25000" dirty="0">
                <a:latin typeface="Times New Roman" panose="02020603050405020304" pitchFamily="18" charset="0"/>
                <a:cs typeface="Times New Roman" panose="02020603050405020304" pitchFamily="18" charset="0"/>
              </a:rPr>
              <a:t>4</a:t>
            </a:r>
            <a:r>
              <a:rPr lang="en-US" sz="2200" dirty="0">
                <a:latin typeface="Times New Roman" panose="02020603050405020304" pitchFamily="18" charset="0"/>
                <a:cs typeface="Times New Roman" panose="02020603050405020304" pitchFamily="18" charset="0"/>
              </a:rPr>
              <a:t>       +   2Cl </a:t>
            </a:r>
            <a:r>
              <a:rPr lang="en-US" sz="2200" baseline="30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endParaRPr lang="en-US" sz="2200" baseline="-25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Due to the formation of precipitates, the solution appears turbid and the extent of turbidity depends on the amount of </a:t>
            </a:r>
            <a:r>
              <a:rPr lang="en-US" sz="2200" dirty="0" err="1">
                <a:latin typeface="Times New Roman" panose="02020603050405020304" pitchFamily="18" charset="0"/>
                <a:cs typeface="Times New Roman" panose="02020603050405020304" pitchFamily="18" charset="0"/>
              </a:rPr>
              <a:t>sulphates</a:t>
            </a:r>
            <a:r>
              <a:rPr lang="en-US" sz="2200" dirty="0">
                <a:latin typeface="Times New Roman" panose="02020603050405020304" pitchFamily="18" charset="0"/>
                <a:cs typeface="Times New Roman" panose="02020603050405020304" pitchFamily="18" charset="0"/>
              </a:rPr>
              <a:t> present. If the </a:t>
            </a:r>
            <a:r>
              <a:rPr lang="en-US" sz="2200" dirty="0" err="1">
                <a:latin typeface="Times New Roman" panose="02020603050405020304" pitchFamily="18" charset="0"/>
                <a:cs typeface="Times New Roman" panose="02020603050405020304" pitchFamily="18" charset="0"/>
              </a:rPr>
              <a:t>turbididty</a:t>
            </a:r>
            <a:r>
              <a:rPr lang="en-US" sz="2200" dirty="0">
                <a:latin typeface="Times New Roman" panose="02020603050405020304" pitchFamily="18" charset="0"/>
                <a:cs typeface="Times New Roman" panose="02020603050405020304" pitchFamily="18" charset="0"/>
              </a:rPr>
              <a:t> produced by the test is less than that of standard , it means that the sample contains </a:t>
            </a:r>
            <a:r>
              <a:rPr lang="en-US" sz="2200" dirty="0" err="1">
                <a:latin typeface="Times New Roman" panose="02020603050405020304" pitchFamily="18" charset="0"/>
                <a:cs typeface="Times New Roman" panose="02020603050405020304" pitchFamily="18" charset="0"/>
              </a:rPr>
              <a:t>sulphates</a:t>
            </a:r>
            <a:r>
              <a:rPr lang="en-US" sz="2200" dirty="0">
                <a:latin typeface="Times New Roman" panose="02020603050405020304" pitchFamily="18" charset="0"/>
                <a:cs typeface="Times New Roman" panose="02020603050405020304" pitchFamily="18" charset="0"/>
              </a:rPr>
              <a:t> within prescribed limits.</a:t>
            </a:r>
          </a:p>
        </p:txBody>
      </p:sp>
      <p:sp>
        <p:nvSpPr>
          <p:cNvPr id="4" name="object 4"/>
          <p:cNvSpPr txBox="1"/>
          <p:nvPr/>
        </p:nvSpPr>
        <p:spPr>
          <a:xfrm>
            <a:off x="2839572" y="3661217"/>
            <a:ext cx="1920435" cy="371897"/>
          </a:xfrm>
          <a:prstGeom prst="rect">
            <a:avLst/>
          </a:prstGeom>
        </p:spPr>
        <p:txBody>
          <a:bodyPr vert="horz" wrap="square" lIns="0" tIns="12700" rIns="0" bIns="0" rtlCol="0">
            <a:spAutoFit/>
          </a:bodyPr>
          <a:lstStyle/>
          <a:p>
            <a:pPr marL="114300" algn="ctr">
              <a:lnSpc>
                <a:spcPts val="2835"/>
              </a:lnSpc>
              <a:spcBef>
                <a:spcPts val="100"/>
              </a:spcBef>
            </a:pPr>
            <a:r>
              <a:rPr lang="en-US" sz="2400" spc="-5" dirty="0">
                <a:latin typeface="Times New Roman"/>
                <a:cs typeface="Times New Roman"/>
              </a:rPr>
              <a:t>So</a:t>
            </a:r>
            <a:r>
              <a:rPr lang="en-US" sz="2400" spc="-5" baseline="-25000" dirty="0">
                <a:latin typeface="Times New Roman"/>
                <a:cs typeface="Times New Roman"/>
              </a:rPr>
              <a:t>4</a:t>
            </a:r>
            <a:endParaRPr lang="en-US" sz="2400" baseline="-25000" dirty="0">
              <a:latin typeface="Times New Roman"/>
              <a:cs typeface="Times New Roman"/>
            </a:endParaRPr>
          </a:p>
        </p:txBody>
      </p:sp>
      <p:cxnSp>
        <p:nvCxnSpPr>
          <p:cNvPr id="5" name="Straight Arrow Connector 4"/>
          <p:cNvCxnSpPr/>
          <p:nvPr/>
        </p:nvCxnSpPr>
        <p:spPr>
          <a:xfrm flipV="1">
            <a:off x="6125198" y="3913974"/>
            <a:ext cx="358924" cy="85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368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944311" y="232313"/>
            <a:ext cx="6174336"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0000"/>
                </a:solidFill>
                <a:latin typeface="Times New Roman"/>
                <a:cs typeface="Times New Roman"/>
              </a:rPr>
              <a:t>Modified Limit test of </a:t>
            </a:r>
            <a:r>
              <a:rPr lang="en-US" sz="3600" b="1" dirty="0" err="1">
                <a:solidFill>
                  <a:srgbClr val="000000"/>
                </a:solidFill>
                <a:latin typeface="Times New Roman"/>
                <a:cs typeface="Times New Roman"/>
              </a:rPr>
              <a:t>sulphate</a:t>
            </a:r>
            <a:endParaRPr sz="3600" b="1" dirty="0">
              <a:solidFill>
                <a:srgbClr val="000000"/>
              </a:solidFill>
              <a:latin typeface="Times New Roman"/>
              <a:cs typeface="Times New Roman"/>
            </a:endParaRPr>
          </a:p>
        </p:txBody>
      </p:sp>
      <p:sp>
        <p:nvSpPr>
          <p:cNvPr id="2" name="Rectangle 1"/>
          <p:cNvSpPr/>
          <p:nvPr/>
        </p:nvSpPr>
        <p:spPr>
          <a:xfrm>
            <a:off x="820396" y="1549636"/>
            <a:ext cx="10460052" cy="4154984"/>
          </a:xfrm>
          <a:prstGeom prst="rect">
            <a:avLst/>
          </a:prstGeom>
        </p:spPr>
        <p:txBody>
          <a:bodyPr wrap="square">
            <a:spAutoFit/>
          </a:bodyPr>
          <a:lstStyle/>
          <a:p>
            <a:r>
              <a:rPr lang="en-IN" sz="2200" b="1" dirty="0">
                <a:latin typeface="Times New Roman" panose="02020603050405020304" pitchFamily="18" charset="0"/>
                <a:cs typeface="Times New Roman" panose="02020603050405020304" pitchFamily="18" charset="0"/>
              </a:rPr>
              <a:t>Reagent Preparations:</a:t>
            </a:r>
          </a:p>
          <a:p>
            <a:pPr marL="285750" indent="-285750">
              <a:buFont typeface="Arial" panose="020B0604020202020204" pitchFamily="34" charset="0"/>
              <a:buChar char="•"/>
            </a:pPr>
            <a:r>
              <a:rPr lang="en-IN" sz="2200" dirty="0">
                <a:latin typeface="Times New Roman" panose="02020603050405020304" pitchFamily="18" charset="0"/>
                <a:cs typeface="Times New Roman" panose="02020603050405020304" pitchFamily="18" charset="0"/>
              </a:rPr>
              <a:t>Barium Sulphate Reagent: Dissolve 12g of barium chloride (BaCl</a:t>
            </a:r>
            <a:r>
              <a:rPr lang="en-IN" sz="2200" baseline="-25000" dirty="0">
                <a:latin typeface="Times New Roman" panose="02020603050405020304" pitchFamily="18" charset="0"/>
                <a:cs typeface="Times New Roman" panose="02020603050405020304" pitchFamily="18" charset="0"/>
              </a:rPr>
              <a:t>2</a:t>
            </a:r>
            <a:r>
              <a:rPr lang="en-IN" sz="2200" dirty="0">
                <a:latin typeface="Times New Roman" panose="02020603050405020304" pitchFamily="18" charset="0"/>
                <a:cs typeface="Times New Roman" panose="02020603050405020304" pitchFamily="18" charset="0"/>
              </a:rPr>
              <a:t>.2H</a:t>
            </a:r>
            <a:r>
              <a:rPr lang="en-IN" sz="2200" baseline="-25000" dirty="0">
                <a:latin typeface="Times New Roman" panose="02020603050405020304" pitchFamily="18" charset="0"/>
                <a:cs typeface="Times New Roman" panose="02020603050405020304" pitchFamily="18" charset="0"/>
              </a:rPr>
              <a:t>2</a:t>
            </a:r>
            <a:r>
              <a:rPr lang="en-IN" sz="2200" dirty="0">
                <a:latin typeface="Times New Roman" panose="02020603050405020304" pitchFamily="18" charset="0"/>
                <a:cs typeface="Times New Roman" panose="02020603050405020304" pitchFamily="18" charset="0"/>
              </a:rPr>
              <a:t>O) in 1000 ml of water to make 0.05M barium chloride solution. To 15 ml of the prepared solution add 55 ml water, 20 ml alcohol, 5 ml of 0.0181% w/v potassium sulphate (K₂SO solution and makeup the volume </a:t>
            </a:r>
            <a:r>
              <a:rPr lang="en-IN" sz="2200" dirty="0" err="1">
                <a:latin typeface="Times New Roman" panose="02020603050405020304" pitchFamily="18" charset="0"/>
                <a:cs typeface="Times New Roman" panose="02020603050405020304" pitchFamily="18" charset="0"/>
              </a:rPr>
              <a:t>upto</a:t>
            </a:r>
            <a:r>
              <a:rPr lang="en-IN" sz="2200" dirty="0">
                <a:latin typeface="Times New Roman" panose="02020603050405020304" pitchFamily="18" charset="0"/>
                <a:cs typeface="Times New Roman" panose="02020603050405020304" pitchFamily="18" charset="0"/>
              </a:rPr>
              <a:t> 100 ml.</a:t>
            </a:r>
          </a:p>
          <a:p>
            <a:pPr marL="285750" indent="-285750">
              <a:buFont typeface="Arial" panose="020B0604020202020204" pitchFamily="34" charset="0"/>
              <a:buChar char="•"/>
            </a:pPr>
            <a:r>
              <a:rPr lang="en-IN" sz="2200" dirty="0">
                <a:latin typeface="Times New Roman" panose="02020603050405020304" pitchFamily="18" charset="0"/>
                <a:cs typeface="Times New Roman" panose="02020603050405020304" pitchFamily="18" charset="0"/>
              </a:rPr>
              <a:t>Standard Potassium Sulphate Solution: Accurately weighed 0.1089g of K₂SO₄ and the volume was made </a:t>
            </a:r>
            <a:r>
              <a:rPr lang="en-IN" sz="2200" dirty="0" err="1">
                <a:latin typeface="Times New Roman" panose="02020603050405020304" pitchFamily="18" charset="0"/>
                <a:cs typeface="Times New Roman" panose="02020603050405020304" pitchFamily="18" charset="0"/>
              </a:rPr>
              <a:t>upto</a:t>
            </a:r>
            <a:r>
              <a:rPr lang="en-IN" sz="2200" dirty="0">
                <a:latin typeface="Times New Roman" panose="02020603050405020304" pitchFamily="18" charset="0"/>
                <a:cs typeface="Times New Roman" panose="02020603050405020304" pitchFamily="18" charset="0"/>
              </a:rPr>
              <a:t> 100 ml with water.</a:t>
            </a:r>
          </a:p>
          <a:p>
            <a:pPr marL="285750" indent="-285750">
              <a:buFont typeface="Arial" panose="020B0604020202020204" pitchFamily="34" charset="0"/>
              <a:buChar char="•"/>
            </a:pPr>
            <a:r>
              <a:rPr lang="en-IN" sz="2200" dirty="0">
                <a:latin typeface="Times New Roman" panose="02020603050405020304" pitchFamily="18" charset="0"/>
                <a:cs typeface="Times New Roman" panose="02020603050405020304" pitchFamily="18" charset="0"/>
              </a:rPr>
              <a:t>Test sample: Sodium Chloride: Dissolve 2g of sodium chloride in 20 ml of water.</a:t>
            </a:r>
          </a:p>
          <a:p>
            <a:pPr marL="285750" indent="-285750">
              <a:buFont typeface="Arial" panose="020B0604020202020204" pitchFamily="34" charset="0"/>
              <a:buChar char="•"/>
            </a:pPr>
            <a:r>
              <a:rPr lang="en-IN" sz="2200" dirty="0">
                <a:latin typeface="Times New Roman" panose="02020603050405020304" pitchFamily="18" charset="0"/>
                <a:cs typeface="Times New Roman" panose="02020603050405020304" pitchFamily="18" charset="0"/>
              </a:rPr>
              <a:t>Sodium bicarbonate: Dissolve 2g of sodium bicarbonate in little quantity of water.</a:t>
            </a:r>
          </a:p>
          <a:p>
            <a:r>
              <a:rPr lang="en-IN" sz="2200" b="1" dirty="0">
                <a:latin typeface="Times New Roman" panose="02020603050405020304" pitchFamily="18" charset="0"/>
                <a:cs typeface="Times New Roman" panose="02020603050405020304" pitchFamily="18" charset="0"/>
              </a:rPr>
              <a:t>Conclusion:</a:t>
            </a:r>
          </a:p>
          <a:p>
            <a:r>
              <a:rPr lang="en-IN" sz="2200" dirty="0">
                <a:latin typeface="Times New Roman" panose="02020603050405020304" pitchFamily="18" charset="0"/>
                <a:cs typeface="Times New Roman" panose="02020603050405020304" pitchFamily="18" charset="0"/>
              </a:rPr>
              <a:t>If opalescence produced in the standard is more than that of test, the sample complies the limit test of sulphate as per L.P.</a:t>
            </a:r>
          </a:p>
        </p:txBody>
      </p:sp>
    </p:spTree>
    <p:extLst>
      <p:ext uri="{BB962C8B-B14F-4D97-AF65-F5344CB8AC3E}">
        <p14:creationId xmlns:p14="http://schemas.microsoft.com/office/powerpoint/2010/main" val="2539369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45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p:nvPr/>
        </p:nvSpPr>
        <p:spPr>
          <a:xfrm>
            <a:off x="452074" y="911848"/>
            <a:ext cx="6024140" cy="5621411"/>
          </a:xfrm>
          <a:prstGeom prst="rect">
            <a:avLst/>
          </a:prstGeom>
        </p:spPr>
        <p:txBody>
          <a:bodyPr vert="horz" wrap="square" lIns="0" tIns="12065" rIns="0" bIns="0" rtlCol="0">
            <a:spAutoFit/>
          </a:bodyPr>
          <a:lstStyle/>
          <a:p>
            <a:pPr marL="12700" marR="5080" algn="just">
              <a:lnSpc>
                <a:spcPct val="100000"/>
              </a:lnSpc>
              <a:spcBef>
                <a:spcPts val="95"/>
              </a:spcBef>
            </a:pPr>
            <a:r>
              <a:rPr sz="2800" b="1" u="sng" spc="-5" dirty="0">
                <a:solidFill>
                  <a:srgbClr val="6F2F9F"/>
                </a:solidFill>
                <a:latin typeface="Cambria"/>
                <a:cs typeface="Cambria"/>
              </a:rPr>
              <a:t>Non-official Pharmacopoeia</a:t>
            </a:r>
            <a:r>
              <a:rPr sz="2800" u="sng" spc="-5" dirty="0">
                <a:solidFill>
                  <a:srgbClr val="6F2F9F"/>
                </a:solidFill>
                <a:latin typeface="Cambria"/>
                <a:cs typeface="Cambria"/>
              </a:rPr>
              <a:t>: </a:t>
            </a:r>
            <a:r>
              <a:rPr sz="2800" spc="-5" dirty="0">
                <a:latin typeface="Cambria"/>
                <a:cs typeface="Cambria"/>
              </a:rPr>
              <a:t>The </a:t>
            </a:r>
            <a:r>
              <a:rPr sz="2800" u="sng" dirty="0">
                <a:latin typeface="Cambria"/>
                <a:cs typeface="Cambria"/>
              </a:rPr>
              <a:t>book </a:t>
            </a:r>
            <a:r>
              <a:rPr sz="2800" u="sng" spc="-5" dirty="0">
                <a:latin typeface="Cambria"/>
                <a:cs typeface="Cambria"/>
              </a:rPr>
              <a:t>other </a:t>
            </a:r>
            <a:r>
              <a:rPr sz="2800" u="sng" dirty="0">
                <a:latin typeface="Cambria"/>
                <a:cs typeface="Cambria"/>
              </a:rPr>
              <a:t>than </a:t>
            </a:r>
            <a:r>
              <a:rPr sz="2800" u="sng" spc="-5" dirty="0">
                <a:latin typeface="Cambria"/>
                <a:cs typeface="Cambria"/>
              </a:rPr>
              <a:t>official drug </a:t>
            </a:r>
            <a:r>
              <a:rPr sz="2800" spc="-5" dirty="0">
                <a:latin typeface="Cambria"/>
                <a:cs typeface="Cambria"/>
              </a:rPr>
              <a:t>compendia</a:t>
            </a:r>
            <a:r>
              <a:rPr lang="en-US" sz="2800" spc="-5" dirty="0">
                <a:latin typeface="Cambria"/>
                <a:cs typeface="Cambria"/>
              </a:rPr>
              <a:t>(</a:t>
            </a:r>
            <a:r>
              <a:rPr lang="en-US" sz="2800" b="1" spc="-5" dirty="0">
                <a:latin typeface="Cambria"/>
                <a:cs typeface="Cambria"/>
              </a:rPr>
              <a:t>comprehensive collection or summary of information</a:t>
            </a:r>
            <a:r>
              <a:rPr lang="en-US" sz="2800" spc="-5" dirty="0">
                <a:latin typeface="Cambria"/>
                <a:cs typeface="Cambria"/>
              </a:rPr>
              <a:t>)</a:t>
            </a:r>
            <a:r>
              <a:rPr sz="2800" spc="-10" dirty="0">
                <a:latin typeface="Cambria"/>
                <a:cs typeface="Cambria"/>
              </a:rPr>
              <a:t>which </a:t>
            </a:r>
            <a:r>
              <a:rPr sz="2800" spc="-20" dirty="0">
                <a:latin typeface="Cambria"/>
                <a:cs typeface="Cambria"/>
              </a:rPr>
              <a:t>are </a:t>
            </a:r>
            <a:r>
              <a:rPr sz="2800" spc="-10" dirty="0">
                <a:latin typeface="Cambria"/>
                <a:cs typeface="Cambria"/>
              </a:rPr>
              <a:t>used </a:t>
            </a:r>
            <a:r>
              <a:rPr sz="2800" spc="-5" dirty="0">
                <a:latin typeface="Cambria"/>
                <a:cs typeface="Cambria"/>
              </a:rPr>
              <a:t>as </a:t>
            </a:r>
            <a:r>
              <a:rPr sz="2800" b="1" spc="-5" dirty="0">
                <a:latin typeface="Cambria"/>
                <a:cs typeface="Cambria"/>
              </a:rPr>
              <a:t>secondary </a:t>
            </a:r>
            <a:r>
              <a:rPr sz="2800" b="1" spc="-15" dirty="0">
                <a:latin typeface="Cambria"/>
                <a:cs typeface="Cambria"/>
              </a:rPr>
              <a:t>references </a:t>
            </a:r>
            <a:r>
              <a:rPr sz="2800" b="1" spc="-10" dirty="0">
                <a:latin typeface="Cambria"/>
                <a:cs typeface="Cambria"/>
              </a:rPr>
              <a:t>sources </a:t>
            </a:r>
            <a:r>
              <a:rPr sz="2800" b="1" dirty="0">
                <a:latin typeface="Cambria"/>
                <a:cs typeface="Cambria"/>
              </a:rPr>
              <a:t>of </a:t>
            </a:r>
            <a:r>
              <a:rPr sz="2800" b="1" spc="-5" dirty="0">
                <a:latin typeface="Cambria"/>
                <a:cs typeface="Cambria"/>
              </a:rPr>
              <a:t>drug </a:t>
            </a:r>
            <a:r>
              <a:rPr sz="2800" spc="-5" dirty="0">
                <a:latin typeface="Cambria"/>
                <a:cs typeface="Cambria"/>
              </a:rPr>
              <a:t>and other </a:t>
            </a:r>
            <a:r>
              <a:rPr sz="2800" spc="-15" dirty="0">
                <a:latin typeface="Cambria"/>
                <a:cs typeface="Cambria"/>
              </a:rPr>
              <a:t>related </a:t>
            </a:r>
            <a:r>
              <a:rPr sz="2800" spc="-10" dirty="0">
                <a:latin typeface="Cambria"/>
                <a:cs typeface="Cambria"/>
              </a:rPr>
              <a:t> </a:t>
            </a:r>
            <a:r>
              <a:rPr sz="2800" spc="-5" dirty="0">
                <a:latin typeface="Cambria"/>
                <a:cs typeface="Cambria"/>
              </a:rPr>
              <a:t>substances</a:t>
            </a:r>
            <a:r>
              <a:rPr sz="2800" spc="-15" dirty="0">
                <a:latin typeface="Cambria"/>
                <a:cs typeface="Cambria"/>
              </a:rPr>
              <a:t> </a:t>
            </a:r>
            <a:r>
              <a:rPr sz="2800" spc="-20" dirty="0">
                <a:latin typeface="Cambria"/>
                <a:cs typeface="Cambria"/>
              </a:rPr>
              <a:t>are</a:t>
            </a:r>
            <a:r>
              <a:rPr sz="2800" spc="-5" dirty="0">
                <a:latin typeface="Cambria"/>
                <a:cs typeface="Cambria"/>
              </a:rPr>
              <a:t> </a:t>
            </a:r>
            <a:r>
              <a:rPr sz="2800" spc="-10" dirty="0">
                <a:latin typeface="Cambria"/>
                <a:cs typeface="Cambria"/>
              </a:rPr>
              <a:t>known </a:t>
            </a:r>
            <a:r>
              <a:rPr sz="2800" spc="-5" dirty="0">
                <a:latin typeface="Cambria"/>
                <a:cs typeface="Cambria"/>
              </a:rPr>
              <a:t>as</a:t>
            </a:r>
            <a:r>
              <a:rPr sz="2800" spc="-20" dirty="0">
                <a:latin typeface="Cambria"/>
                <a:cs typeface="Cambria"/>
              </a:rPr>
              <a:t> </a:t>
            </a:r>
            <a:r>
              <a:rPr sz="2800" spc="-5" dirty="0">
                <a:latin typeface="Cambria"/>
                <a:cs typeface="Cambria"/>
              </a:rPr>
              <a:t>non</a:t>
            </a:r>
            <a:r>
              <a:rPr sz="2800" spc="5" dirty="0">
                <a:latin typeface="Cambria"/>
                <a:cs typeface="Cambria"/>
              </a:rPr>
              <a:t> </a:t>
            </a:r>
            <a:r>
              <a:rPr sz="2800" dirty="0">
                <a:latin typeface="Cambria"/>
                <a:cs typeface="Cambria"/>
              </a:rPr>
              <a:t>official</a:t>
            </a:r>
            <a:r>
              <a:rPr sz="2800" spc="-10" dirty="0">
                <a:latin typeface="Cambria"/>
                <a:cs typeface="Cambria"/>
              </a:rPr>
              <a:t> drug</a:t>
            </a:r>
            <a:r>
              <a:rPr sz="2800" spc="15" dirty="0">
                <a:latin typeface="Cambria"/>
                <a:cs typeface="Cambria"/>
              </a:rPr>
              <a:t> </a:t>
            </a:r>
            <a:r>
              <a:rPr sz="2800" spc="-5" dirty="0">
                <a:latin typeface="Cambria"/>
                <a:cs typeface="Cambria"/>
              </a:rPr>
              <a:t>compendia</a:t>
            </a:r>
            <a:endParaRPr sz="2800" dirty="0">
              <a:latin typeface="Cambria"/>
              <a:cs typeface="Cambria"/>
            </a:endParaRPr>
          </a:p>
          <a:p>
            <a:pPr algn="just">
              <a:lnSpc>
                <a:spcPct val="100000"/>
              </a:lnSpc>
              <a:spcBef>
                <a:spcPts val="20"/>
              </a:spcBef>
            </a:pPr>
            <a:endParaRPr sz="2850" dirty="0">
              <a:latin typeface="Cambria"/>
              <a:cs typeface="Cambria"/>
            </a:endParaRPr>
          </a:p>
          <a:p>
            <a:pPr marL="12700" algn="just">
              <a:lnSpc>
                <a:spcPct val="100000"/>
              </a:lnSpc>
            </a:pPr>
            <a:r>
              <a:rPr sz="2800" b="1" u="sng" spc="-10" dirty="0">
                <a:solidFill>
                  <a:srgbClr val="6F2F9F"/>
                </a:solidFill>
                <a:latin typeface="Cambria"/>
                <a:cs typeface="Cambria"/>
              </a:rPr>
              <a:t>Example</a:t>
            </a:r>
            <a:r>
              <a:rPr sz="2800" u="sng" spc="-10" dirty="0">
                <a:latin typeface="Cambria"/>
                <a:cs typeface="Cambria"/>
              </a:rPr>
              <a:t>:</a:t>
            </a:r>
            <a:r>
              <a:rPr sz="2800" u="sng" spc="-25" dirty="0">
                <a:latin typeface="Cambria"/>
                <a:cs typeface="Cambria"/>
              </a:rPr>
              <a:t> </a:t>
            </a:r>
            <a:r>
              <a:rPr sz="2800" spc="-15" dirty="0">
                <a:latin typeface="Cambria"/>
                <a:cs typeface="Cambria"/>
              </a:rPr>
              <a:t>Merck</a:t>
            </a:r>
            <a:r>
              <a:rPr sz="2800" spc="-10" dirty="0">
                <a:latin typeface="Cambria"/>
                <a:cs typeface="Cambria"/>
              </a:rPr>
              <a:t> index</a:t>
            </a:r>
            <a:endParaRPr sz="2800" dirty="0">
              <a:latin typeface="Cambria"/>
              <a:cs typeface="Cambria"/>
            </a:endParaRPr>
          </a:p>
          <a:p>
            <a:pPr marL="12700" algn="just">
              <a:lnSpc>
                <a:spcPct val="100000"/>
              </a:lnSpc>
            </a:pPr>
            <a:r>
              <a:rPr sz="2800" spc="-15" dirty="0">
                <a:latin typeface="Cambria"/>
                <a:cs typeface="Cambria"/>
              </a:rPr>
              <a:t>Extra</a:t>
            </a:r>
            <a:r>
              <a:rPr sz="2800" spc="-20" dirty="0">
                <a:latin typeface="Cambria"/>
                <a:cs typeface="Cambria"/>
              </a:rPr>
              <a:t> </a:t>
            </a:r>
            <a:r>
              <a:rPr sz="2800" dirty="0">
                <a:latin typeface="Cambria"/>
                <a:cs typeface="Cambria"/>
              </a:rPr>
              <a:t>Pharmacopoeia</a:t>
            </a:r>
            <a:r>
              <a:rPr sz="2800" spc="-30" dirty="0">
                <a:latin typeface="Cambria"/>
                <a:cs typeface="Cambria"/>
              </a:rPr>
              <a:t> </a:t>
            </a:r>
            <a:r>
              <a:rPr sz="2800" spc="-5" dirty="0">
                <a:latin typeface="Cambria"/>
                <a:cs typeface="Cambria"/>
              </a:rPr>
              <a:t>(Martindale)</a:t>
            </a:r>
            <a:endParaRPr sz="2800" dirty="0">
              <a:latin typeface="Cambria"/>
              <a:cs typeface="Cambria"/>
            </a:endParaRPr>
          </a:p>
          <a:p>
            <a:pPr marL="12700" algn="just">
              <a:lnSpc>
                <a:spcPct val="100000"/>
              </a:lnSpc>
              <a:spcBef>
                <a:spcPts val="5"/>
              </a:spcBef>
            </a:pPr>
            <a:r>
              <a:rPr sz="2800" b="1" spc="-10" dirty="0">
                <a:latin typeface="Cambria"/>
                <a:cs typeface="Cambria"/>
              </a:rPr>
              <a:t>MIMS</a:t>
            </a:r>
            <a:r>
              <a:rPr sz="2800" b="1" spc="15" dirty="0">
                <a:latin typeface="Cambria"/>
                <a:cs typeface="Cambria"/>
              </a:rPr>
              <a:t> </a:t>
            </a:r>
            <a:r>
              <a:rPr sz="2800" spc="-10" dirty="0">
                <a:latin typeface="Cambria"/>
                <a:cs typeface="Cambria"/>
              </a:rPr>
              <a:t>(Monthly</a:t>
            </a:r>
            <a:r>
              <a:rPr sz="2800" spc="20" dirty="0">
                <a:latin typeface="Cambria"/>
                <a:cs typeface="Cambria"/>
              </a:rPr>
              <a:t> </a:t>
            </a:r>
            <a:r>
              <a:rPr sz="2800" spc="-15" dirty="0">
                <a:latin typeface="Cambria"/>
                <a:cs typeface="Cambria"/>
              </a:rPr>
              <a:t>Index</a:t>
            </a:r>
            <a:r>
              <a:rPr sz="2800" spc="5" dirty="0">
                <a:latin typeface="Cambria"/>
                <a:cs typeface="Cambria"/>
              </a:rPr>
              <a:t> </a:t>
            </a:r>
            <a:r>
              <a:rPr sz="2800" spc="-5" dirty="0">
                <a:latin typeface="Cambria"/>
                <a:cs typeface="Cambria"/>
              </a:rPr>
              <a:t>of Medical Specialties)</a:t>
            </a:r>
            <a:endParaRPr sz="2800" dirty="0">
              <a:latin typeface="Cambria"/>
              <a:cs typeface="Cambria"/>
            </a:endParaRPr>
          </a:p>
        </p:txBody>
      </p:sp>
      <p:pic>
        <p:nvPicPr>
          <p:cNvPr id="13" name="object 3"/>
          <p:cNvPicPr/>
          <p:nvPr/>
        </p:nvPicPr>
        <p:blipFill>
          <a:blip r:embed="rId2" cstate="print"/>
          <a:stretch>
            <a:fillRect/>
          </a:stretch>
        </p:blipFill>
        <p:spPr>
          <a:xfrm>
            <a:off x="6691357" y="1103700"/>
            <a:ext cx="2390826" cy="3083739"/>
          </a:xfrm>
          <a:prstGeom prst="rect">
            <a:avLst/>
          </a:prstGeom>
        </p:spPr>
      </p:pic>
      <p:pic>
        <p:nvPicPr>
          <p:cNvPr id="15" name="object 4"/>
          <p:cNvPicPr/>
          <p:nvPr/>
        </p:nvPicPr>
        <p:blipFill>
          <a:blip r:embed="rId3" cstate="print"/>
          <a:stretch>
            <a:fillRect/>
          </a:stretch>
        </p:blipFill>
        <p:spPr>
          <a:xfrm>
            <a:off x="9082183" y="3341404"/>
            <a:ext cx="2657743" cy="3191855"/>
          </a:xfrm>
          <a:prstGeom prst="rect">
            <a:avLst/>
          </a:prstGeom>
        </p:spPr>
      </p:pic>
      <p:sp>
        <p:nvSpPr>
          <p:cNvPr id="2" name="Title 1">
            <a:extLst>
              <a:ext uri="{FF2B5EF4-FFF2-40B4-BE49-F238E27FC236}">
                <a16:creationId xmlns:a16="http://schemas.microsoft.com/office/drawing/2014/main" id="{19EF2E3E-8BA0-CDBD-1DB2-F4F3915C5AFB}"/>
              </a:ext>
            </a:extLst>
          </p:cNvPr>
          <p:cNvSpPr txBox="1">
            <a:spLocks/>
          </p:cNvSpPr>
          <p:nvPr/>
        </p:nvSpPr>
        <p:spPr>
          <a:xfrm>
            <a:off x="2450969" y="0"/>
            <a:ext cx="7070103" cy="68579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en-US" sz="3200" b="1" u="sng" dirty="0">
                <a:solidFill>
                  <a:srgbClr val="000000"/>
                </a:solidFill>
                <a:latin typeface="Times New Roman"/>
                <a:cs typeface="Times New Roman"/>
              </a:rPr>
              <a:t>Classification of Pharmacopoeia</a:t>
            </a:r>
            <a:r>
              <a:rPr lang="en-US" sz="3200" u="sng" dirty="0">
                <a:solidFill>
                  <a:srgbClr val="000000"/>
                </a:solidFill>
                <a:latin typeface="Times New Roman"/>
                <a:cs typeface="Times New Roman"/>
              </a:rPr>
              <a:t> </a:t>
            </a:r>
            <a:endParaRPr lang="en-US" sz="3200" b="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65B1287F-3C0E-E336-5D66-97C4F05E6D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0240" y="5457"/>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2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810330" y="770548"/>
            <a:ext cx="8468995" cy="689932"/>
          </a:xfrm>
          <a:prstGeom prst="rect">
            <a:avLst/>
          </a:prstGeom>
        </p:spPr>
        <p:txBody>
          <a:bodyPr vert="horz" wrap="square" lIns="0" tIns="12700" rIns="0" bIns="0" rtlCol="0">
            <a:spAutoFit/>
          </a:bodyPr>
          <a:lstStyle/>
          <a:p>
            <a:pPr marL="12700">
              <a:lnSpc>
                <a:spcPct val="100000"/>
              </a:lnSpc>
              <a:spcBef>
                <a:spcPts val="100"/>
              </a:spcBef>
            </a:pPr>
            <a:r>
              <a:rPr lang="en-US" b="1" u="sng" dirty="0">
                <a:solidFill>
                  <a:srgbClr val="000000"/>
                </a:solidFill>
                <a:latin typeface="Times New Roman"/>
                <a:cs typeface="Times New Roman"/>
              </a:rPr>
              <a:t>History of Pharmacopoeia</a:t>
            </a:r>
            <a:r>
              <a:rPr lang="en-US" u="sng" dirty="0">
                <a:solidFill>
                  <a:srgbClr val="000000"/>
                </a:solidFill>
                <a:latin typeface="Times New Roman"/>
                <a:cs typeface="Times New Roman"/>
              </a:rPr>
              <a:t> </a:t>
            </a:r>
            <a:endParaRPr b="0" u="sng" dirty="0">
              <a:solidFill>
                <a:srgbClr val="000000"/>
              </a:solidFill>
              <a:latin typeface="Times New Roman"/>
              <a:cs typeface="Times New Roman"/>
            </a:endParaRPr>
          </a:p>
        </p:txBody>
      </p:sp>
      <p:sp>
        <p:nvSpPr>
          <p:cNvPr id="5" name="object 2"/>
          <p:cNvSpPr txBox="1"/>
          <p:nvPr/>
        </p:nvSpPr>
        <p:spPr>
          <a:xfrm>
            <a:off x="593513" y="1888835"/>
            <a:ext cx="10714599" cy="3080330"/>
          </a:xfrm>
          <a:prstGeom prst="rect">
            <a:avLst/>
          </a:prstGeom>
        </p:spPr>
        <p:txBody>
          <a:bodyPr vert="horz" wrap="square" lIns="0" tIns="12700" rIns="0" bIns="0" rtlCol="0">
            <a:spAutoFit/>
          </a:bodyPr>
          <a:lstStyle/>
          <a:p>
            <a:pPr marL="495300" marR="30480" indent="-457200">
              <a:lnSpc>
                <a:spcPts val="3360"/>
              </a:lnSpc>
              <a:spcBef>
                <a:spcPts val="95"/>
              </a:spcBef>
              <a:buFont typeface="Arial" panose="020B0604020202020204" pitchFamily="34" charset="0"/>
              <a:buChar char="•"/>
            </a:pPr>
            <a:r>
              <a:rPr sz="3000" spc="-5" dirty="0">
                <a:latin typeface="Cambria"/>
                <a:cs typeface="Cambria"/>
              </a:rPr>
              <a:t>The </a:t>
            </a:r>
            <a:r>
              <a:rPr sz="3000" spc="-10" dirty="0">
                <a:latin typeface="Cambria"/>
                <a:cs typeface="Cambria"/>
              </a:rPr>
              <a:t>term</a:t>
            </a:r>
            <a:r>
              <a:rPr sz="3000" spc="5" dirty="0">
                <a:latin typeface="Cambria"/>
                <a:cs typeface="Cambria"/>
              </a:rPr>
              <a:t> </a:t>
            </a:r>
            <a:r>
              <a:rPr sz="3000" spc="-5" dirty="0">
                <a:latin typeface="Cambria"/>
                <a:cs typeface="Cambria"/>
              </a:rPr>
              <a:t>pharmacopoeia first</a:t>
            </a:r>
            <a:r>
              <a:rPr sz="3000" dirty="0">
                <a:latin typeface="Cambria"/>
                <a:cs typeface="Cambria"/>
              </a:rPr>
              <a:t> </a:t>
            </a:r>
            <a:r>
              <a:rPr sz="3000" spc="-5" dirty="0">
                <a:latin typeface="Cambria"/>
                <a:cs typeface="Cambria"/>
              </a:rPr>
              <a:t>appears</a:t>
            </a:r>
            <a:r>
              <a:rPr sz="3000" dirty="0">
                <a:latin typeface="Cambria"/>
                <a:cs typeface="Cambria"/>
              </a:rPr>
              <a:t> </a:t>
            </a:r>
            <a:r>
              <a:rPr sz="3000" spc="-5" dirty="0">
                <a:latin typeface="Cambria"/>
                <a:cs typeface="Cambria"/>
              </a:rPr>
              <a:t>as</a:t>
            </a:r>
            <a:r>
              <a:rPr sz="3000" spc="-15" dirty="0">
                <a:latin typeface="Cambria"/>
                <a:cs typeface="Cambria"/>
              </a:rPr>
              <a:t> </a:t>
            </a:r>
            <a:r>
              <a:rPr sz="3000" spc="-5" dirty="0">
                <a:latin typeface="Cambria"/>
                <a:cs typeface="Cambria"/>
              </a:rPr>
              <a:t>a</a:t>
            </a:r>
            <a:r>
              <a:rPr sz="3000" spc="-15" dirty="0">
                <a:latin typeface="Cambria"/>
                <a:cs typeface="Cambria"/>
              </a:rPr>
              <a:t> </a:t>
            </a:r>
            <a:r>
              <a:rPr sz="3000" spc="-5" dirty="0">
                <a:latin typeface="Cambria"/>
                <a:cs typeface="Cambria"/>
              </a:rPr>
              <a:t>distinct</a:t>
            </a:r>
            <a:r>
              <a:rPr sz="3000" spc="5" dirty="0">
                <a:latin typeface="Cambria"/>
                <a:cs typeface="Cambria"/>
              </a:rPr>
              <a:t> </a:t>
            </a:r>
            <a:r>
              <a:rPr sz="3000" spc="-5" dirty="0">
                <a:latin typeface="Cambria"/>
                <a:cs typeface="Cambria"/>
              </a:rPr>
              <a:t>title in</a:t>
            </a:r>
            <a:r>
              <a:rPr sz="3000" dirty="0">
                <a:latin typeface="Cambria"/>
                <a:cs typeface="Cambria"/>
              </a:rPr>
              <a:t> </a:t>
            </a:r>
            <a:r>
              <a:rPr sz="3000" spc="-5" dirty="0">
                <a:latin typeface="Cambria"/>
                <a:cs typeface="Cambria"/>
              </a:rPr>
              <a:t>a </a:t>
            </a:r>
            <a:r>
              <a:rPr sz="3000" spc="-20" dirty="0">
                <a:latin typeface="Cambria"/>
                <a:cs typeface="Cambria"/>
              </a:rPr>
              <a:t>work</a:t>
            </a:r>
            <a:r>
              <a:rPr sz="3000" dirty="0">
                <a:latin typeface="Cambria"/>
                <a:cs typeface="Cambria"/>
              </a:rPr>
              <a:t> </a:t>
            </a:r>
            <a:r>
              <a:rPr sz="3000" spc="-5" dirty="0">
                <a:latin typeface="Cambria"/>
                <a:cs typeface="Cambria"/>
              </a:rPr>
              <a:t>published </a:t>
            </a:r>
            <a:r>
              <a:rPr sz="3000" spc="-605" dirty="0">
                <a:latin typeface="Cambria"/>
                <a:cs typeface="Cambria"/>
              </a:rPr>
              <a:t> </a:t>
            </a:r>
            <a:r>
              <a:rPr sz="3000" spc="-5" dirty="0">
                <a:latin typeface="Cambria"/>
                <a:cs typeface="Cambria"/>
              </a:rPr>
              <a:t>in </a:t>
            </a:r>
            <a:r>
              <a:rPr sz="3000" b="1" spc="-10" dirty="0">
                <a:latin typeface="Cambria"/>
                <a:cs typeface="Cambria"/>
              </a:rPr>
              <a:t>Basel,</a:t>
            </a:r>
            <a:r>
              <a:rPr sz="3000" b="1" spc="-5" dirty="0">
                <a:latin typeface="Cambria"/>
                <a:cs typeface="Cambria"/>
              </a:rPr>
              <a:t> </a:t>
            </a:r>
            <a:r>
              <a:rPr sz="3000" b="1" spc="-10" dirty="0">
                <a:latin typeface="Cambria"/>
                <a:cs typeface="Cambria"/>
              </a:rPr>
              <a:t>Switzerland</a:t>
            </a:r>
            <a:r>
              <a:rPr sz="3000" b="1" spc="-5" dirty="0">
                <a:latin typeface="Cambria"/>
                <a:cs typeface="Cambria"/>
              </a:rPr>
              <a:t> </a:t>
            </a:r>
            <a:r>
              <a:rPr sz="3000" b="1" dirty="0">
                <a:latin typeface="Cambria"/>
                <a:cs typeface="Cambria"/>
              </a:rPr>
              <a:t>in </a:t>
            </a:r>
            <a:r>
              <a:rPr sz="3000" b="1" spc="-5" dirty="0">
                <a:latin typeface="Cambria"/>
                <a:cs typeface="Cambria"/>
              </a:rPr>
              <a:t>1561</a:t>
            </a:r>
            <a:r>
              <a:rPr sz="3000" b="1" dirty="0">
                <a:latin typeface="Cambria"/>
                <a:cs typeface="Cambria"/>
              </a:rPr>
              <a:t> </a:t>
            </a:r>
            <a:r>
              <a:rPr sz="3000" b="1" spc="-20" dirty="0">
                <a:latin typeface="Cambria"/>
                <a:cs typeface="Cambria"/>
              </a:rPr>
              <a:t>by</a:t>
            </a:r>
            <a:r>
              <a:rPr sz="3000" b="1" spc="-5" dirty="0">
                <a:latin typeface="Cambria"/>
                <a:cs typeface="Cambria"/>
              </a:rPr>
              <a:t> </a:t>
            </a:r>
            <a:r>
              <a:rPr sz="3000" b="1" spc="-105" dirty="0">
                <a:latin typeface="Cambria"/>
                <a:cs typeface="Cambria"/>
              </a:rPr>
              <a:t>Dr.</a:t>
            </a:r>
            <a:r>
              <a:rPr sz="3000" b="1" spc="10" dirty="0">
                <a:latin typeface="Cambria"/>
                <a:cs typeface="Cambria"/>
              </a:rPr>
              <a:t> </a:t>
            </a:r>
            <a:r>
              <a:rPr sz="3000" b="1" spc="-5" dirty="0">
                <a:latin typeface="Cambria"/>
                <a:cs typeface="Cambria"/>
              </a:rPr>
              <a:t>A.</a:t>
            </a:r>
            <a:r>
              <a:rPr sz="3000" b="1" spc="5" dirty="0">
                <a:latin typeface="Cambria"/>
                <a:cs typeface="Cambria"/>
              </a:rPr>
              <a:t> </a:t>
            </a:r>
            <a:r>
              <a:rPr sz="3000" b="1" spc="-25" dirty="0">
                <a:latin typeface="Cambria"/>
                <a:cs typeface="Cambria"/>
              </a:rPr>
              <a:t>Foes</a:t>
            </a:r>
            <a:r>
              <a:rPr sz="3000" spc="-25" dirty="0">
                <a:latin typeface="Cambria"/>
                <a:cs typeface="Cambria"/>
              </a:rPr>
              <a:t>,</a:t>
            </a:r>
            <a:r>
              <a:rPr sz="3000" spc="-5" dirty="0">
                <a:latin typeface="Cambria"/>
                <a:cs typeface="Cambria"/>
              </a:rPr>
              <a:t> </a:t>
            </a:r>
            <a:r>
              <a:rPr sz="3000" spc="-10" dirty="0">
                <a:latin typeface="Cambria"/>
                <a:cs typeface="Cambria"/>
              </a:rPr>
              <a:t>but</a:t>
            </a:r>
            <a:r>
              <a:rPr sz="3000" spc="10" dirty="0">
                <a:latin typeface="Cambria"/>
                <a:cs typeface="Cambria"/>
              </a:rPr>
              <a:t> </a:t>
            </a:r>
            <a:r>
              <a:rPr sz="3000" u="sng" spc="-5" dirty="0">
                <a:latin typeface="Cambria"/>
                <a:cs typeface="Cambria"/>
              </a:rPr>
              <a:t>does</a:t>
            </a:r>
            <a:r>
              <a:rPr sz="3000" u="sng" dirty="0">
                <a:latin typeface="Cambria"/>
                <a:cs typeface="Cambria"/>
              </a:rPr>
              <a:t> </a:t>
            </a:r>
            <a:r>
              <a:rPr sz="3000" u="sng" spc="-10" dirty="0">
                <a:latin typeface="Cambria"/>
                <a:cs typeface="Cambria"/>
              </a:rPr>
              <a:t>not</a:t>
            </a:r>
            <a:r>
              <a:rPr sz="3000" u="sng" spc="-5" dirty="0">
                <a:latin typeface="Cambria"/>
                <a:cs typeface="Cambria"/>
              </a:rPr>
              <a:t> appear </a:t>
            </a:r>
            <a:r>
              <a:rPr sz="3000" u="sng" spc="-20" dirty="0">
                <a:latin typeface="Cambria"/>
                <a:cs typeface="Cambria"/>
              </a:rPr>
              <a:t>to</a:t>
            </a:r>
            <a:r>
              <a:rPr sz="3000" u="sng" dirty="0">
                <a:latin typeface="Cambria"/>
                <a:cs typeface="Cambria"/>
              </a:rPr>
              <a:t> </a:t>
            </a:r>
            <a:r>
              <a:rPr sz="3000" u="sng" spc="-35" dirty="0">
                <a:latin typeface="Cambria"/>
                <a:cs typeface="Cambria"/>
              </a:rPr>
              <a:t>have </a:t>
            </a:r>
            <a:r>
              <a:rPr sz="3000" u="sng" spc="-30" dirty="0">
                <a:latin typeface="Cambria"/>
                <a:cs typeface="Cambria"/>
              </a:rPr>
              <a:t> </a:t>
            </a:r>
            <a:r>
              <a:rPr sz="3000" u="sng" spc="-5" dirty="0">
                <a:latin typeface="Cambria"/>
                <a:cs typeface="Cambria"/>
              </a:rPr>
              <a:t>come</a:t>
            </a:r>
            <a:r>
              <a:rPr sz="3000" u="sng" spc="-10" dirty="0">
                <a:latin typeface="Cambria"/>
                <a:cs typeface="Cambria"/>
              </a:rPr>
              <a:t> into</a:t>
            </a:r>
            <a:r>
              <a:rPr sz="3000" u="sng" spc="-5" dirty="0">
                <a:latin typeface="Cambria"/>
                <a:cs typeface="Cambria"/>
              </a:rPr>
              <a:t> </a:t>
            </a:r>
            <a:r>
              <a:rPr sz="3000" u="sng" spc="-15" dirty="0">
                <a:latin typeface="Cambria"/>
                <a:cs typeface="Cambria"/>
              </a:rPr>
              <a:t>general</a:t>
            </a:r>
            <a:r>
              <a:rPr sz="3000" u="sng" spc="5" dirty="0">
                <a:latin typeface="Cambria"/>
                <a:cs typeface="Cambria"/>
              </a:rPr>
              <a:t> </a:t>
            </a:r>
            <a:r>
              <a:rPr sz="3000" u="sng" spc="-10" dirty="0">
                <a:latin typeface="Cambria"/>
                <a:cs typeface="Cambria"/>
              </a:rPr>
              <a:t>use</a:t>
            </a:r>
            <a:r>
              <a:rPr sz="3000" u="sng" dirty="0">
                <a:latin typeface="Cambria"/>
                <a:cs typeface="Cambria"/>
              </a:rPr>
              <a:t> </a:t>
            </a:r>
            <a:r>
              <a:rPr sz="3000" spc="-5" dirty="0">
                <a:latin typeface="Cambria"/>
                <a:cs typeface="Cambria"/>
              </a:rPr>
              <a:t>until</a:t>
            </a:r>
            <a:r>
              <a:rPr sz="3000" spc="5" dirty="0">
                <a:latin typeface="Cambria"/>
                <a:cs typeface="Cambria"/>
              </a:rPr>
              <a:t> </a:t>
            </a:r>
            <a:r>
              <a:rPr sz="3000" spc="-10" dirty="0">
                <a:latin typeface="Cambria"/>
                <a:cs typeface="Cambria"/>
              </a:rPr>
              <a:t>the</a:t>
            </a:r>
            <a:r>
              <a:rPr sz="3000" spc="5" dirty="0">
                <a:latin typeface="Cambria"/>
                <a:cs typeface="Cambria"/>
              </a:rPr>
              <a:t> </a:t>
            </a:r>
            <a:r>
              <a:rPr sz="3000" spc="-10" dirty="0">
                <a:latin typeface="Cambria"/>
                <a:cs typeface="Cambria"/>
              </a:rPr>
              <a:t>beginning</a:t>
            </a:r>
            <a:r>
              <a:rPr sz="3000" dirty="0">
                <a:latin typeface="Cambria"/>
                <a:cs typeface="Cambria"/>
              </a:rPr>
              <a:t> </a:t>
            </a:r>
            <a:r>
              <a:rPr sz="3000" spc="-5" dirty="0">
                <a:latin typeface="Cambria"/>
                <a:cs typeface="Cambria"/>
              </a:rPr>
              <a:t>of the </a:t>
            </a:r>
            <a:r>
              <a:rPr sz="3000" spc="10" dirty="0">
                <a:latin typeface="Cambria"/>
                <a:cs typeface="Cambria"/>
              </a:rPr>
              <a:t>17</a:t>
            </a:r>
            <a:r>
              <a:rPr sz="3000" spc="15" baseline="25525" dirty="0">
                <a:latin typeface="Cambria"/>
                <a:cs typeface="Cambria"/>
              </a:rPr>
              <a:t>th</a:t>
            </a:r>
            <a:r>
              <a:rPr sz="3000" spc="307" baseline="25525" dirty="0">
                <a:latin typeface="Cambria"/>
                <a:cs typeface="Cambria"/>
              </a:rPr>
              <a:t> </a:t>
            </a:r>
            <a:r>
              <a:rPr sz="3000" spc="-5" dirty="0">
                <a:latin typeface="Cambria"/>
                <a:cs typeface="Cambria"/>
              </a:rPr>
              <a:t>century</a:t>
            </a:r>
            <a:endParaRPr lang="en-US" sz="3000" spc="-5" dirty="0">
              <a:latin typeface="Cambria"/>
              <a:cs typeface="Cambria"/>
            </a:endParaRPr>
          </a:p>
          <a:p>
            <a:pPr marL="495300" marR="30480" indent="-457200">
              <a:lnSpc>
                <a:spcPts val="3360"/>
              </a:lnSpc>
              <a:spcBef>
                <a:spcPts val="95"/>
              </a:spcBef>
              <a:buFont typeface="Arial" panose="020B0604020202020204" pitchFamily="34" charset="0"/>
              <a:buChar char="•"/>
            </a:pPr>
            <a:r>
              <a:rPr lang="en-US" sz="3000" spc="-60" dirty="0">
                <a:latin typeface="Cambria"/>
                <a:cs typeface="Cambria"/>
              </a:rPr>
              <a:t>Today’s</a:t>
            </a:r>
            <a:r>
              <a:rPr lang="en-US" sz="3000" spc="10" dirty="0">
                <a:latin typeface="Cambria"/>
                <a:cs typeface="Cambria"/>
              </a:rPr>
              <a:t> </a:t>
            </a:r>
            <a:r>
              <a:rPr lang="en-US" sz="3000" spc="-5" dirty="0">
                <a:latin typeface="Cambria"/>
                <a:cs typeface="Cambria"/>
              </a:rPr>
              <a:t>pharmacopoeias</a:t>
            </a:r>
            <a:r>
              <a:rPr lang="en-US" sz="3000" spc="-10" dirty="0">
                <a:latin typeface="Cambria"/>
                <a:cs typeface="Cambria"/>
              </a:rPr>
              <a:t> </a:t>
            </a:r>
            <a:r>
              <a:rPr lang="en-US" sz="3000" spc="-15" dirty="0">
                <a:latin typeface="Cambria"/>
                <a:cs typeface="Cambria"/>
              </a:rPr>
              <a:t>mainly</a:t>
            </a:r>
            <a:r>
              <a:rPr lang="en-US" sz="3000" spc="10" dirty="0">
                <a:latin typeface="Cambria"/>
                <a:cs typeface="Cambria"/>
              </a:rPr>
              <a:t> </a:t>
            </a:r>
            <a:r>
              <a:rPr lang="en-US" sz="3000" spc="-10" dirty="0">
                <a:latin typeface="Cambria"/>
                <a:cs typeface="Cambria"/>
              </a:rPr>
              <a:t>focuses</a:t>
            </a:r>
            <a:r>
              <a:rPr lang="en-US" sz="3000" spc="10" dirty="0">
                <a:latin typeface="Cambria"/>
                <a:cs typeface="Cambria"/>
              </a:rPr>
              <a:t> </a:t>
            </a:r>
            <a:r>
              <a:rPr lang="en-US" sz="3000" spc="-5" dirty="0">
                <a:latin typeface="Cambria"/>
                <a:cs typeface="Cambria"/>
              </a:rPr>
              <a:t>on</a:t>
            </a:r>
            <a:r>
              <a:rPr lang="en-US" sz="3000" spc="10" dirty="0">
                <a:latin typeface="Cambria"/>
                <a:cs typeface="Cambria"/>
              </a:rPr>
              <a:t> </a:t>
            </a:r>
            <a:r>
              <a:rPr lang="en-US" sz="3000" spc="-15" dirty="0">
                <a:latin typeface="Cambria"/>
                <a:cs typeface="Cambria"/>
              </a:rPr>
              <a:t>assurance</a:t>
            </a:r>
            <a:r>
              <a:rPr lang="en-US" sz="3000" spc="15" dirty="0">
                <a:latin typeface="Cambria"/>
                <a:cs typeface="Cambria"/>
              </a:rPr>
              <a:t> </a:t>
            </a:r>
            <a:r>
              <a:rPr lang="en-US" sz="3000" spc="-5" dirty="0">
                <a:latin typeface="Cambria"/>
                <a:cs typeface="Cambria"/>
              </a:rPr>
              <a:t>of</a:t>
            </a:r>
            <a:r>
              <a:rPr lang="en-US" sz="3000" spc="10" dirty="0">
                <a:latin typeface="Cambria"/>
                <a:cs typeface="Cambria"/>
              </a:rPr>
              <a:t> </a:t>
            </a:r>
            <a:r>
              <a:rPr lang="en-US" sz="3000" spc="-5" dirty="0">
                <a:latin typeface="Cambria"/>
                <a:cs typeface="Cambria"/>
              </a:rPr>
              <a:t>quality</a:t>
            </a:r>
            <a:r>
              <a:rPr lang="en-US" sz="3000" spc="20" dirty="0">
                <a:latin typeface="Cambria"/>
                <a:cs typeface="Cambria"/>
              </a:rPr>
              <a:t> </a:t>
            </a:r>
            <a:r>
              <a:rPr lang="en-US" sz="3000" spc="-5" dirty="0">
                <a:latin typeface="Cambria"/>
                <a:cs typeface="Cambria"/>
              </a:rPr>
              <a:t>of</a:t>
            </a:r>
            <a:r>
              <a:rPr lang="en-US" sz="3000" spc="10" dirty="0">
                <a:latin typeface="Cambria"/>
                <a:cs typeface="Cambria"/>
              </a:rPr>
              <a:t> </a:t>
            </a:r>
            <a:r>
              <a:rPr lang="en-US" sz="3000" spc="-10" dirty="0">
                <a:latin typeface="Cambria"/>
                <a:cs typeface="Cambria"/>
              </a:rPr>
              <a:t>products </a:t>
            </a:r>
            <a:r>
              <a:rPr lang="en-US" sz="3000" spc="-605" dirty="0">
                <a:latin typeface="Cambria"/>
                <a:cs typeface="Cambria"/>
              </a:rPr>
              <a:t> </a:t>
            </a:r>
            <a:r>
              <a:rPr lang="en-US" sz="3000" spc="-20" dirty="0">
                <a:latin typeface="Cambria"/>
                <a:cs typeface="Cambria"/>
              </a:rPr>
              <a:t>by</a:t>
            </a:r>
            <a:r>
              <a:rPr lang="en-US" sz="3000" spc="-5" dirty="0">
                <a:latin typeface="Cambria"/>
                <a:cs typeface="Cambria"/>
              </a:rPr>
              <a:t> </a:t>
            </a:r>
            <a:r>
              <a:rPr lang="en-US" sz="3000" spc="-20" dirty="0">
                <a:latin typeface="Cambria"/>
                <a:cs typeface="Cambria"/>
              </a:rPr>
              <a:t>various</a:t>
            </a:r>
            <a:r>
              <a:rPr lang="en-US" sz="3000" dirty="0">
                <a:latin typeface="Cambria"/>
                <a:cs typeface="Cambria"/>
              </a:rPr>
              <a:t> </a:t>
            </a:r>
            <a:r>
              <a:rPr lang="en-US" sz="3000" spc="-10" dirty="0">
                <a:latin typeface="Cambria"/>
                <a:cs typeface="Cambria"/>
              </a:rPr>
              <a:t>tool</a:t>
            </a:r>
            <a:r>
              <a:rPr lang="en-US" sz="3000" spc="10" dirty="0">
                <a:latin typeface="Cambria"/>
                <a:cs typeface="Cambria"/>
              </a:rPr>
              <a:t> </a:t>
            </a:r>
            <a:r>
              <a:rPr lang="en-US" sz="3000" spc="-5" dirty="0">
                <a:latin typeface="Cambria"/>
                <a:cs typeface="Cambria"/>
              </a:rPr>
              <a:t>of </a:t>
            </a:r>
            <a:r>
              <a:rPr lang="en-US" sz="3000" spc="-10" dirty="0">
                <a:latin typeface="Cambria"/>
                <a:cs typeface="Cambria"/>
              </a:rPr>
              <a:t>analytical</a:t>
            </a:r>
            <a:r>
              <a:rPr lang="en-US" sz="3000" spc="10" dirty="0">
                <a:latin typeface="Cambria"/>
                <a:cs typeface="Cambria"/>
              </a:rPr>
              <a:t> </a:t>
            </a:r>
            <a:r>
              <a:rPr lang="en-US" sz="3000" spc="-5" dirty="0">
                <a:latin typeface="Cambria"/>
                <a:cs typeface="Cambria"/>
              </a:rPr>
              <a:t>sciences</a:t>
            </a:r>
            <a:endParaRPr lang="en-US" sz="3000" dirty="0">
              <a:latin typeface="Cambria"/>
              <a:cs typeface="Cambria"/>
            </a:endParaRPr>
          </a:p>
          <a:p>
            <a:pPr marL="495300" marR="30480" indent="-457200">
              <a:lnSpc>
                <a:spcPts val="3360"/>
              </a:lnSpc>
              <a:spcBef>
                <a:spcPts val="95"/>
              </a:spcBef>
              <a:buFont typeface="Arial" panose="020B0604020202020204" pitchFamily="34" charset="0"/>
              <a:buChar char="•"/>
            </a:pPr>
            <a:endParaRPr sz="2800" dirty="0">
              <a:latin typeface="Cambria"/>
              <a:cs typeface="Cambria"/>
            </a:endParaRPr>
          </a:p>
        </p:txBody>
      </p:sp>
      <p:pic>
        <p:nvPicPr>
          <p:cNvPr id="2" name="Picture 2">
            <a:extLst>
              <a:ext uri="{FF2B5EF4-FFF2-40B4-BE49-F238E27FC236}">
                <a16:creationId xmlns:a16="http://schemas.microsoft.com/office/drawing/2014/main" id="{9FA849CE-6418-F766-432C-EC7B223E62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07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AD21E-FB27-4207-7CA9-0A78D4C49EED}"/>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3E8F19B-40FF-C353-3BE2-2A42160E07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0240" y="0"/>
            <a:ext cx="2411760" cy="638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C6D3806-02AF-4844-5A3C-75CCC91CDE89}"/>
              </a:ext>
            </a:extLst>
          </p:cNvPr>
          <p:cNvPicPr>
            <a:picLocks noChangeAspect="1"/>
          </p:cNvPicPr>
          <p:nvPr/>
        </p:nvPicPr>
        <p:blipFill>
          <a:blip r:embed="rId3"/>
          <a:stretch>
            <a:fillRect/>
          </a:stretch>
        </p:blipFill>
        <p:spPr>
          <a:xfrm>
            <a:off x="555806" y="638569"/>
            <a:ext cx="11359674" cy="5637420"/>
          </a:xfrm>
          <a:prstGeom prst="rect">
            <a:avLst/>
          </a:prstGeom>
        </p:spPr>
      </p:pic>
    </p:spTree>
    <p:extLst>
      <p:ext uri="{BB962C8B-B14F-4D97-AF65-F5344CB8AC3E}">
        <p14:creationId xmlns:p14="http://schemas.microsoft.com/office/powerpoint/2010/main" val="47563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5712</Words>
  <Application>Microsoft Office PowerPoint</Application>
  <PresentationFormat>Widescreen</PresentationFormat>
  <Paragraphs>502</Paragraphs>
  <Slides>67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Arial MT</vt:lpstr>
      <vt:lpstr>Calibri</vt:lpstr>
      <vt:lpstr>Calibri Light</vt:lpstr>
      <vt:lpstr>Cambria</vt:lpstr>
      <vt:lpstr>Century</vt:lpstr>
      <vt:lpstr>Century Schoolbook</vt:lpstr>
      <vt:lpstr>Times New Roman</vt:lpstr>
      <vt:lpstr>Wingdings</vt:lpstr>
      <vt:lpstr>Office Theme</vt:lpstr>
      <vt:lpstr>PowerPoint Presentation</vt:lpstr>
      <vt:lpstr>About Pharmacopoeia </vt:lpstr>
      <vt:lpstr>About Pharmacopoeia </vt:lpstr>
      <vt:lpstr>History of Pharmacopoeia </vt:lpstr>
      <vt:lpstr>PowerPoint Presentation</vt:lpstr>
      <vt:lpstr>PowerPoint Presentation</vt:lpstr>
      <vt:lpstr>PowerPoint Presentation</vt:lpstr>
      <vt:lpstr>History of Pharmacopoeia </vt:lpstr>
      <vt:lpstr>PowerPoint Presentation</vt:lpstr>
      <vt:lpstr>Indian Pharmacopoeia </vt:lpstr>
      <vt:lpstr>Indian Pharmacopoeia </vt:lpstr>
      <vt:lpstr>PowerPoint Presentation</vt:lpstr>
      <vt:lpstr>Monograph </vt:lpstr>
      <vt:lpstr>Monograph </vt:lpstr>
      <vt:lpstr>Monograph </vt:lpstr>
      <vt:lpstr>PowerPoint Presentation</vt:lpstr>
      <vt:lpstr>PowerPoint Presentation</vt:lpstr>
      <vt:lpstr>Impurities in pharmaceutical substances  </vt:lpstr>
      <vt:lpstr>Types of Impurities </vt:lpstr>
      <vt:lpstr>Impurities in pharmaceutical substances  </vt:lpstr>
      <vt:lpstr>Impurities in pharmaceutical substances  </vt:lpstr>
      <vt:lpstr>Impurities in pharmaceutical substances  </vt:lpstr>
      <vt:lpstr>PowerPoint Presentation</vt:lpstr>
      <vt:lpstr>Sources of impurities</vt:lpstr>
      <vt:lpstr>Raw materials used in the manufacture</vt:lpstr>
      <vt:lpstr>Method or process used in manufacture</vt:lpstr>
      <vt:lpstr>PowerPoint Presentation</vt:lpstr>
      <vt:lpstr>PowerPoint Presentation</vt:lpstr>
      <vt:lpstr>Reagents and solvents</vt:lpstr>
      <vt:lpstr>Reagents and solvents</vt:lpstr>
      <vt:lpstr>Chemical process used in the manufacture </vt:lpstr>
      <vt:lpstr>PowerPoint Presentation</vt:lpstr>
      <vt:lpstr>PowerPoint Presentation</vt:lpstr>
      <vt:lpstr>PowerPoint Presentation</vt:lpstr>
      <vt:lpstr>Storage condition</vt:lpstr>
      <vt:lpstr>PowerPoint Presentation</vt:lpstr>
      <vt:lpstr>Limit test</vt:lpstr>
      <vt:lpstr>Limit test</vt:lpstr>
      <vt:lpstr>Limit test for chloride </vt:lpstr>
      <vt:lpstr>Limit test for chloride </vt:lpstr>
      <vt:lpstr>Limit test for chloride </vt:lpstr>
      <vt:lpstr>Limit test for sulphate </vt:lpstr>
      <vt:lpstr>Limit test for sulphate </vt:lpstr>
      <vt:lpstr>Limit test for sulphate </vt:lpstr>
      <vt:lpstr>Limit test for sulphate </vt:lpstr>
      <vt:lpstr>Limit test for Iron </vt:lpstr>
      <vt:lpstr>Limit test for Iron </vt:lpstr>
      <vt:lpstr>Limit test for Iron </vt:lpstr>
      <vt:lpstr>Limit test for Arsenic </vt:lpstr>
      <vt:lpstr>Limit test for Arsenic </vt:lpstr>
      <vt:lpstr>Limit test for Arsenic </vt:lpstr>
      <vt:lpstr>Limit test for Arsenic </vt:lpstr>
      <vt:lpstr>Gutzeit apparatus for the arsenic limit test </vt:lpstr>
      <vt:lpstr>Limit test of Lead</vt:lpstr>
      <vt:lpstr>Limit test of Lead</vt:lpstr>
      <vt:lpstr>Limit test of Lead - Procedure:</vt:lpstr>
      <vt:lpstr>Limit test of Lead</vt:lpstr>
      <vt:lpstr>Limit test of Heavy Metals</vt:lpstr>
      <vt:lpstr>Limit test of Heavy Metals</vt:lpstr>
      <vt:lpstr>Limit test of Heavy Metals</vt:lpstr>
      <vt:lpstr>Limit test of Heavy Metals</vt:lpstr>
      <vt:lpstr>Limit test of Heavy Metals</vt:lpstr>
      <vt:lpstr>Limit test of Heavy Metals</vt:lpstr>
      <vt:lpstr>Modified Limit test of chloride</vt:lpstr>
      <vt:lpstr>Modified Limit test of sulphate</vt:lpstr>
      <vt:lpstr>Modified Limit test of sulphate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Deepa Bajetha</dc:creator>
  <cp:lastModifiedBy>Deepa Bajetha</cp:lastModifiedBy>
  <cp:revision>10</cp:revision>
  <dcterms:created xsi:type="dcterms:W3CDTF">2025-08-26T07:02:57Z</dcterms:created>
  <dcterms:modified xsi:type="dcterms:W3CDTF">2025-08-26T15:18:32Z</dcterms:modified>
</cp:coreProperties>
</file>